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6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6B56681-C503-4B27-966E-56FE1E2C275C}" type="datetimeFigureOut">
              <a:rPr lang="cs-CZ" smtClean="0"/>
              <a:t>13.10.2014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2F42459-90B1-4FF8-BFD0-EC6BEAAED7B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Dieta v prevenci a léčbě </a:t>
            </a:r>
            <a:r>
              <a:rPr lang="cs-CZ" dirty="0" err="1" smtClean="0"/>
              <a:t>aterosklerozy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Zjišťování </a:t>
            </a:r>
            <a:r>
              <a:rPr lang="cs-CZ" dirty="0" err="1" smtClean="0"/>
              <a:t>výž</a:t>
            </a:r>
            <a:r>
              <a:rPr lang="cs-CZ" dirty="0" smtClean="0"/>
              <a:t>. Zvyklostí</a:t>
            </a:r>
          </a:p>
          <a:p>
            <a:r>
              <a:rPr lang="cs-CZ" dirty="0" smtClean="0"/>
              <a:t>13.10.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4512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3 a omega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poměr dříve v </a:t>
            </a:r>
            <a:r>
              <a:rPr lang="cs-CZ" dirty="0"/>
              <a:t>rozmezí od 1:1 do </a:t>
            </a:r>
            <a:r>
              <a:rPr lang="cs-CZ" dirty="0" smtClean="0"/>
              <a:t>1:5</a:t>
            </a:r>
          </a:p>
          <a:p>
            <a:r>
              <a:rPr lang="cs-CZ" dirty="0" smtClean="0"/>
              <a:t>Podle </a:t>
            </a:r>
            <a:r>
              <a:rPr lang="cs-CZ" dirty="0"/>
              <a:t>nových doporučení se poměr mezi omega 3 a 6 mastnými kyselinami již nesleduje. </a:t>
            </a:r>
            <a:endParaRPr lang="cs-CZ" dirty="0" smtClean="0"/>
          </a:p>
          <a:p>
            <a:r>
              <a:rPr lang="cs-CZ" dirty="0" smtClean="0"/>
              <a:t>Důležité </a:t>
            </a:r>
            <a:r>
              <a:rPr lang="cs-CZ" dirty="0"/>
              <a:t>jsou udržovat absolutní příjem obou skupin v rámci doporučených intervalech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EPA 350 mg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40180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3 a omega 6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217278"/>
              </p:ext>
            </p:extLst>
          </p:nvPr>
        </p:nvGraphicFramePr>
        <p:xfrm>
          <a:off x="1731168" y="2930525"/>
          <a:ext cx="5400676" cy="2295525"/>
        </p:xfrm>
        <a:graphic>
          <a:graphicData uri="http://schemas.openxmlformats.org/drawingml/2006/table">
            <a:tbl>
              <a:tblPr/>
              <a:tblGrid>
                <a:gridCol w="2700338"/>
                <a:gridCol w="2700338"/>
              </a:tblGrid>
              <a:tr h="466725">
                <a:tc>
                  <a:txBody>
                    <a:bodyPr/>
                    <a:lstStyle/>
                    <a:p>
                      <a:r>
                        <a:rPr lang="cs-CZ" dirty="0" smtClean="0"/>
                        <a:t>omega </a:t>
                      </a:r>
                      <a:r>
                        <a:rPr lang="cs-CZ" dirty="0"/>
                        <a:t>3 MK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0,5 - 2 % z celkového doporučeného příjmu energie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cs-CZ"/>
                        <a:t>DHA omega 3 MK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/>
                        <a:t>250 mg - 2 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6725">
                <a:tc>
                  <a:txBody>
                    <a:bodyPr/>
                    <a:lstStyle/>
                    <a:p>
                      <a:r>
                        <a:rPr lang="cs-CZ"/>
                        <a:t>omega 6 MK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2,5 - 9 % z celkového doporučeného příjmu energie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742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Postprandiální</a:t>
            </a:r>
            <a:r>
              <a:rPr lang="cs-CZ" dirty="0" smtClean="0"/>
              <a:t>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1-2 hodiny po jídle – přísun bílkovin – imunitní reakce vyvolávající zánět</a:t>
            </a:r>
          </a:p>
          <a:p>
            <a:r>
              <a:rPr lang="cs-CZ" dirty="0" err="1" smtClean="0"/>
              <a:t>Proaterogenní</a:t>
            </a:r>
            <a:r>
              <a:rPr lang="cs-CZ" dirty="0" smtClean="0"/>
              <a:t> účinek</a:t>
            </a:r>
          </a:p>
          <a:p>
            <a:r>
              <a:rPr lang="cs-CZ" dirty="0" smtClean="0"/>
              <a:t>Vláknina snižuje tento efekt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41230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Transnenasycené</a:t>
            </a:r>
            <a:r>
              <a:rPr lang="cs-CZ" dirty="0" smtClean="0"/>
              <a:t> 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Změna z cis na trans formu </a:t>
            </a:r>
            <a:r>
              <a:rPr lang="cs-CZ" dirty="0" err="1" smtClean="0"/>
              <a:t>mononenasycené</a:t>
            </a:r>
            <a:r>
              <a:rPr lang="cs-CZ" dirty="0" smtClean="0"/>
              <a:t> MK</a:t>
            </a:r>
          </a:p>
          <a:p>
            <a:r>
              <a:rPr lang="cs-CZ" dirty="0" smtClean="0"/>
              <a:t>Čokolády, polevy, náplně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4944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Polynenasycené MK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Arachidonová, EPA – vliv na syntézu fosfolipidů</a:t>
            </a:r>
          </a:p>
          <a:p>
            <a:r>
              <a:rPr lang="cs-CZ" dirty="0" smtClean="0"/>
              <a:t>EPA – prostaglandiny, </a:t>
            </a:r>
            <a:r>
              <a:rPr lang="cs-CZ" dirty="0" err="1" smtClean="0"/>
              <a:t>tromboxany</a:t>
            </a:r>
            <a:r>
              <a:rPr lang="cs-CZ" dirty="0" smtClean="0"/>
              <a:t>, </a:t>
            </a:r>
            <a:r>
              <a:rPr lang="cs-CZ" dirty="0" err="1" smtClean="0"/>
              <a:t>leukotrieny</a:t>
            </a:r>
            <a:endParaRPr lang="cs-CZ" dirty="0" smtClean="0"/>
          </a:p>
          <a:p>
            <a:r>
              <a:rPr lang="cs-CZ" dirty="0" smtClean="0"/>
              <a:t>Z </a:t>
            </a:r>
            <a:r>
              <a:rPr lang="cs-CZ" dirty="0" err="1" smtClean="0"/>
              <a:t>arach</a:t>
            </a:r>
            <a:r>
              <a:rPr lang="cs-CZ" dirty="0" smtClean="0"/>
              <a:t> – prozánětlivé látky</a:t>
            </a:r>
          </a:p>
          <a:p>
            <a:r>
              <a:rPr lang="cs-CZ" dirty="0" smtClean="0"/>
              <a:t>Poměr </a:t>
            </a:r>
            <a:r>
              <a:rPr lang="cs-CZ" dirty="0" err="1" smtClean="0"/>
              <a:t>arach</a:t>
            </a:r>
            <a:r>
              <a:rPr lang="cs-CZ" dirty="0" smtClean="0"/>
              <a:t> a EPA – čím nižší EPA, tím vyšší mortalita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930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Antisklerotická</a:t>
            </a:r>
            <a:r>
              <a:rPr lang="cs-CZ" dirty="0" smtClean="0"/>
              <a:t> dieta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Vláknina do 30g, u rizikových osob více</a:t>
            </a:r>
          </a:p>
          <a:p>
            <a:r>
              <a:rPr lang="cs-CZ" dirty="0" smtClean="0"/>
              <a:t>Komplexní sacharidy nad 40%</a:t>
            </a:r>
          </a:p>
          <a:p>
            <a:r>
              <a:rPr lang="cs-CZ" dirty="0" smtClean="0"/>
              <a:t>B 12-13%</a:t>
            </a:r>
          </a:p>
          <a:p>
            <a:r>
              <a:rPr lang="cs-CZ" dirty="0" smtClean="0"/>
              <a:t>Jednoduché S 10%</a:t>
            </a:r>
          </a:p>
          <a:p>
            <a:r>
              <a:rPr lang="cs-CZ" dirty="0" smtClean="0"/>
              <a:t>Tuk 30-35%</a:t>
            </a:r>
          </a:p>
          <a:p>
            <a:r>
              <a:rPr lang="cs-CZ" dirty="0" smtClean="0"/>
              <a:t>Nasycené MK 15ˇ, raději pod 10%</a:t>
            </a:r>
          </a:p>
          <a:p>
            <a:r>
              <a:rPr lang="cs-CZ" dirty="0" smtClean="0"/>
              <a:t>Poměr polynenasycené a nasycené více než 1</a:t>
            </a:r>
          </a:p>
          <a:p>
            <a:r>
              <a:rPr lang="cs-CZ" dirty="0" smtClean="0"/>
              <a:t>Cholesterol do 300mg</a:t>
            </a:r>
          </a:p>
          <a:p>
            <a:r>
              <a:rPr lang="cs-CZ" dirty="0" smtClean="0"/>
              <a:t>Sůl do 7-8g, výhledově do 5g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2534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Pozor na mléčné výrobky a množství skrytých tuků</a:t>
            </a:r>
          </a:p>
          <a:p>
            <a:endParaRPr lang="cs-CZ" dirty="0"/>
          </a:p>
          <a:p>
            <a:r>
              <a:rPr lang="cs-CZ" b="1" dirty="0" smtClean="0"/>
              <a:t>Úkol: na 3denním jídelníčku náhodně 2 vybraných osob vypočítejte množství přijatých tuků</a:t>
            </a:r>
          </a:p>
          <a:p>
            <a:r>
              <a:rPr lang="cs-CZ" b="1" dirty="0" smtClean="0"/>
              <a:t>Při nadměrném příjmu navrhněte opatření – </a:t>
            </a:r>
            <a:r>
              <a:rPr lang="cs-CZ" b="1" dirty="0" err="1" smtClean="0"/>
              <a:t>potaviny</a:t>
            </a:r>
            <a:r>
              <a:rPr lang="cs-CZ" b="1" dirty="0" smtClean="0"/>
              <a:t> s vysokým množstvím tuků zaměňte za přijatelnou alternativu s nízkým množstvím tuků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44814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Ateroskleroza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Celkové onemocnění postihující cévy a různá krevní řečiště</a:t>
            </a:r>
          </a:p>
          <a:p>
            <a:r>
              <a:rPr lang="cs-CZ" dirty="0" smtClean="0"/>
              <a:t>Klinicky nejtypičtější ICHS, CMP, ICHDK</a:t>
            </a:r>
          </a:p>
          <a:p>
            <a:r>
              <a:rPr lang="cs-CZ" dirty="0" smtClean="0"/>
              <a:t>RF neovlivnitelné – pohlaví, anamnéza</a:t>
            </a:r>
          </a:p>
          <a:p>
            <a:r>
              <a:rPr lang="cs-CZ" dirty="0" smtClean="0"/>
              <a:t>RF ovlivnitelné – hypertenze, kouření, absence pohybu, výživa</a:t>
            </a:r>
          </a:p>
          <a:p>
            <a:r>
              <a:rPr lang="cs-CZ" dirty="0" smtClean="0"/>
              <a:t>Tzv. </a:t>
            </a:r>
            <a:r>
              <a:rPr lang="cs-CZ" dirty="0" err="1" smtClean="0"/>
              <a:t>aterogenní</a:t>
            </a:r>
            <a:r>
              <a:rPr lang="cs-CZ" dirty="0" smtClean="0"/>
              <a:t> dietní vlivy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1036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Ateroskleroza</a:t>
            </a:r>
            <a:r>
              <a:rPr lang="cs-CZ" dirty="0" smtClean="0"/>
              <a:t> - 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Výživa stejná jako u prevence zvýšené hladiny tuků, a KVO, hypertenze, DM</a:t>
            </a:r>
          </a:p>
          <a:p>
            <a:r>
              <a:rPr lang="cs-CZ" dirty="0" smtClean="0"/>
              <a:t>Středomořská dieta – francouzský paradox</a:t>
            </a:r>
          </a:p>
          <a:p>
            <a:r>
              <a:rPr lang="cs-CZ" dirty="0" smtClean="0"/>
              <a:t>Zvýšený příjem ovoce, , zeleniny, mírné pití červeného vína</a:t>
            </a:r>
          </a:p>
          <a:p>
            <a:r>
              <a:rPr lang="cs-CZ" dirty="0" smtClean="0"/>
              <a:t>Žádná studie zatím nepotvrdila vliv podávání antioxidantů jinak než přirozenou cestou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945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Středomořská dieta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charakterizuje ve svých posledních doporučeních následujícími parametry: </a:t>
            </a:r>
            <a:r>
              <a:rPr lang="cs-CZ" b="1" dirty="0"/>
              <a:t>středně vysoký příjem tuků (32-35%), relativně nízký obsah nasycených mastných kyselin (9-10%), vysoký obsah vlákniny (27-37 g/den), vysoký obsah polynenasycených MK (s důrazem na omega 3). </a:t>
            </a:r>
            <a:r>
              <a:rPr lang="cs-CZ" dirty="0"/>
              <a:t>Ve svých doporučeních jako alternativu k olivovému oleji řadí i oleje řepkový a lněný a margariny vyrobené za použití těchto olejů.</a:t>
            </a:r>
          </a:p>
        </p:txBody>
      </p:sp>
    </p:spTree>
    <p:extLst>
      <p:ext uri="{BB962C8B-B14F-4D97-AF65-F5344CB8AC3E}">
        <p14:creationId xmlns:p14="http://schemas.microsoft.com/office/powerpoint/2010/main" val="3196095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Francouzský paradox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Více mléčného tuku</a:t>
            </a:r>
          </a:p>
          <a:p>
            <a:r>
              <a:rPr lang="cs-CZ" dirty="0" smtClean="0"/>
              <a:t>Asi vliv na </a:t>
            </a:r>
            <a:r>
              <a:rPr lang="cs-CZ" dirty="0" err="1" smtClean="0"/>
              <a:t>postprandiální</a:t>
            </a:r>
            <a:r>
              <a:rPr lang="cs-CZ" dirty="0" smtClean="0"/>
              <a:t> stav a hladinu HDL, agregace červených destiček a snižuje </a:t>
            </a:r>
            <a:r>
              <a:rPr lang="cs-CZ" dirty="0" err="1" smtClean="0"/>
              <a:t>prosrážlivě</a:t>
            </a:r>
            <a:r>
              <a:rPr lang="cs-CZ" dirty="0" smtClean="0"/>
              <a:t> působící </a:t>
            </a:r>
            <a:r>
              <a:rPr lang="cs-CZ" dirty="0" err="1" smtClean="0"/>
              <a:t>fibrinigen</a:t>
            </a:r>
            <a:endParaRPr lang="cs-CZ" dirty="0" smtClean="0"/>
          </a:p>
          <a:p>
            <a:r>
              <a:rPr lang="cs-CZ" dirty="0" err="1" smtClean="0"/>
              <a:t>Flavonoidy</a:t>
            </a:r>
            <a:r>
              <a:rPr lang="cs-CZ" dirty="0" smtClean="0"/>
              <a:t>, terpeny, taniny, </a:t>
            </a:r>
            <a:r>
              <a:rPr lang="cs-CZ" dirty="0" err="1" smtClean="0"/>
              <a:t>izoflavonoidy</a:t>
            </a:r>
            <a:r>
              <a:rPr lang="cs-CZ" dirty="0" smtClean="0"/>
              <a:t> – vše </a:t>
            </a:r>
            <a:r>
              <a:rPr lang="cs-CZ" dirty="0" err="1" smtClean="0"/>
              <a:t>fytoestrogeny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9936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příjmu omega 3 a omega 6 nenasycených MK</a:t>
            </a:r>
          </a:p>
          <a:p>
            <a:r>
              <a:rPr lang="cs-CZ" dirty="0" smtClean="0"/>
              <a:t>Zdroje??</a:t>
            </a:r>
          </a:p>
          <a:p>
            <a:r>
              <a:rPr lang="cs-CZ" dirty="0" smtClean="0"/>
              <a:t>Nepoměr se může podílet na projevu zánětlivých onemocnění</a:t>
            </a:r>
          </a:p>
          <a:p>
            <a:r>
              <a:rPr lang="cs-CZ" b="1" dirty="0" smtClean="0"/>
              <a:t>Omega 6 – linolová LA– esenciální</a:t>
            </a:r>
          </a:p>
          <a:p>
            <a:r>
              <a:rPr lang="cs-CZ" b="1" dirty="0" smtClean="0"/>
              <a:t>Omega 3 – alfa </a:t>
            </a:r>
            <a:r>
              <a:rPr lang="cs-CZ" b="1" dirty="0" err="1" smtClean="0"/>
              <a:t>linolenová</a:t>
            </a:r>
            <a:r>
              <a:rPr lang="cs-CZ" b="1" dirty="0" smtClean="0"/>
              <a:t> ALA</a:t>
            </a:r>
          </a:p>
          <a:p>
            <a:r>
              <a:rPr lang="cs-CZ" b="1" dirty="0" smtClean="0"/>
              <a:t>EPA, DHA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124297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3 a omega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Příjem </a:t>
            </a:r>
            <a:r>
              <a:rPr lang="cs-CZ" b="1" dirty="0"/>
              <a:t>omega 3 </a:t>
            </a:r>
            <a:r>
              <a:rPr lang="cs-CZ" b="1" dirty="0" smtClean="0"/>
              <a:t>MK </a:t>
            </a:r>
            <a:r>
              <a:rPr lang="cs-CZ" dirty="0"/>
              <a:t>ze stravy je obecně považován za nedostatkový. Rovněž metabolická přeměna ALA na EPA a DHA v lidském těle není dokonalá</a:t>
            </a:r>
            <a:r>
              <a:rPr lang="cs-CZ" dirty="0" smtClean="0"/>
              <a:t>.</a:t>
            </a:r>
          </a:p>
          <a:p>
            <a:r>
              <a:rPr lang="cs-CZ" dirty="0" smtClean="0"/>
              <a:t>Zdroj ryby z chladných vod</a:t>
            </a:r>
          </a:p>
          <a:p>
            <a:r>
              <a:rPr lang="cs-CZ" dirty="0"/>
              <a:t>Poskytují přibližně 1 g nebo více DHA a EPA v 100g </a:t>
            </a:r>
            <a:r>
              <a:rPr lang="cs-CZ" dirty="0" smtClean="0"/>
              <a:t>ryby</a:t>
            </a:r>
          </a:p>
          <a:p>
            <a:r>
              <a:rPr lang="cs-CZ" dirty="0"/>
              <a:t>T</a:t>
            </a:r>
            <a:r>
              <a:rPr lang="cs-CZ" dirty="0" smtClean="0"/>
              <a:t>aké </a:t>
            </a:r>
            <a:r>
              <a:rPr lang="cs-CZ" dirty="0"/>
              <a:t>v pšeničných klíčcích, lněném semínku, lněném oleji, vlašských ořeších, </a:t>
            </a:r>
            <a:r>
              <a:rPr lang="cs-CZ" dirty="0" err="1"/>
              <a:t>sojových</a:t>
            </a:r>
            <a:r>
              <a:rPr lang="cs-CZ" dirty="0"/>
              <a:t> bobech, </a:t>
            </a:r>
            <a:r>
              <a:rPr lang="cs-CZ" dirty="0" err="1"/>
              <a:t>sojovém</a:t>
            </a:r>
            <a:r>
              <a:rPr lang="cs-CZ" dirty="0"/>
              <a:t> oleji a řepkovém oleji.</a:t>
            </a:r>
          </a:p>
        </p:txBody>
      </p:sp>
    </p:spTree>
    <p:extLst>
      <p:ext uri="{BB962C8B-B14F-4D97-AF65-F5344CB8AC3E}">
        <p14:creationId xmlns:p14="http://schemas.microsoft.com/office/powerpoint/2010/main" val="31220426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3 a omega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snižují </a:t>
            </a:r>
            <a:r>
              <a:rPr lang="cs-CZ" dirty="0"/>
              <a:t>výskyt srdečního onemocnění, bojují proti ateroskleróze, kardiovaskulárním onemocněním, regulují hladinu krevních tuků, omezují srážlivost krevních destiček, hrají klíčovou roli ve fungování mozku a v normálním růstovém </a:t>
            </a:r>
            <a:r>
              <a:rPr lang="cs-CZ" dirty="0" smtClean="0"/>
              <a:t>vývoji</a:t>
            </a:r>
          </a:p>
          <a:p>
            <a:r>
              <a:rPr lang="cs-CZ" dirty="0" smtClean="0"/>
              <a:t>Jejich </a:t>
            </a:r>
            <a:r>
              <a:rPr lang="cs-CZ" dirty="0"/>
              <a:t>nedostatek může vést ke vzniku depresí, únavě, suché pokožce, zácpě, bolestem kloubů a lámavosti nehtů. Také stimulují růst vlasů a </a:t>
            </a:r>
            <a:r>
              <a:rPr lang="cs-CZ" dirty="0" smtClean="0"/>
              <a:t>pokožky</a:t>
            </a:r>
          </a:p>
        </p:txBody>
      </p:sp>
    </p:spTree>
    <p:extLst>
      <p:ext uri="{BB962C8B-B14F-4D97-AF65-F5344CB8AC3E}">
        <p14:creationId xmlns:p14="http://schemas.microsoft.com/office/powerpoint/2010/main" val="2686353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Omega 6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Průměrná každodenní strava obsahuje dostatečné množství omega 6 pro pokrytí základních funkcí organismu. Doplňky stravy nejsou obvykle nutné. Jednostranně zaměřená nevyvážená strava bez dostatečného příjmu omega 3 masných kyselin nemusí být pro zdraví prospěšná. Na druhou stranu vyšší konzumace omega 6 mastných kyselin je žádoucí při vyšší hladině cholesterolu v krvi</a:t>
            </a:r>
          </a:p>
        </p:txBody>
      </p:sp>
    </p:spTree>
    <p:extLst>
      <p:ext uri="{BB962C8B-B14F-4D97-AF65-F5344CB8AC3E}">
        <p14:creationId xmlns:p14="http://schemas.microsoft.com/office/powerpoint/2010/main" val="20084817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</TotalTime>
  <Words>565</Words>
  <Application>Microsoft Office PowerPoint</Application>
  <PresentationFormat>Předvádění na obrazovce (4:3)</PresentationFormat>
  <Paragraphs>75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Austin</vt:lpstr>
      <vt:lpstr>Dieta v prevenci a léčbě aterosklerozy</vt:lpstr>
      <vt:lpstr>Ateroskleroza</vt:lpstr>
      <vt:lpstr>Ateroskleroza - prevence</vt:lpstr>
      <vt:lpstr>Středomořská dieta</vt:lpstr>
      <vt:lpstr>Francouzský paradox</vt:lpstr>
      <vt:lpstr>prevence</vt:lpstr>
      <vt:lpstr>Omega 3 a omega 6</vt:lpstr>
      <vt:lpstr>Omega 3 a omega 6</vt:lpstr>
      <vt:lpstr>Omega 6</vt:lpstr>
      <vt:lpstr>Omega 3 a omega 6</vt:lpstr>
      <vt:lpstr>Omega 3 a omega 6</vt:lpstr>
      <vt:lpstr>Postprandiální stav</vt:lpstr>
      <vt:lpstr>Transnenasycené MK</vt:lpstr>
      <vt:lpstr>Polynenasycené MK</vt:lpstr>
      <vt:lpstr>Antisklerotická dieta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 v prevenci a léčbě aterosklerozy</dc:title>
  <dc:creator>User</dc:creator>
  <cp:lastModifiedBy>User</cp:lastModifiedBy>
  <cp:revision>5</cp:revision>
  <dcterms:created xsi:type="dcterms:W3CDTF">2014-10-13T07:39:05Z</dcterms:created>
  <dcterms:modified xsi:type="dcterms:W3CDTF">2014-10-13T08:36:49Z</dcterms:modified>
</cp:coreProperties>
</file>