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5" r:id="rId22"/>
    <p:sldId id="267" r:id="rId23"/>
    <p:sldId id="313" r:id="rId24"/>
    <p:sldId id="268" r:id="rId25"/>
    <p:sldId id="269" r:id="rId26"/>
    <p:sldId id="270" r:id="rId27"/>
    <p:sldId id="271" r:id="rId28"/>
    <p:sldId id="275" r:id="rId29"/>
    <p:sldId id="274" r:id="rId30"/>
    <p:sldId id="272" r:id="rId31"/>
    <p:sldId id="273" r:id="rId32"/>
    <p:sldId id="276" r:id="rId33"/>
    <p:sldId id="277" r:id="rId34"/>
    <p:sldId id="278" r:id="rId35"/>
    <p:sldId id="281" r:id="rId36"/>
    <p:sldId id="279" r:id="rId37"/>
    <p:sldId id="280" r:id="rId38"/>
    <p:sldId id="282" r:id="rId39"/>
    <p:sldId id="283" r:id="rId40"/>
    <p:sldId id="298" r:id="rId41"/>
    <p:sldId id="296" r:id="rId42"/>
    <p:sldId id="297" r:id="rId43"/>
    <p:sldId id="284" r:id="rId44"/>
    <p:sldId id="285" r:id="rId45"/>
    <p:sldId id="316" r:id="rId46"/>
    <p:sldId id="286" r:id="rId47"/>
    <p:sldId id="287" r:id="rId48"/>
    <p:sldId id="317" r:id="rId49"/>
    <p:sldId id="318" r:id="rId50"/>
    <p:sldId id="320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9" r:id="rId60"/>
    <p:sldId id="300" r:id="rId61"/>
    <p:sldId id="301" r:id="rId62"/>
    <p:sldId id="321" r:id="rId63"/>
    <p:sldId id="302" r:id="rId64"/>
    <p:sldId id="303" r:id="rId65"/>
    <p:sldId id="304" r:id="rId66"/>
    <p:sldId id="305" r:id="rId67"/>
    <p:sldId id="306" r:id="rId68"/>
    <p:sldId id="314" r:id="rId69"/>
    <p:sldId id="307" r:id="rId70"/>
    <p:sldId id="315" r:id="rId71"/>
    <p:sldId id="308" r:id="rId72"/>
    <p:sldId id="309" r:id="rId73"/>
    <p:sldId id="310" r:id="rId74"/>
    <p:sldId id="311" r:id="rId75"/>
    <p:sldId id="312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615A-61DD-4A21-B9FF-9E830489E24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Hodnocení výživového stavu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8" y="2842260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Pomůcky a přístroje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spirometr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podvodní váha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kaliper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bioimpedační</a:t>
            </a:r>
            <a:r>
              <a:rPr lang="cs-CZ" sz="2800" dirty="0" smtClean="0">
                <a:solidFill>
                  <a:srgbClr val="C00000"/>
                </a:solidFill>
              </a:rPr>
              <a:t> zařízení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dynamometr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bicyklový ergometr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3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14387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přesné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vhodných přístrojů a pomůcek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jednoduchost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nepříliš drahá vyšetření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schopnost opakování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nutná kontrola a kalibrace přístrojů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měřit vždy za stejných podmínek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měření je vhodné, aby vyšetřující diktoval výsledky dalšímu členu týmu, který je zapisuje a přitom nahlas opakuje každé číslo → urychlí se vyšetření a omezí se výskyt chyb.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nejdůležitějším ukazatelem stavu výživy (kg)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hodnota tělesné výšky (v centimetrech)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sledujeme aktuální hodnoty a dynamiku změn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každý kus prádla se odečítá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přesnost vážení a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do 18 - 24 měsíců se měří vleže (korýtko, </a:t>
            </a:r>
            <a:r>
              <a:rPr lang="cs-CZ" sz="2800" dirty="0" err="1" smtClean="0">
                <a:solidFill>
                  <a:srgbClr val="C00000"/>
                </a:solidFill>
              </a:rPr>
              <a:t>bodymetr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svalové hmoty = cca 800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(3 360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tukové tkáně = cca 7000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29 400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výpočet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vzore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54" y="2708920"/>
            <a:ext cx="7608224" cy="230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úbytku tělesné hmotnosti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značně podnormální tělesná hmotnost </a:t>
            </a:r>
            <a:r>
              <a:rPr lang="cs-CZ" sz="2800" b="1" dirty="0" smtClean="0">
                <a:solidFill>
                  <a:srgbClr val="C00000"/>
                </a:solidFill>
              </a:rPr>
              <a:t>&lt; 80% normálu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úbytek tělesné hmotnosti: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2 % během 1 týdne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5 % během 1 měsíce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7,5 % během 3 měsíců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10 % během 6 měsíců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Hmotnostně výšková proporcionalita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ideální hmotnost</a:t>
            </a:r>
            <a:r>
              <a:rPr lang="cs-CZ" sz="2800" dirty="0" smtClean="0">
                <a:solidFill>
                  <a:srgbClr val="C00000"/>
                </a:solidFill>
              </a:rPr>
              <a:t>, případně </a:t>
            </a:r>
            <a:r>
              <a:rPr lang="cs-CZ" sz="2800" b="1" dirty="0" smtClean="0">
                <a:solidFill>
                  <a:srgbClr val="C00000"/>
                </a:solidFill>
              </a:rPr>
              <a:t>žádoucí hmotnost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úvahu je nutno brát věk a pohlaví, složení těla a somatotyp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 výpočtu ideální (žádoucí) hmotnosti slouží celá řada indexů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THM, TV, obvod hrudníku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Brocův</a:t>
            </a:r>
            <a:r>
              <a:rPr lang="cs-CZ" sz="2800" dirty="0" smtClean="0">
                <a:solidFill>
                  <a:srgbClr val="C00000"/>
                </a:solidFill>
              </a:rPr>
              <a:t> index (BI)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Rohrerův</a:t>
            </a:r>
            <a:r>
              <a:rPr lang="cs-CZ" sz="2800" dirty="0" smtClean="0">
                <a:solidFill>
                  <a:srgbClr val="C00000"/>
                </a:solidFill>
              </a:rPr>
              <a:t> index (RI)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Verdonckův</a:t>
            </a:r>
            <a:r>
              <a:rPr lang="cs-CZ" sz="2800" dirty="0" smtClean="0">
                <a:solidFill>
                  <a:srgbClr val="C00000"/>
                </a:solidFill>
              </a:rPr>
              <a:t> index (VI)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zdatnosti (IZ)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Výpočet ideální hmotnosti z tělesné výšky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</a:t>
            </a:r>
            <a:r>
              <a:rPr lang="cs-CZ" sz="2800" dirty="0" err="1" smtClean="0">
                <a:solidFill>
                  <a:srgbClr val="C00000"/>
                </a:solidFill>
              </a:rPr>
              <a:t>Pignet</a:t>
            </a:r>
            <a:r>
              <a:rPr lang="cs-CZ" sz="2800" dirty="0" smtClean="0">
                <a:solidFill>
                  <a:srgbClr val="C00000"/>
                </a:solidFill>
              </a:rPr>
              <a:t> – </a:t>
            </a:r>
            <a:r>
              <a:rPr lang="cs-CZ" sz="2800" dirty="0" err="1" smtClean="0">
                <a:solidFill>
                  <a:srgbClr val="C00000"/>
                </a:solidFill>
              </a:rPr>
              <a:t>Varvaekův</a:t>
            </a:r>
            <a:r>
              <a:rPr lang="cs-CZ" sz="2800" dirty="0" smtClean="0">
                <a:solidFill>
                  <a:srgbClr val="C00000"/>
                </a:solidFill>
              </a:rPr>
              <a:t> (IPV)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Ponderální</a:t>
            </a:r>
            <a:r>
              <a:rPr lang="cs-CZ" sz="2800" dirty="0" smtClean="0">
                <a:solidFill>
                  <a:srgbClr val="C00000"/>
                </a:solidFill>
              </a:rPr>
              <a:t> index (PI)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tělesné hmotnosti (BMI)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Zástupný symbol pro obsah 9" descr="CLA_tabulka_7.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51" y="1484785"/>
            <a:ext cx="805469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BMI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778" y="1916833"/>
            <a:ext cx="8340694" cy="432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věk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img.mf.cz/517/006/1-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88840"/>
            <a:ext cx="7864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Výživový stav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výživa</a:t>
            </a:r>
            <a:r>
              <a:rPr lang="cs-CZ" sz="2800" dirty="0" smtClean="0">
                <a:solidFill>
                  <a:srgbClr val="C00000"/>
                </a:solidFill>
              </a:rPr>
              <a:t> - proces, během kterého organismus využívá potravu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výživový stav - zdravotní </a:t>
            </a:r>
            <a:r>
              <a:rPr lang="cs-CZ" sz="2800" b="1" dirty="0" smtClean="0">
                <a:solidFill>
                  <a:srgbClr val="C00000"/>
                </a:solidFill>
              </a:rPr>
              <a:t>stav (kondice) ovlivňovaný příjmem a využíváním složek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výživový stav</a:t>
            </a:r>
            <a:r>
              <a:rPr lang="cs-CZ" sz="2800" dirty="0" smtClean="0">
                <a:solidFill>
                  <a:srgbClr val="C00000"/>
                </a:solidFill>
              </a:rPr>
              <a:t> je určován rovnováhou mezi přívodem výživových faktorů na straně jedné a jejich výdejem na straně druhé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mi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11" y="260648"/>
            <a:ext cx="6253603" cy="6394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riziko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mi-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533" y="1196751"/>
            <a:ext cx="7060867" cy="5475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Tělesné obvody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hlavy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hrudníku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levé (nedominantní) paže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pasu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pupku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boků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stehna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lýtka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pasu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v nejužším místě trupu při pohledu zpředu, přes pupek s přesností 1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nejlépe odpovídá přesnému měření rizikového tuku uloženého v břiše mezi orgány a na břiše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hubnuti-jak.cz/foto/obezita-sch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hodnot obvodu pasu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704855" cy="324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3096344"/>
                <a:gridCol w="3024335"/>
              </a:tblGrid>
              <a:tr h="116635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↑ riziko</a:t>
                      </a:r>
                    </a:p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 &gt; 94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102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80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88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3.ggpht.com/_byVYVy2XsXg/Szkk-fNIqeI/AAAAAAAAEuk/idt4ymE7mvQ/image_thumb%5B2%5D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Poměr pas/boky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WHR = </a:t>
            </a:r>
            <a:r>
              <a:rPr lang="cs-CZ" sz="2800" b="1" dirty="0" err="1" smtClean="0">
                <a:solidFill>
                  <a:srgbClr val="C00000"/>
                </a:solidFill>
              </a:rPr>
              <a:t>waist</a:t>
            </a:r>
            <a:r>
              <a:rPr lang="cs-CZ" sz="2800" b="1" dirty="0" smtClean="0">
                <a:solidFill>
                  <a:srgbClr val="C00000"/>
                </a:solidFill>
              </a:rPr>
              <a:t> to </a:t>
            </a:r>
            <a:r>
              <a:rPr lang="cs-CZ" sz="2800" b="1" dirty="0" err="1" smtClean="0">
                <a:solidFill>
                  <a:srgbClr val="C00000"/>
                </a:solidFill>
              </a:rPr>
              <a:t>hip</a:t>
            </a:r>
            <a:r>
              <a:rPr lang="cs-CZ" sz="2800" b="1" dirty="0" smtClean="0">
                <a:solidFill>
                  <a:srgbClr val="C00000"/>
                </a:solidFill>
              </a:rPr>
              <a:t> ratio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důležitý z hlediska klasifikace androidního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err="1" smtClean="0">
                <a:solidFill>
                  <a:srgbClr val="C00000"/>
                </a:solidFill>
              </a:rPr>
              <a:t>gynoidního</a:t>
            </a:r>
            <a:r>
              <a:rPr lang="cs-CZ" sz="2800" dirty="0" smtClean="0">
                <a:solidFill>
                  <a:srgbClr val="C00000"/>
                </a:solidFill>
              </a:rPr>
              <a:t> typu obezity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muži ↑ 1,0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ženy 0,85 (0,8)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5.ggpht.com/_byVYVy2XsXg/SzklBGRPBVI/AAAAAAAAEu0/_8YqPLkxWKQ/clip_image008_thumb.gif?imgmax=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WHR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doctor2008.files.wordpress.com/2008/12/wh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paže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6995120" cy="48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0"/>
                <a:gridCol w="3497560"/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Obvod paže (cm)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BMI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25,5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22,5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21,0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Měření kožních řas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v těle dobře koreluje s tloušťkou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podkožní tuk přiléhá silněji ke kůži než k vrstvám uložených pod ním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jsou relativně málo přesná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snadná proveditelnost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hodnotí podíl tělesného tuku a netukové tělesné hmoty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10 – 30 % (50 % ) tukových rezerv v organismu se nachází v podkoží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Úrovně zjišťování výživového stavu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jednotlivci</a:t>
            </a:r>
            <a:r>
              <a:rPr lang="cs-CZ" sz="2800" dirty="0" smtClean="0">
                <a:solidFill>
                  <a:srgbClr val="C00000"/>
                </a:solidFill>
              </a:rPr>
              <a:t> – u jednotlivců vyšetřujeme nutriční stav zvláště v patologických stavech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skupiny</a:t>
            </a:r>
            <a:r>
              <a:rPr lang="cs-CZ" sz="2800" dirty="0" smtClean="0">
                <a:solidFill>
                  <a:srgbClr val="C00000"/>
                </a:solidFill>
              </a:rPr>
              <a:t> – např. etnické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celé populace –</a:t>
            </a:r>
            <a:r>
              <a:rPr lang="cs-CZ" sz="2800" dirty="0" smtClean="0">
                <a:solidFill>
                  <a:srgbClr val="C00000"/>
                </a:solidFill>
              </a:rPr>
              <a:t> zde bývá důvod např. podezření na specifické malnutrice</a:t>
            </a:r>
          </a:p>
          <a:p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Spolehlivost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Spolehlivost kožních řas závisí na: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kalibraci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výběru správného místa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dovednostech a zkušenostech </a:t>
            </a:r>
            <a:r>
              <a:rPr lang="cs-CZ" sz="2800" dirty="0" err="1" smtClean="0">
                <a:solidFill>
                  <a:srgbClr val="C00000"/>
                </a:solidFill>
              </a:rPr>
              <a:t>antripometristy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Úskalí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kožní řasy větší než 50 mm vycházejí z hodnoty celkového množství tuku v těle nižší než při </a:t>
            </a:r>
            <a:r>
              <a:rPr lang="cs-CZ" sz="2800" dirty="0" err="1" smtClean="0">
                <a:solidFill>
                  <a:srgbClr val="C00000"/>
                </a:solidFill>
              </a:rPr>
              <a:t>hydrodenzitometrii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stlačitelnost kožní řasy je do značné míry závislá na pohlaví, věku, hydrataci tkáně apod.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variabilita tloušťka kůže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u každého lze zachytit kožní řasu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zvláště obézních jedinců nestačí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(max.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bývá 90 mm)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význam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hodnoty kožních řas bývají provázeny vyššími hodnotami sérového cholesterolu a triglyceridů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více než 50% dospělé populace souvisí nárůst podkožního tuku s vyššími hodnotami TK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vysoké hodnoty kožních řas představují vyšší riziko úmrtí na kardiovaskulární onemocnění po 40. roce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nízké hodnoty kožních řas nesou zvýšené riziko respiračních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měřená řasa se uchopí mezi palec a ukazováček, vytáhne se a ve vzdálenosti 1 cm od prstů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odečítáme na indikátoru do 2 sekund po přiložení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k řase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různý počet řas (10, 4, 2, 1)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10 kožních řas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(Allen, Pařízková)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7128791" cy="3672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13"/>
                <a:gridCol w="3533478"/>
              </a:tblGrid>
              <a:tr h="706232"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na tváři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podbradku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subskapularní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tricepsem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bicepsem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hrudníku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74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břiše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supraspinální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(bok)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stehně 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lýtku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lege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kožní řasy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Durnin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Wormesley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supraspinální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bicepsem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 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 paže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d_tricep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břiše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bri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lýtku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il_fi" descr="http://www.kaliper.cz/na_lyt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realizováno sledováním kvantitativních a kvalitativních ukazatelů, z hlediska karenčních příznaků i projevů nadměrné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karenční syndromy se projevují ve 3 stádiích: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1. stádium - </a:t>
            </a:r>
            <a:r>
              <a:rPr lang="cs-CZ" sz="2800" dirty="0" smtClean="0">
                <a:solidFill>
                  <a:srgbClr val="C00000"/>
                </a:solidFill>
              </a:rPr>
              <a:t>biochemické změny, které se ještě neprojevují klinickými příznaky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2. stádium funkčních změn -</a:t>
            </a:r>
            <a:r>
              <a:rPr lang="cs-CZ" sz="2800" dirty="0" smtClean="0">
                <a:solidFill>
                  <a:srgbClr val="C00000"/>
                </a:solidFill>
              </a:rPr>
              <a:t> zpočátku jsou nespecifické později specifické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3. stádium -</a:t>
            </a:r>
            <a:r>
              <a:rPr lang="cs-CZ" sz="2800" dirty="0" smtClean="0">
                <a:solidFill>
                  <a:srgbClr val="C00000"/>
                </a:solidFill>
              </a:rPr>
              <a:t> nastupují změny morfologické, z nichž některé mají přechodný ráz a jiné jsou trvalé.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stehně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steh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3103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 kožní řasa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(nad tricepsem)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snadno přístupná měření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spolehlivý ukazatel tukových rezerv celého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na levé paži (u „praváků“)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uprostřed vzdálenosti mezi </a:t>
            </a:r>
            <a:r>
              <a:rPr lang="cs-CZ" sz="2800" dirty="0" err="1" smtClean="0">
                <a:solidFill>
                  <a:srgbClr val="C00000"/>
                </a:solidFill>
              </a:rPr>
              <a:t>akromion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olekranon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svalstva paže (OSP)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objem svalové masy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OSP = obvod (cm) – (0,314. TKŘ)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u zdravého člověka jsou tyto hodnoty značně variabilní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Stanovení množství a 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U zdravého člověka je tělesná hmotnost tvořena: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a) aktivní tělesná hmota = LBM (</a:t>
            </a:r>
            <a:r>
              <a:rPr lang="cs-CZ" sz="2800" b="1" dirty="0" err="1" smtClean="0">
                <a:solidFill>
                  <a:srgbClr val="C00000"/>
                </a:solidFill>
              </a:rPr>
              <a:t>lean</a:t>
            </a:r>
            <a:r>
              <a:rPr lang="cs-CZ" sz="2800" b="1" dirty="0" smtClean="0">
                <a:solidFill>
                  <a:srgbClr val="C00000"/>
                </a:solidFill>
              </a:rPr>
              <a:t> body </a:t>
            </a:r>
            <a:r>
              <a:rPr lang="cs-CZ" sz="2800" b="1" dirty="0" err="1" smtClean="0">
                <a:solidFill>
                  <a:srgbClr val="C00000"/>
                </a:solidFill>
              </a:rPr>
              <a:t>mass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buněčná masa (55 %) –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extracelulární podpůrná tkáň 30 %  (B, ML)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b) tuková tkáň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podkožní tuk</a:t>
            </a:r>
            <a:r>
              <a:rPr lang="cs-CZ" sz="2800" dirty="0" smtClean="0">
                <a:solidFill>
                  <a:srgbClr val="C00000"/>
                </a:solidFill>
              </a:rPr>
              <a:t> – tvoří 10 – 30 %, u otylých jeho podíl stoupá na 50 – 70 %).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viscerální tuk</a:t>
            </a:r>
            <a:r>
              <a:rPr lang="cs-CZ" sz="2800" dirty="0" smtClean="0">
                <a:solidFill>
                  <a:srgbClr val="C00000"/>
                </a:solidFill>
              </a:rPr>
              <a:t>, který se nachází v dutině břišní.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Procentuální složení lidského těla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60 %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7 % minerální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18 % bílkoviny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30 % tuku.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Množství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esenciální množství tělesného tuku je u mužů </a:t>
            </a:r>
            <a:r>
              <a:rPr lang="cs-CZ" sz="2800" b="1" dirty="0" smtClean="0">
                <a:solidFill>
                  <a:srgbClr val="C00000"/>
                </a:solidFill>
              </a:rPr>
              <a:t>2,1 kg</a:t>
            </a:r>
            <a:r>
              <a:rPr lang="cs-CZ" sz="2800" dirty="0" smtClean="0">
                <a:solidFill>
                  <a:srgbClr val="C00000"/>
                </a:solidFill>
              </a:rPr>
              <a:t> a u žen </a:t>
            </a:r>
            <a:r>
              <a:rPr lang="cs-CZ" sz="2800" b="1" dirty="0" smtClean="0">
                <a:solidFill>
                  <a:srgbClr val="C00000"/>
                </a:solidFill>
              </a:rPr>
              <a:t>4,9 kg, </a:t>
            </a:r>
            <a:r>
              <a:rPr lang="cs-CZ" sz="2800" dirty="0" smtClean="0">
                <a:solidFill>
                  <a:srgbClr val="C00000"/>
                </a:solidFill>
              </a:rPr>
              <a:t>zbytek tvoří rezervu, kterou organismus čerpá v případě potřeby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může být výrazně změněno, ať již v důsledku hladovění, přejídání nebo nemoci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průběhu hladovění mohou být zásoby tuku téměř využity úplně, naopak u obezity mohou stoupnout až na 70% tělesné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b="1" dirty="0" err="1" smtClean="0">
                <a:solidFill>
                  <a:srgbClr val="C00000"/>
                </a:solidFill>
              </a:rPr>
              <a:t>kaliperem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hydrodenzitometrie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= podvodní vážení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počítačová tomografie</a:t>
            </a:r>
            <a:r>
              <a:rPr lang="cs-CZ" sz="2800" dirty="0" smtClean="0">
                <a:solidFill>
                  <a:srgbClr val="C00000"/>
                </a:solidFill>
              </a:rPr>
              <a:t> (CT)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nukleární magnetická rezonance</a:t>
            </a:r>
            <a:r>
              <a:rPr lang="cs-CZ" sz="2800" dirty="0" smtClean="0">
                <a:solidFill>
                  <a:srgbClr val="C00000"/>
                </a:solidFill>
              </a:rPr>
              <a:t> (NMR),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duální rentgenová </a:t>
            </a:r>
            <a:r>
              <a:rPr lang="cs-CZ" sz="2800" b="1" dirty="0" err="1" smtClean="0">
                <a:solidFill>
                  <a:srgbClr val="C00000"/>
                </a:solidFill>
              </a:rPr>
              <a:t>absorpcimetrie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dual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energy</a:t>
            </a:r>
            <a:r>
              <a:rPr lang="cs-CZ" sz="2800" dirty="0" smtClean="0">
                <a:solidFill>
                  <a:srgbClr val="C00000"/>
                </a:solidFill>
              </a:rPr>
              <a:t> X-</a:t>
            </a:r>
            <a:r>
              <a:rPr lang="cs-CZ" sz="2800" dirty="0" err="1" smtClean="0">
                <a:solidFill>
                  <a:srgbClr val="C00000"/>
                </a:solidFill>
              </a:rPr>
              <a:t>ray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absorptiometry</a:t>
            </a:r>
            <a:r>
              <a:rPr lang="cs-CZ" sz="2800" dirty="0" smtClean="0">
                <a:solidFill>
                  <a:srgbClr val="C00000"/>
                </a:solidFill>
              </a:rPr>
              <a:t> = DEXA)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bioelektrická impedance</a:t>
            </a:r>
            <a:r>
              <a:rPr lang="cs-CZ" sz="2800" dirty="0" smtClean="0">
                <a:solidFill>
                  <a:srgbClr val="C00000"/>
                </a:solidFill>
              </a:rPr>
              <a:t> (BIA)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stanovení přirozeného isotopu 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40</a:t>
            </a:r>
            <a:r>
              <a:rPr lang="cs-CZ" sz="2800" b="1" dirty="0" smtClean="0">
                <a:solidFill>
                  <a:srgbClr val="C00000"/>
                </a:solidFill>
              </a:rPr>
              <a:t>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tělesných obvodů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WHR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pas/stehno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tloušťky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centralizace tuku </a:t>
            </a:r>
            <a:r>
              <a:rPr lang="cs-CZ" sz="2800" dirty="0" smtClean="0">
                <a:solidFill>
                  <a:srgbClr val="C00000"/>
                </a:solidFill>
              </a:rPr>
              <a:t>- poměr mezi tloušťkou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 řasy a řasy nad m. triceps </a:t>
            </a:r>
            <a:r>
              <a:rPr lang="cs-CZ" sz="2800" dirty="0" err="1" smtClean="0">
                <a:solidFill>
                  <a:srgbClr val="C00000"/>
                </a:solidFill>
              </a:rPr>
              <a:t>brachií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poměr </a:t>
            </a:r>
            <a:r>
              <a:rPr lang="cs-CZ" sz="2800" b="1" dirty="0" smtClean="0">
                <a:solidFill>
                  <a:srgbClr val="C00000"/>
                </a:solidFill>
              </a:rPr>
              <a:t>„centrálních“ </a:t>
            </a:r>
            <a:r>
              <a:rPr lang="cs-CZ" sz="2800" dirty="0" smtClean="0">
                <a:solidFill>
                  <a:srgbClr val="C00000"/>
                </a:solidFill>
              </a:rPr>
              <a:t>řas (hrudní I, hrudník II,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suprailické</a:t>
            </a:r>
            <a:r>
              <a:rPr lang="cs-CZ" sz="2800" dirty="0" smtClean="0">
                <a:solidFill>
                  <a:srgbClr val="C00000"/>
                </a:solidFill>
              </a:rPr>
              <a:t> a břišní) k řasám </a:t>
            </a:r>
            <a:r>
              <a:rPr lang="cs-CZ" sz="2800" b="1" dirty="0" smtClean="0">
                <a:solidFill>
                  <a:srgbClr val="C00000"/>
                </a:solidFill>
              </a:rPr>
              <a:t>„periferním“ </a:t>
            </a:r>
            <a:r>
              <a:rPr lang="cs-CZ" sz="2800" dirty="0" smtClean="0">
                <a:solidFill>
                  <a:srgbClr val="C00000"/>
                </a:solidFill>
              </a:rPr>
              <a:t>(paže I, paže II, lýtková a stehenní)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070528_MBB_JABLKO_HRUS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356" y="332656"/>
            <a:ext cx="518894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tělesné stavby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výpočtech žádoucí tělesné hmotnosti by se mělo přihlížet i ke stavbě kostry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Grantův index – vypočítá se z tělesné výšky (cm) dělené obvodem zápěstí (cm)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 - existuje vztah mezi tělesnou stavbou a náchylností k určitým chorobám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 zjišťování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nutriční anamnéza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somatické (klinické, fyzikální)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antropometrické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laboratorní (biochemické) vyšetření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Konstituční typologie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Violova</a:t>
            </a:r>
            <a:r>
              <a:rPr lang="cs-CZ" dirty="0" smtClean="0">
                <a:solidFill>
                  <a:srgbClr val="C00000"/>
                </a:solidFill>
              </a:rPr>
              <a:t> klasifikace (</a:t>
            </a:r>
            <a:r>
              <a:rPr lang="cs-CZ" dirty="0" err="1" smtClean="0">
                <a:solidFill>
                  <a:srgbClr val="C00000"/>
                </a:solidFill>
              </a:rPr>
              <a:t>longityp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brachityp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normotyp</a:t>
            </a:r>
            <a:r>
              <a:rPr lang="cs-CZ" dirty="0" smtClean="0">
                <a:solidFill>
                  <a:srgbClr val="C00000"/>
                </a:solidFill>
              </a:rPr>
              <a:t> a typ smíšený)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r>
              <a:rPr lang="cs-CZ" dirty="0" smtClean="0">
                <a:solidFill>
                  <a:srgbClr val="C00000"/>
                </a:solidFill>
              </a:rPr>
              <a:t> (pyknik, leptosom, atlet)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biotypologická</a:t>
            </a:r>
            <a:r>
              <a:rPr lang="cs-CZ" b="1" dirty="0" smtClean="0">
                <a:solidFill>
                  <a:srgbClr val="C00000"/>
                </a:solidFill>
              </a:rPr>
              <a:t> klasifikace 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endomorf</a:t>
            </a:r>
            <a:r>
              <a:rPr lang="cs-CZ" dirty="0" smtClean="0">
                <a:solidFill>
                  <a:srgbClr val="C00000"/>
                </a:solidFill>
              </a:rPr>
              <a:t>, izomorf a ektomorf)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Parnellova</a:t>
            </a:r>
            <a:r>
              <a:rPr lang="cs-CZ" dirty="0" smtClean="0">
                <a:solidFill>
                  <a:srgbClr val="C00000"/>
                </a:solidFill>
              </a:rPr>
              <a:t> modifikace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Heath</a:t>
            </a:r>
            <a:r>
              <a:rPr lang="cs-CZ" dirty="0" smtClean="0">
                <a:solidFill>
                  <a:srgbClr val="C00000"/>
                </a:solidFill>
              </a:rPr>
              <a:t> - </a:t>
            </a:r>
            <a:r>
              <a:rPr lang="cs-CZ" dirty="0" err="1" smtClean="0">
                <a:solidFill>
                  <a:srgbClr val="C00000"/>
                </a:solidFill>
              </a:rPr>
              <a:t>Carterova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Petersenova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klasifikace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vseprozdravi.cz/image/somatoty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emperament_2_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94" y="2348880"/>
            <a:ext cx="8378954" cy="355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a vývoje dětí a dospívající mládeže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výšky dítěte vzhledem ke kalendářnímu věku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korekce výšky dítěte podle střední výšky rodičů, která eliminuje vliv dědičného faktoru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proporcionalita (přiměřenost tělesné hmotnosti k výšce)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biologický věk (kostní, zubní)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Laboratorní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cenné informace o stavu výživy v běžné klinické praxi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metodou volby při časném odhalení malnutricí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žádné laboratorní vyšetření samo o sobě není specifické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rozeznáváme metody detekující </a:t>
            </a:r>
            <a:r>
              <a:rPr lang="cs-CZ" sz="2800" b="1" dirty="0" smtClean="0">
                <a:solidFill>
                  <a:srgbClr val="C00000"/>
                </a:solidFill>
              </a:rPr>
              <a:t>nedostatečný přívod </a:t>
            </a:r>
            <a:r>
              <a:rPr lang="cs-CZ" sz="2800" dirty="0" smtClean="0">
                <a:solidFill>
                  <a:srgbClr val="C00000"/>
                </a:solidFill>
              </a:rPr>
              <a:t>a malnutrice z </a:t>
            </a:r>
            <a:r>
              <a:rPr lang="cs-CZ" sz="2800" b="1" dirty="0" smtClean="0">
                <a:solidFill>
                  <a:srgbClr val="C00000"/>
                </a:solidFill>
              </a:rPr>
              <a:t>nadbytečného přívodu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sérové bílkoviny ovlivňovány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kreatinin –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dusíková bilance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výživy pomocí imunitního systému (lymfocyty, alergologický kožní test)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Sérové 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bílkovin je významně ovlivněna kvalitou a kvantitou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syntetizovány rozdílnou rychlostí a také jejich biologický poločas se liší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albumin,transferin, tyroxin-vazebný </a:t>
            </a:r>
            <a:r>
              <a:rPr lang="cs-CZ" sz="2800" dirty="0" err="1" smtClean="0">
                <a:solidFill>
                  <a:srgbClr val="C00000"/>
                </a:solidFill>
              </a:rPr>
              <a:t>prealbumin</a:t>
            </a:r>
            <a:r>
              <a:rPr lang="cs-CZ" sz="2800" dirty="0" smtClean="0">
                <a:solidFill>
                  <a:srgbClr val="C00000"/>
                </a:solidFill>
              </a:rPr>
              <a:t>, retinol-vazebný protein, </a:t>
            </a:r>
            <a:r>
              <a:rPr lang="cs-CZ" sz="2800" dirty="0" err="1" smtClean="0">
                <a:solidFill>
                  <a:srgbClr val="C00000"/>
                </a:solidFill>
              </a:rPr>
              <a:t>cholinesteráza</a:t>
            </a:r>
            <a:r>
              <a:rPr lang="cs-CZ" sz="2800" dirty="0" smtClean="0">
                <a:solidFill>
                  <a:srgbClr val="C00000"/>
                </a:solidFill>
              </a:rPr>
              <a:t> (CHE)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 kreatinin - výška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hodnota močové exkrece kreatininu za 24 hodin je přímo úměrná svalové hmotě jedince → posouzení jejího celkového objemu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kreatinin je katabolit </a:t>
            </a:r>
            <a:r>
              <a:rPr lang="cs-CZ" dirty="0" err="1" smtClean="0">
                <a:solidFill>
                  <a:srgbClr val="C00000"/>
                </a:solidFill>
              </a:rPr>
              <a:t>kreatinfosfátu</a:t>
            </a:r>
            <a:r>
              <a:rPr lang="cs-CZ" dirty="0" smtClean="0">
                <a:solidFill>
                  <a:srgbClr val="C00000"/>
                </a:solidFill>
              </a:rPr>
              <a:t>, energii šetřícího činitele kosterního svalu, který je syntetizován v játrech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představuje 24hodinové množství kreatininu vyloučené v moči ve vztahu k očekávané hodnotě pro zdravého jedince o stejné výšce → stanovuje hmotu svalstva, a tím i rozsah jejího případného úbytku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Kreatinin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949-180px-creatinine-creatin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72608" cy="4712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Dusíková bilance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stupně metabolismu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rozdíl mezi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přijatého v potravě</a:t>
            </a:r>
            <a:r>
              <a:rPr lang="cs-CZ" sz="2800" dirty="0" smtClean="0">
                <a:solidFill>
                  <a:srgbClr val="C00000"/>
                </a:solidFill>
              </a:rPr>
              <a:t> a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vyloučeného v moči, ve stolici, </a:t>
            </a:r>
            <a:r>
              <a:rPr lang="cs-CZ" sz="2800" b="1" dirty="0" err="1" smtClean="0">
                <a:solidFill>
                  <a:srgbClr val="C00000"/>
                </a:solidFill>
              </a:rPr>
              <a:t>ev</a:t>
            </a:r>
            <a:r>
              <a:rPr lang="cs-CZ" sz="2800" b="1" dirty="0" smtClean="0">
                <a:solidFill>
                  <a:srgbClr val="C00000"/>
                </a:solidFill>
              </a:rPr>
              <a:t>. v dalších sekretech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1g dusíku (N) = cca 6,25 g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hodnoty močoviny vyloučené za 24 hodin lze vypočítat ztrátu dusíku, resp.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anamnéza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zjištění, zda strava není nepřiměřeně chudá nebo naopak bohatá po energetické stránce či v obsahu některých nutričních faktorů a zda je vyvážená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(systematická) 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podrobná nutriční anamnéza (jídelníček) – průběžně zapisovaný, vzpomínaný 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Močovina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očov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54" y="1935163"/>
            <a:ext cx="6814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Imunitní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lymfocyty - T-lymfocyty, jejich počet při malnutrici klesá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alergologický kožní test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mfocy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Biochemické vyšetření v užším smyslu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jednotlivé metody stanovují hodnoty buď přímo </a:t>
            </a:r>
            <a:r>
              <a:rPr lang="cs-CZ" sz="2800" b="1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, nebo jejich přímé či nepřímé metabolity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Při hodnocení zavádíme kritéria, která dovolují určit, zda má organismus určitých živin: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příjem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– marginální nedostatek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přímo deficit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Nadbytečný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některých biochemických hodnot existuje vysoká závislost mezi příjmem a hladinami v organismu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nutrietů, které mají vztah k patogenezi aterosklerózy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 mající vztah k výskytu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zjišťující přebytečný příjem živin mající vztah k výskytu zhoubných nádorů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opperCapture[2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69134"/>
            <a:ext cx="9144000" cy="3992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Somatické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somatoskopie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(tělesná prohlídka), popř. jednoduché fyzikální testy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alopecie, změny barvy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nehty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oči –</a:t>
            </a:r>
            <a:r>
              <a:rPr lang="cs-CZ" sz="2800" dirty="0" smtClean="0">
                <a:solidFill>
                  <a:srgbClr val="C00000"/>
                </a:solidFill>
              </a:rPr>
              <a:t> suchost spojivek, šeroslepost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rty,ústa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angulární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stomatitis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cheilitis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–</a:t>
            </a:r>
            <a:r>
              <a:rPr lang="cs-CZ" sz="2800" dirty="0" smtClean="0">
                <a:solidFill>
                  <a:srgbClr val="C00000"/>
                </a:solidFill>
              </a:rPr>
              <a:t> suchost, pigmentace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kostra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valga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vara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žlázy –</a:t>
            </a:r>
            <a:r>
              <a:rPr lang="cs-CZ" sz="2800" dirty="0" smtClean="0">
                <a:solidFill>
                  <a:srgbClr val="C00000"/>
                </a:solidFill>
              </a:rPr>
              <a:t> struma, příušnice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5172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obor antropologie (věda o člověku)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nauka o mírách lidského těla, systém měření a pozorování lidského těla a jeho částí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podkladem pro měření je soustava antropometrických bodů na hlavě, trupu a končetinách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dávají přesné informace a tělesných rozměrech a tělesném složení (poměr tuk:netuková složka)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Antropometrická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hmotnost a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hmotnostně výšková proporcionalita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tělesných obvodů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dirty="0" err="1" smtClean="0">
                <a:solidFill>
                  <a:srgbClr val="C00000"/>
                </a:solidFill>
              </a:rPr>
              <a:t>kaliperem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množství a rozložení tuku v těle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tělesné stavby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442</TotalTime>
  <Words>1221</Words>
  <Application>Microsoft Office PowerPoint</Application>
  <PresentationFormat>Předvádění na obrazovce (4:3)</PresentationFormat>
  <Paragraphs>357</Paragraphs>
  <Slides>65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65</vt:i4>
      </vt:variant>
    </vt:vector>
  </HeadingPairs>
  <TitlesOfParts>
    <vt:vector size="76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Hodnocení výživového stavu</vt:lpstr>
      <vt:lpstr>Výživový stav</vt:lpstr>
      <vt:lpstr>Úrovně zjišťování výživového stavu</vt:lpstr>
      <vt:lpstr>Hodnocení stavu výživy</vt:lpstr>
      <vt:lpstr>Metody zjišťování stavu výživy</vt:lpstr>
      <vt:lpstr>Nutriční anamnéza</vt:lpstr>
      <vt:lpstr>Somatické vyšetření</vt:lpstr>
      <vt:lpstr>Antropometrie</vt:lpstr>
      <vt:lpstr>Antropometrická měření</vt:lpstr>
      <vt:lpstr>Pomůcky a přístroje</vt:lpstr>
      <vt:lpstr>Zásady měření</vt:lpstr>
      <vt:lpstr>Tělesná hmotnost</vt:lpstr>
      <vt:lpstr>Tělesná hmotnost výpočet</vt:lpstr>
      <vt:lpstr>Klasifikace úbytku tělesné hmotnosti</vt:lpstr>
      <vt:lpstr>Hmotnostně výšková proporcionalita</vt:lpstr>
      <vt:lpstr>Indexy</vt:lpstr>
      <vt:lpstr>BMI</vt:lpstr>
      <vt:lpstr>Hodnocení BMI</vt:lpstr>
      <vt:lpstr>BMI a věk</vt:lpstr>
      <vt:lpstr>Prezentace aplikace PowerPoint</vt:lpstr>
      <vt:lpstr>BMI a riziko  </vt:lpstr>
      <vt:lpstr>Tělesné obvody</vt:lpstr>
      <vt:lpstr>Obvod pasu</vt:lpstr>
      <vt:lpstr>Hodnocení hodnot obvodu pasu</vt:lpstr>
      <vt:lpstr>Typy obezity</vt:lpstr>
      <vt:lpstr>Poměr pas/boky</vt:lpstr>
      <vt:lpstr>WHR</vt:lpstr>
      <vt:lpstr>Obvod paže</vt:lpstr>
      <vt:lpstr>Měření kožních řas</vt:lpstr>
      <vt:lpstr>Spolehlivost</vt:lpstr>
      <vt:lpstr>Úskalí </vt:lpstr>
      <vt:lpstr>Klinický význam</vt:lpstr>
      <vt:lpstr>Kožní řasy</vt:lpstr>
      <vt:lpstr>10 kožních řas (Allen, Pařízková) </vt:lpstr>
      <vt:lpstr>Kožní řasy</vt:lpstr>
      <vt:lpstr>4 kožní řasy (Durnin, Wormesley) </vt:lpstr>
      <vt:lpstr>2 kožní řasy</vt:lpstr>
      <vt:lpstr>Kožní řasa na břiše</vt:lpstr>
      <vt:lpstr>Kožní řasa na lýtku</vt:lpstr>
      <vt:lpstr>Kožní řasa na stehně</vt:lpstr>
      <vt:lpstr>1 kožní řasa  (nad tricepsem)</vt:lpstr>
      <vt:lpstr>Obvod svalstva paže (OSP)</vt:lpstr>
      <vt:lpstr>Stanovení množství a rozložení tuku v těle</vt:lpstr>
      <vt:lpstr>Procentuální složení lidského těla</vt:lpstr>
      <vt:lpstr>Množství tuku v těle</vt:lpstr>
      <vt:lpstr>Metody</vt:lpstr>
      <vt:lpstr>Rozložení tuku v těle</vt:lpstr>
      <vt:lpstr>Prezentace aplikace PowerPoint</vt:lpstr>
      <vt:lpstr>Hodnocení tělesné stavby</vt:lpstr>
      <vt:lpstr>Konstituční typologie</vt:lpstr>
      <vt:lpstr>Sheldonova klasifikace</vt:lpstr>
      <vt:lpstr>Kretchmerův systém</vt:lpstr>
      <vt:lpstr>Hodnocení stavu a vývoje dětí a dospívající mládeže</vt:lpstr>
      <vt:lpstr>Laboratorní vyšetření</vt:lpstr>
      <vt:lpstr>Nedostatečný přívod</vt:lpstr>
      <vt:lpstr>Sérové bílkoviny</vt:lpstr>
      <vt:lpstr>Index kreatinin - výška</vt:lpstr>
      <vt:lpstr>Kreatinin</vt:lpstr>
      <vt:lpstr>Dusíková bilance</vt:lpstr>
      <vt:lpstr>Močovina</vt:lpstr>
      <vt:lpstr>Imunitní systém</vt:lpstr>
      <vt:lpstr>Biochemické vyšetření v užším smyslu</vt:lpstr>
      <vt:lpstr>Nadbytečný přívod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výživového stavu</dc:title>
  <dc:creator>Misicka</dc:creator>
  <cp:lastModifiedBy>User</cp:lastModifiedBy>
  <cp:revision>9</cp:revision>
  <dcterms:created xsi:type="dcterms:W3CDTF">2011-11-21T08:15:53Z</dcterms:created>
  <dcterms:modified xsi:type="dcterms:W3CDTF">2013-11-25T21:21:49Z</dcterms:modified>
</cp:coreProperties>
</file>