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4" r:id="rId26"/>
    <p:sldId id="285" r:id="rId27"/>
    <p:sldId id="286" r:id="rId28"/>
    <p:sldId id="280" r:id="rId29"/>
    <p:sldId id="281" r:id="rId30"/>
    <p:sldId id="282" r:id="rId31"/>
    <p:sldId id="283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Minerální látky, stopové prvky, vitaminy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Zjišťování </a:t>
            </a:r>
            <a:r>
              <a:rPr lang="cs-CZ" dirty="0" err="1" smtClean="0"/>
              <a:t>vý.zvyklostí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96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Úkol: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Proč sklony k </a:t>
            </a:r>
            <a:r>
              <a:rPr lang="cs-CZ" dirty="0" err="1" smtClean="0"/>
              <a:t>hypomagnezii</a:t>
            </a:r>
            <a:endParaRPr lang="cs-CZ" dirty="0" smtClean="0"/>
          </a:p>
          <a:p>
            <a:r>
              <a:rPr lang="cs-CZ" dirty="0" smtClean="0"/>
              <a:t>Tabulka potraviny s vysokou dávkou magnezia, </a:t>
            </a:r>
            <a:r>
              <a:rPr lang="cs-CZ" dirty="0" err="1" smtClean="0"/>
              <a:t>přepčet</a:t>
            </a:r>
            <a:r>
              <a:rPr lang="cs-CZ" dirty="0" smtClean="0"/>
              <a:t> na porce</a:t>
            </a:r>
          </a:p>
          <a:p>
            <a:r>
              <a:rPr lang="cs-CZ" dirty="0" smtClean="0"/>
              <a:t>Jídelníček vyhodnotit – dostatek mg?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28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cs-CZ" dirty="0" smtClean="0"/>
              <a:t>ěď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Vstřebává se v tenkém střevě, váže na albumin</a:t>
            </a:r>
          </a:p>
          <a:p>
            <a:r>
              <a:rPr lang="cs-CZ" dirty="0" smtClean="0"/>
              <a:t>Význam – v enzymech – metabolismus katecholaminů, energetický metabolismus buňky, stabilizace kolagenu</a:t>
            </a:r>
          </a:p>
          <a:p>
            <a:r>
              <a:rPr lang="cs-CZ" dirty="0" smtClean="0"/>
              <a:t>Antioxidant</a:t>
            </a:r>
          </a:p>
          <a:p>
            <a:r>
              <a:rPr lang="cs-CZ" dirty="0" smtClean="0"/>
              <a:t>nezbytná </a:t>
            </a:r>
            <a:r>
              <a:rPr lang="cs-CZ" dirty="0"/>
              <a:t>pro krvetvorbu, katalyzuje vstup železa do hemoglobinu. Je nutná pro tvorbu pigmentů a vlasů (keratinu). </a:t>
            </a:r>
            <a:endParaRPr lang="cs-CZ" dirty="0" smtClean="0"/>
          </a:p>
          <a:p>
            <a:r>
              <a:rPr lang="cs-CZ" dirty="0" smtClean="0"/>
              <a:t>Skladování v játrech</a:t>
            </a:r>
          </a:p>
          <a:p>
            <a:r>
              <a:rPr lang="cs-CZ" dirty="0" smtClean="0"/>
              <a:t>DDD není stanovena</a:t>
            </a:r>
          </a:p>
          <a:p>
            <a:r>
              <a:rPr lang="cs-CZ" dirty="0" smtClean="0"/>
              <a:t>Nedostatek – snížená schopnost absorpce</a:t>
            </a:r>
          </a:p>
          <a:p>
            <a:r>
              <a:rPr lang="cs-CZ" dirty="0" smtClean="0"/>
              <a:t>Nadbytek – nemoci – pozor na toxicitu mědi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45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Zinek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Vstřebává se v jejunu, není skladován v játrech – rychle se projeví nedostatek</a:t>
            </a:r>
          </a:p>
          <a:p>
            <a:r>
              <a:rPr lang="cs-CZ" dirty="0" smtClean="0"/>
              <a:t>Vylučuje se žlučí</a:t>
            </a:r>
          </a:p>
          <a:p>
            <a:r>
              <a:rPr lang="cs-CZ" dirty="0" smtClean="0"/>
              <a:t>Nejvíce zinku je v organizmu obsaženo ve svalech (55%), kostech (30 %), játrech, prostatě, varlatech a mléčné žláze.</a:t>
            </a:r>
          </a:p>
          <a:p>
            <a:r>
              <a:rPr lang="cs-CZ" dirty="0" smtClean="0"/>
              <a:t>DDD 12-19mg, děti 50mikrogramů/kg TH</a:t>
            </a:r>
          </a:p>
          <a:p>
            <a:r>
              <a:rPr lang="cs-CZ" dirty="0" smtClean="0"/>
              <a:t>Zdroje: zrniny, luštěniny, ořechy, semena slunečnice a dýně, kvasnice, maso a vejce</a:t>
            </a:r>
          </a:p>
          <a:p>
            <a:r>
              <a:rPr lang="cs-CZ" dirty="0"/>
              <a:t>Běžná strava pokrývá přibližně 60 až 80 % denní potřeby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19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Zinek - význam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Součástí 200 </a:t>
            </a:r>
            <a:r>
              <a:rPr lang="cs-CZ" dirty="0" err="1" smtClean="0"/>
              <a:t>metaloenzymů</a:t>
            </a:r>
            <a:r>
              <a:rPr lang="cs-CZ" dirty="0" smtClean="0"/>
              <a:t> i enzymů uplatňujících se při stabilizaci struktury DNA, RNA</a:t>
            </a:r>
          </a:p>
          <a:p>
            <a:r>
              <a:rPr lang="cs-CZ" dirty="0" smtClean="0"/>
              <a:t>Součástí </a:t>
            </a:r>
            <a:r>
              <a:rPr lang="cs-CZ" dirty="0" err="1" smtClean="0"/>
              <a:t>superoxiddismutázy</a:t>
            </a:r>
            <a:endParaRPr lang="cs-CZ" dirty="0" smtClean="0"/>
          </a:p>
          <a:p>
            <a:r>
              <a:rPr lang="cs-CZ" dirty="0" smtClean="0"/>
              <a:t>Buněčná imunita</a:t>
            </a:r>
          </a:p>
          <a:p>
            <a:r>
              <a:rPr lang="cs-CZ" dirty="0" smtClean="0"/>
              <a:t>Spermie, vaječníky</a:t>
            </a:r>
          </a:p>
          <a:p>
            <a:r>
              <a:rPr lang="cs-CZ" dirty="0" smtClean="0"/>
              <a:t>Nedostatek: malnutrice, záněty, sport špatné hojení, 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344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Vstřebává v tenkém střevě, nemáme zásoby</a:t>
            </a:r>
          </a:p>
          <a:p>
            <a:r>
              <a:rPr lang="cs-CZ" dirty="0"/>
              <a:t>Jeho vstřebávání snižuje vysoký příjem vlákniny, </a:t>
            </a:r>
            <a:r>
              <a:rPr lang="cs-CZ" dirty="0" err="1"/>
              <a:t>methioninu</a:t>
            </a:r>
            <a:r>
              <a:rPr lang="cs-CZ" dirty="0"/>
              <a:t>, dále zinku, </a:t>
            </a:r>
            <a:r>
              <a:rPr lang="cs-CZ" dirty="0" smtClean="0"/>
              <a:t>kadmia </a:t>
            </a:r>
            <a:r>
              <a:rPr lang="cs-CZ" dirty="0"/>
              <a:t>a rtuti. Vylučuje se převážně močí. Deficit nastává při podvýživě a dlouhodobé </a:t>
            </a:r>
            <a:r>
              <a:rPr lang="cs-CZ" dirty="0" smtClean="0"/>
              <a:t>parenterální </a:t>
            </a:r>
            <a:r>
              <a:rPr lang="cs-CZ" dirty="0"/>
              <a:t>výživě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DDD 55 </a:t>
            </a:r>
            <a:r>
              <a:rPr lang="el-GR" dirty="0"/>
              <a:t>μ</a:t>
            </a:r>
            <a:r>
              <a:rPr lang="cs-CZ" dirty="0" smtClean="0"/>
              <a:t>g</a:t>
            </a:r>
          </a:p>
          <a:p>
            <a:r>
              <a:rPr lang="cs-CZ" dirty="0" smtClean="0"/>
              <a:t> </a:t>
            </a:r>
            <a:r>
              <a:rPr lang="cs-CZ" dirty="0"/>
              <a:t>Se selenem je však nutné zacházet v doplňcích výživy velmi obezřetně, neboť se jedná o prvek, který při vyšších příjmech způsobuje nepříjemné zdravotní problémy a </a:t>
            </a:r>
            <a:r>
              <a:rPr lang="cs-CZ" dirty="0" smtClean="0"/>
              <a:t>otravy</a:t>
            </a:r>
          </a:p>
        </p:txBody>
      </p:sp>
    </p:spTree>
    <p:extLst>
      <p:ext uri="{BB962C8B-B14F-4D97-AF65-F5344CB8AC3E}">
        <p14:creationId xmlns:p14="http://schemas.microsoft.com/office/powerpoint/2010/main" val="4227991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Význam: součástí </a:t>
            </a:r>
            <a:r>
              <a:rPr lang="cs-CZ" dirty="0" err="1" smtClean="0"/>
              <a:t>antioxičních</a:t>
            </a:r>
            <a:r>
              <a:rPr lang="cs-CZ" dirty="0" smtClean="0"/>
              <a:t> systémů, pro správný vývoj DNA, RNA, spermií, chrání pře zhoubným bujením, pro imunitu</a:t>
            </a:r>
          </a:p>
          <a:p>
            <a:r>
              <a:rPr lang="cs-CZ" dirty="0" smtClean="0"/>
              <a:t>Nedostatek: obecně nižší v ČR, snížená imunita, </a:t>
            </a:r>
            <a:r>
              <a:rPr lang="cs-CZ" dirty="0" err="1" smtClean="0"/>
              <a:t>kardipatie</a:t>
            </a:r>
            <a:r>
              <a:rPr lang="cs-CZ" dirty="0" smtClean="0"/>
              <a:t>, </a:t>
            </a:r>
            <a:r>
              <a:rPr lang="cs-CZ" dirty="0" err="1" smtClean="0"/>
              <a:t>ateroskreroza</a:t>
            </a:r>
            <a:r>
              <a:rPr lang="cs-CZ" dirty="0" smtClean="0"/>
              <a:t>, snížení </a:t>
            </a:r>
            <a:r>
              <a:rPr lang="cs-CZ" dirty="0" err="1" smtClean="0"/>
              <a:t>vykonnosti</a:t>
            </a:r>
            <a:r>
              <a:rPr lang="cs-CZ" dirty="0" smtClean="0"/>
              <a:t> a poruchy </a:t>
            </a:r>
            <a:r>
              <a:rPr lang="cs-CZ" dirty="0" err="1" smtClean="0"/>
              <a:t>reprodkce</a:t>
            </a:r>
            <a:endParaRPr lang="cs-CZ" dirty="0" smtClean="0"/>
          </a:p>
          <a:p>
            <a:r>
              <a:rPr lang="cs-CZ" dirty="0"/>
              <a:t>Ve vyšších dávkách je selen vysoce toxický a karcinogenní, k otravám člověka může dojít při předávkování minerálními doplňky na bázi selenu. Při akutní otravě bývá pozorován zápach z úst po česneku, nevolnost, průjem, podrážděnost, únava, deprese, bolesti hlavy, periferní neuropatie (parestézie), vypadávání vlasů, nehtů, kožní puchýřky.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071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 -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Přirozenými zdroji selenu jsou především mořské ryby, česnek, cibule, pažitka a pórek, vnitřnosti (játra, ledviny), vepřové a hovězí maso, některé druhy ořechů, rovněž celozrnné obiloviny (ovesné vločky, hnědá rýže). Údaje o obsahu Se v potravinách se velice různí, zejména u poživatin rostlinného původu. Vyplývá to z proměnlivého obsahu Se v půdě. Výborným </a:t>
            </a:r>
            <a:r>
              <a:rPr lang="cs-CZ" dirty="0" err="1"/>
              <a:t>kumulátorem</a:t>
            </a:r>
            <a:r>
              <a:rPr lang="cs-CZ" dirty="0"/>
              <a:t> selenu jsou houby.</a:t>
            </a:r>
          </a:p>
        </p:txBody>
      </p:sp>
    </p:spTree>
    <p:extLst>
      <p:ext uri="{BB962C8B-B14F-4D97-AF65-F5344CB8AC3E}">
        <p14:creationId xmlns:p14="http://schemas.microsoft.com/office/powerpoint/2010/main" val="65632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Fluor a chrom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Mineralizace kostí a zubů, fluorapatit, nedostatek zvýšená kazivost zubů</a:t>
            </a:r>
          </a:p>
          <a:p>
            <a:r>
              <a:rPr lang="cs-CZ" dirty="0" smtClean="0"/>
              <a:t>U nás nedostatek – </a:t>
            </a:r>
            <a:r>
              <a:rPr lang="cs-CZ" dirty="0" err="1" smtClean="0"/>
              <a:t>fluoridizace</a:t>
            </a:r>
            <a:r>
              <a:rPr lang="cs-CZ" dirty="0" smtClean="0"/>
              <a:t> vody, děti i tablety</a:t>
            </a:r>
          </a:p>
          <a:p>
            <a:r>
              <a:rPr lang="cs-CZ" dirty="0" smtClean="0"/>
              <a:t>Trojmocný – antioxidant, snižuje </a:t>
            </a:r>
            <a:r>
              <a:rPr lang="cs-CZ" dirty="0" err="1" smtClean="0"/>
              <a:t>lipoperoxidaci</a:t>
            </a:r>
            <a:r>
              <a:rPr lang="cs-CZ" dirty="0" smtClean="0"/>
              <a:t>, reguluje účinek inzulinu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4403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Dobře se vstřebává, z krve jej vychytává štítná žláza a je oxidován na jod, který je využit pro syntézu T4, t3</a:t>
            </a:r>
          </a:p>
          <a:p>
            <a:r>
              <a:rPr lang="cs-CZ" dirty="0" smtClean="0"/>
              <a:t>Deficit se sleduje odpadem v moči – </a:t>
            </a:r>
            <a:r>
              <a:rPr lang="cs-CZ" dirty="0" err="1" smtClean="0"/>
              <a:t>jodurie</a:t>
            </a:r>
            <a:endParaRPr lang="cs-CZ" dirty="0" smtClean="0"/>
          </a:p>
          <a:p>
            <a:r>
              <a:rPr lang="cs-CZ" dirty="0" err="1" smtClean="0"/>
              <a:t>Jodizace</a:t>
            </a:r>
            <a:r>
              <a:rPr lang="cs-CZ" dirty="0" smtClean="0"/>
              <a:t> soli od 50.let, pokud by se nepoužívala </a:t>
            </a:r>
            <a:r>
              <a:rPr lang="cs-CZ" dirty="0" err="1" smtClean="0"/>
              <a:t>jodidovaná</a:t>
            </a:r>
            <a:r>
              <a:rPr lang="cs-CZ" dirty="0" smtClean="0"/>
              <a:t> sůl, byl by příjem soli jen cca 60 mikrogramů</a:t>
            </a:r>
          </a:p>
          <a:p>
            <a:r>
              <a:rPr lang="cs-CZ" dirty="0" smtClean="0"/>
              <a:t>Nedostatek – struma – zvětšení štítné žlázy – nejčastější onemocnění ze špatné výživy</a:t>
            </a:r>
          </a:p>
          <a:p>
            <a:r>
              <a:rPr lang="cs-CZ" dirty="0" smtClean="0"/>
              <a:t>DDD u adolescentů 150 mikrogramů, gravidita 180 mikrogramů, dospělý člověk 100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039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Mořské ryby 50-400mikrogramů/100g</a:t>
            </a:r>
          </a:p>
          <a:p>
            <a:r>
              <a:rPr lang="cs-CZ" dirty="0" smtClean="0"/>
              <a:t>Sladkovodní ryby  3-6</a:t>
            </a:r>
          </a:p>
          <a:p>
            <a:r>
              <a:rPr lang="cs-CZ" dirty="0" smtClean="0"/>
              <a:t>Chléb 5-9</a:t>
            </a:r>
          </a:p>
          <a:p>
            <a:r>
              <a:rPr lang="cs-CZ" dirty="0" smtClean="0"/>
              <a:t>Zelenina listová 8-20</a:t>
            </a:r>
          </a:p>
          <a:p>
            <a:r>
              <a:rPr lang="cs-CZ" dirty="0" smtClean="0"/>
              <a:t>Sůl 2000-3000 mikrogramů/100g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455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Vápník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99% v kostní tkáni, 1% v ECT</a:t>
            </a:r>
          </a:p>
          <a:p>
            <a:r>
              <a:rPr lang="cs-CZ" dirty="0" smtClean="0"/>
              <a:t>DDD – 1g průměrně – vstřebá se cca 35-50% v proximální části tenkého střeva</a:t>
            </a:r>
          </a:p>
          <a:p>
            <a:r>
              <a:rPr lang="cs-CZ" dirty="0" smtClean="0"/>
              <a:t>DDD pro děti 1-4 let – 600 mg, poté se zvyšuje na 1200 mg, dospělost 1g – doporučení vycházejí z profylaxe </a:t>
            </a:r>
            <a:r>
              <a:rPr lang="cs-CZ" dirty="0" err="1" smtClean="0"/>
              <a:t>osteoporozy</a:t>
            </a:r>
            <a:endParaRPr lang="cs-CZ" dirty="0" smtClean="0"/>
          </a:p>
          <a:p>
            <a:r>
              <a:rPr lang="cs-CZ" dirty="0" smtClean="0"/>
              <a:t>Vylučuje se ledvinami</a:t>
            </a:r>
          </a:p>
          <a:p>
            <a:r>
              <a:rPr lang="cs-CZ" dirty="0" smtClean="0"/>
              <a:t>V plazmě – váže se na B, komplexní sloučeniny, nebo Ca 2+ - fyziologicky aktivní cca 50%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1471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Hormony štítné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Thyroxin</a:t>
            </a:r>
            <a:r>
              <a:rPr lang="cs-CZ" dirty="0" smtClean="0"/>
              <a:t> T4 – </a:t>
            </a:r>
            <a:r>
              <a:rPr lang="cs-CZ" dirty="0" err="1" smtClean="0"/>
              <a:t>prohormon</a:t>
            </a:r>
            <a:r>
              <a:rPr lang="cs-CZ" dirty="0" smtClean="0"/>
              <a:t>, pool v plazmě</a:t>
            </a:r>
          </a:p>
          <a:p>
            <a:r>
              <a:rPr lang="cs-CZ" dirty="0" err="1" smtClean="0"/>
              <a:t>Trijodryronin</a:t>
            </a:r>
            <a:r>
              <a:rPr lang="cs-CZ" dirty="0" smtClean="0"/>
              <a:t> T3</a:t>
            </a:r>
          </a:p>
          <a:p>
            <a:r>
              <a:rPr lang="cs-CZ" dirty="0" smtClean="0"/>
              <a:t>Účinky: zvyšuje produkci tepla, ovlivňují metabolismus S, B, T, zvyšují glykémii</a:t>
            </a:r>
          </a:p>
          <a:p>
            <a:r>
              <a:rPr lang="cs-CZ" dirty="0" smtClean="0"/>
              <a:t>Regulace: sekrece hormonů je řízena osou </a:t>
            </a:r>
            <a:r>
              <a:rPr lang="cs-CZ" dirty="0" err="1" smtClean="0"/>
              <a:t>hypothalamus</a:t>
            </a:r>
            <a:r>
              <a:rPr lang="cs-CZ" dirty="0" smtClean="0"/>
              <a:t> – adenohypofýza – štítná žláza</a:t>
            </a:r>
          </a:p>
          <a:p>
            <a:r>
              <a:rPr lang="cs-CZ" dirty="0" smtClean="0"/>
              <a:t>TSH - Thyreotropin – ukazatel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037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Hormony štítné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stanovení funkce štítné žlázy – TSH</a:t>
            </a:r>
          </a:p>
          <a:p>
            <a:r>
              <a:rPr lang="cs-CZ" dirty="0" err="1" smtClean="0"/>
              <a:t>Hyperthyreoza</a:t>
            </a:r>
            <a:r>
              <a:rPr lang="cs-CZ" dirty="0" smtClean="0"/>
              <a:t> – c TSH &lt;0,1mU/l a FT4 je vyšší</a:t>
            </a:r>
          </a:p>
          <a:p>
            <a:r>
              <a:rPr lang="cs-CZ" dirty="0" err="1" smtClean="0"/>
              <a:t>Hypothyreoza</a:t>
            </a:r>
            <a:r>
              <a:rPr lang="cs-CZ" dirty="0" smtClean="0"/>
              <a:t> – c TSH &gt;20mU/l, c FT4 je nízká</a:t>
            </a:r>
          </a:p>
          <a:p>
            <a:r>
              <a:rPr lang="cs-CZ" dirty="0" smtClean="0"/>
              <a:t>Subklinické změny – TSH je snížen, ale hormony jsou v pořádku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2299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Definice:</a:t>
            </a:r>
          </a:p>
          <a:p>
            <a:r>
              <a:rPr lang="cs-CZ" dirty="0" smtClean="0"/>
              <a:t>Tvorba: D – z cholesterolu, niacin z tryptofanu, vit K, vit b1</a:t>
            </a:r>
          </a:p>
          <a:p>
            <a:r>
              <a:rPr lang="cs-CZ" dirty="0" err="1" smtClean="0"/>
              <a:t>Hypovitaminoza</a:t>
            </a:r>
            <a:r>
              <a:rPr lang="cs-CZ" dirty="0" smtClean="0"/>
              <a:t> – projeví se jako pokles c v tělních tekutinách, pak klinické příznaky</a:t>
            </a:r>
          </a:p>
          <a:p>
            <a:r>
              <a:rPr lang="cs-CZ" dirty="0" err="1" smtClean="0"/>
              <a:t>Avitaminoza</a:t>
            </a:r>
            <a:endParaRPr lang="cs-CZ" dirty="0" smtClean="0"/>
          </a:p>
          <a:p>
            <a:r>
              <a:rPr lang="cs-CZ" dirty="0" smtClean="0"/>
              <a:t>Deplece: nedostatek ve stravě, porucha absorpce v GIT, zvýšená potřeba, nebo degradace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3835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stanovení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Přímé měření v krvi </a:t>
            </a:r>
            <a:r>
              <a:rPr lang="cs-CZ" dirty="0" smtClean="0"/>
              <a:t>– vit E, A, beta karoten, B12, </a:t>
            </a:r>
            <a:r>
              <a:rPr lang="cs-CZ" dirty="0" err="1" smtClean="0"/>
              <a:t>k.listová</a:t>
            </a:r>
            <a:endParaRPr lang="cs-CZ" dirty="0" smtClean="0"/>
          </a:p>
          <a:p>
            <a:r>
              <a:rPr lang="cs-CZ" dirty="0" smtClean="0"/>
              <a:t>Moč – odpad B1 – jeho deficit</a:t>
            </a:r>
          </a:p>
          <a:p>
            <a:r>
              <a:rPr lang="cs-CZ" b="1" dirty="0" smtClean="0"/>
              <a:t>Měření koncentrace hromadícího se metabolitu  po zátěži substrátem </a:t>
            </a:r>
          </a:p>
          <a:p>
            <a:r>
              <a:rPr lang="cs-CZ" b="1" dirty="0" smtClean="0"/>
              <a:t>Zvýšení aktivity enzymu po dodání koenzymu</a:t>
            </a:r>
          </a:p>
          <a:p>
            <a:r>
              <a:rPr lang="cs-CZ" b="1" dirty="0" smtClean="0"/>
              <a:t>Saturační testy – </a:t>
            </a:r>
            <a:r>
              <a:rPr lang="cs-CZ" dirty="0" smtClean="0"/>
              <a:t>zvýšené vychytání vitaminu po jeho podání, nejčastěji vitamin C</a:t>
            </a:r>
          </a:p>
          <a:p>
            <a:r>
              <a:rPr lang="cs-CZ" b="1" dirty="0" smtClean="0"/>
              <a:t>Stanovení produktu vytvořeného působením vitaminu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41301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Přímo nebo ve formě provitaminu beta karotenu – hydrolyzuje se ve střevě na vitamin A, působením </a:t>
            </a:r>
            <a:r>
              <a:rPr lang="cs-CZ" dirty="0" err="1" smtClean="0"/>
              <a:t>pakreatických</a:t>
            </a:r>
            <a:r>
              <a:rPr lang="cs-CZ" dirty="0" smtClean="0"/>
              <a:t> esteráz. Při poruchách malabsorpcí je porušena přeměna tohoto vitaminu (chronická pankreatitida, endemická </a:t>
            </a:r>
            <a:r>
              <a:rPr lang="cs-CZ" dirty="0" err="1" smtClean="0"/>
              <a:t>sprue</a:t>
            </a:r>
            <a:r>
              <a:rPr lang="cs-CZ" dirty="0" smtClean="0"/>
              <a:t>)</a:t>
            </a:r>
          </a:p>
          <a:p>
            <a:r>
              <a:rPr lang="cs-CZ" dirty="0" smtClean="0"/>
              <a:t>Rezerva u dospělého zdravého člověka 50-70 dní</a:t>
            </a:r>
          </a:p>
          <a:p>
            <a:r>
              <a:rPr lang="cs-CZ" dirty="0" smtClean="0"/>
              <a:t>Při onemocnění jater snížená </a:t>
            </a:r>
            <a:r>
              <a:rPr lang="cs-CZ" dirty="0" err="1" smtClean="0"/>
              <a:t>tvroba</a:t>
            </a:r>
            <a:endParaRPr lang="cs-CZ" dirty="0" smtClean="0"/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Pro vidění, pro správnou tvorbu a rohovatění pokožky a </a:t>
            </a:r>
            <a:r>
              <a:rPr lang="cs-CZ" dirty="0" err="1" smtClean="0"/>
              <a:t>fci</a:t>
            </a:r>
            <a:r>
              <a:rPr lang="cs-CZ" dirty="0" smtClean="0"/>
              <a:t> sliznic</a:t>
            </a:r>
          </a:p>
          <a:p>
            <a:r>
              <a:rPr lang="cs-CZ" dirty="0" smtClean="0"/>
              <a:t>Mírné antioxidační vlastnosti, B-karoten je silnější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012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Zdroje: živočišné a rostlinné</a:t>
            </a:r>
          </a:p>
          <a:p>
            <a:r>
              <a:rPr lang="cs-CZ" dirty="0" smtClean="0"/>
              <a:t>Ženy </a:t>
            </a:r>
            <a:r>
              <a:rPr lang="cs-CZ" b="1" dirty="0" smtClean="0"/>
              <a:t>0,8 mg retinolu, muži 1,0 mg retinolu</a:t>
            </a:r>
          </a:p>
          <a:p>
            <a:r>
              <a:rPr lang="cs-CZ" dirty="0" smtClean="0"/>
              <a:t>Těhotenství – zvýšená potřeba, ale až ve 2. a 3.trimestru. Nedoporučuje se konzumace jater v 1.trimestru – kvůli zvýšené dávce A</a:t>
            </a:r>
          </a:p>
          <a:p>
            <a:r>
              <a:rPr lang="cs-CZ" dirty="0" smtClean="0"/>
              <a:t>Senioři – někdy snížená saturace</a:t>
            </a:r>
          </a:p>
          <a:p>
            <a:r>
              <a:rPr lang="cs-CZ" dirty="0" smtClean="0"/>
              <a:t>Přeměna provitaminů na vitamin probíhá ve střevní stěně, jejich </a:t>
            </a:r>
            <a:r>
              <a:rPr lang="cs-CZ" dirty="0" err="1" smtClean="0"/>
              <a:t>resorbce</a:t>
            </a:r>
            <a:r>
              <a:rPr lang="cs-CZ" dirty="0" smtClean="0"/>
              <a:t> není moc vysoká, proto se doporučuje přísun tuku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45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Retinolový ekvivalent – </a:t>
            </a:r>
            <a:r>
              <a:rPr lang="cs-CZ" dirty="0" err="1" smtClean="0"/>
              <a:t>v.A</a:t>
            </a:r>
            <a:r>
              <a:rPr lang="cs-CZ" dirty="0" smtClean="0"/>
              <a:t> a provitaminy mají jinou </a:t>
            </a:r>
            <a:r>
              <a:rPr lang="cs-CZ" dirty="0" err="1" smtClean="0"/>
              <a:t>resorbci</a:t>
            </a:r>
            <a:r>
              <a:rPr lang="cs-CZ" dirty="0" smtClean="0"/>
              <a:t>, odhad účinnosti retinolový ekvivalent</a:t>
            </a:r>
          </a:p>
          <a:p>
            <a:r>
              <a:rPr lang="cs-CZ" dirty="0" smtClean="0"/>
              <a:t>Účinek 1 mg vit A (retinolu), množství 2 mg beta karotenu v mléce, 4 mg ve vařené zelenině. Ze syrové mrkve se nevstřebává.</a:t>
            </a:r>
          </a:p>
          <a:p>
            <a:r>
              <a:rPr lang="cs-CZ" b="1" dirty="0" smtClean="0"/>
              <a:t>IU – 1 IU= 0,3 µg retinolu</a:t>
            </a:r>
          </a:p>
          <a:p>
            <a:r>
              <a:rPr lang="cs-CZ" b="1" dirty="0" smtClean="0"/>
              <a:t>Karotenoidy: lutein, </a:t>
            </a:r>
            <a:r>
              <a:rPr lang="cs-CZ" b="1" dirty="0" err="1" smtClean="0"/>
              <a:t>zeaxantin</a:t>
            </a:r>
            <a:r>
              <a:rPr lang="cs-CZ" b="1" dirty="0" smtClean="0"/>
              <a:t>, lykopen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530830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Význam pro vidění – </a:t>
            </a:r>
            <a:r>
              <a:rPr lang="cs-CZ" dirty="0" err="1" smtClean="0"/>
              <a:t>prostetická</a:t>
            </a:r>
            <a:r>
              <a:rPr lang="cs-CZ" dirty="0" smtClean="0"/>
              <a:t> skupina zrakového pigmentu</a:t>
            </a:r>
          </a:p>
          <a:p>
            <a:r>
              <a:rPr lang="cs-CZ" dirty="0" smtClean="0"/>
              <a:t>Zřejmě v metabolických dějích</a:t>
            </a:r>
          </a:p>
          <a:p>
            <a:r>
              <a:rPr lang="cs-CZ" dirty="0" smtClean="0"/>
              <a:t>Ženské pohlavní hormony ovlivňují koncentraci A – že s HA mají koncentraci vyšší</a:t>
            </a:r>
          </a:p>
          <a:p>
            <a:r>
              <a:rPr lang="cs-CZ" dirty="0" smtClean="0"/>
              <a:t>Při dostatku A – obrana proti infekci</a:t>
            </a:r>
          </a:p>
          <a:p>
            <a:r>
              <a:rPr lang="cs-CZ" dirty="0" smtClean="0"/>
              <a:t>Nedostatek se většinou nevyskytuje – jen v rozvinutých zemích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555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Tvorba v pokožce z cholesterolu působením UV záření, i potravou</a:t>
            </a:r>
          </a:p>
          <a:p>
            <a:r>
              <a:rPr lang="cs-CZ" dirty="0" smtClean="0"/>
              <a:t>Cholekalciferol D3</a:t>
            </a:r>
          </a:p>
          <a:p>
            <a:r>
              <a:rPr lang="cs-CZ" dirty="0" smtClean="0"/>
              <a:t>Ergokalciferol D2</a:t>
            </a:r>
          </a:p>
          <a:p>
            <a:r>
              <a:rPr lang="cs-CZ" dirty="0" smtClean="0"/>
              <a:t>Zahrnuje se mezi hormony</a:t>
            </a:r>
          </a:p>
          <a:p>
            <a:r>
              <a:rPr lang="cs-CZ" dirty="0" smtClean="0"/>
              <a:t>Zdroj ryby v některých státech jsou potraviny fortifikovány</a:t>
            </a:r>
          </a:p>
          <a:p>
            <a:r>
              <a:rPr lang="cs-CZ" dirty="0" smtClean="0"/>
              <a:t>Při krému s UV faktorem 8 více se zřejmě už netvoří</a:t>
            </a:r>
          </a:p>
          <a:p>
            <a:r>
              <a:rPr lang="cs-CZ" dirty="0" smtClean="0"/>
              <a:t>Mléčné výrobky</a:t>
            </a:r>
          </a:p>
          <a:p>
            <a:r>
              <a:rPr lang="cs-CZ" dirty="0" err="1" smtClean="0"/>
              <a:t>Protinádorově</a:t>
            </a:r>
            <a:r>
              <a:rPr lang="cs-CZ" dirty="0" smtClean="0"/>
              <a:t>, imunita, nedostatek: nádory, autoimunitní onemocnění</a:t>
            </a:r>
          </a:p>
          <a:p>
            <a:r>
              <a:rPr lang="cs-CZ" dirty="0" smtClean="0"/>
              <a:t>Nedostatek vegani, senioři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267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Alfa tokoferol</a:t>
            </a:r>
          </a:p>
          <a:p>
            <a:r>
              <a:rPr lang="cs-CZ" dirty="0" smtClean="0"/>
              <a:t>Silný antioxidant, rozpustný v tucích, působí v biomembránách</a:t>
            </a:r>
          </a:p>
          <a:p>
            <a:r>
              <a:rPr lang="cs-CZ" dirty="0" smtClean="0"/>
              <a:t>Mléko, oleje, vnitřnosti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3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Vápník – význam pro organismus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100 g mléka obsahuje cca 120 mg Ca</a:t>
            </a:r>
          </a:p>
          <a:p>
            <a:r>
              <a:rPr lang="cs-CZ" dirty="0" smtClean="0"/>
              <a:t>Pitný režim – minerální vody – vstřebatelnost ano</a:t>
            </a:r>
          </a:p>
          <a:p>
            <a:r>
              <a:rPr lang="cs-CZ" dirty="0" smtClean="0"/>
              <a:t>Ca2+ snižuje nervosvalovou dráždivost, a naopak – nízká c Ca2+ vede ke ↑ dráždivosti</a:t>
            </a:r>
          </a:p>
          <a:p>
            <a:r>
              <a:rPr lang="cs-CZ" dirty="0" smtClean="0"/>
              <a:t>↓propustnost membrán a kapilárních stěn – využívá při alergických stavech</a:t>
            </a:r>
          </a:p>
          <a:p>
            <a:r>
              <a:rPr lang="cs-CZ" dirty="0" smtClean="0"/>
              <a:t>Pro svalovou kontrakci</a:t>
            </a:r>
          </a:p>
          <a:p>
            <a:r>
              <a:rPr lang="cs-CZ" dirty="0" smtClean="0"/>
              <a:t>Pro </a:t>
            </a:r>
            <a:r>
              <a:rPr lang="cs-CZ" dirty="0" err="1" smtClean="0"/>
              <a:t>hemokoagulaci</a:t>
            </a:r>
            <a:endParaRPr lang="cs-CZ" dirty="0" smtClean="0"/>
          </a:p>
          <a:p>
            <a:r>
              <a:rPr lang="cs-CZ" dirty="0" smtClean="0"/>
              <a:t>Součástí anorganické matrix kostní</a:t>
            </a:r>
          </a:p>
          <a:p>
            <a:r>
              <a:rPr lang="cs-CZ" dirty="0" smtClean="0"/>
              <a:t>Pro laktaci – ztrácí 210 mg Ca</a:t>
            </a:r>
          </a:p>
          <a:p>
            <a:r>
              <a:rPr lang="cs-CZ" dirty="0" smtClean="0"/>
              <a:t>Těhotenství – 3.trim – vyšší potřeba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82001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Tvoří se ve střevě mikroorganismy</a:t>
            </a:r>
          </a:p>
          <a:p>
            <a:r>
              <a:rPr lang="cs-CZ" dirty="0" smtClean="0"/>
              <a:t>Důležitý pro tvorbu koagulačních faktorů, protrombinu</a:t>
            </a:r>
          </a:p>
          <a:p>
            <a:r>
              <a:rPr lang="cs-CZ" dirty="0" smtClean="0"/>
              <a:t>Nedostatek se projevuje poruchou srážlivosti – při léčbě </a:t>
            </a:r>
            <a:r>
              <a:rPr lang="cs-CZ" dirty="0" err="1" smtClean="0"/>
              <a:t>warfarinem</a:t>
            </a:r>
            <a:endParaRPr lang="cs-CZ" dirty="0" smtClean="0"/>
          </a:p>
          <a:p>
            <a:r>
              <a:rPr lang="cs-CZ" dirty="0" smtClean="0"/>
              <a:t>Dieta: ne nepravidelně, alkohol zvyšuje účinek </a:t>
            </a:r>
            <a:r>
              <a:rPr lang="cs-CZ" dirty="0" err="1" smtClean="0"/>
              <a:t>warfarinu</a:t>
            </a:r>
            <a:r>
              <a:rPr lang="cs-CZ" dirty="0" smtClean="0"/>
              <a:t>, přísun vitaminu K 80 – 200 mikrogramů/den</a:t>
            </a:r>
          </a:p>
          <a:p>
            <a:r>
              <a:rPr lang="cs-CZ" dirty="0" smtClean="0"/>
              <a:t>K. listová kolísavé množství v zelenině – raději kořenová zelenina, ovoce</a:t>
            </a:r>
          </a:p>
          <a:p>
            <a:r>
              <a:rPr lang="cs-CZ" dirty="0" smtClean="0"/>
              <a:t>Nepravidelné množství – </a:t>
            </a:r>
            <a:r>
              <a:rPr lang="cs-CZ" dirty="0" err="1" smtClean="0"/>
              <a:t>drůběží</a:t>
            </a:r>
            <a:r>
              <a:rPr lang="cs-CZ" dirty="0" smtClean="0"/>
              <a:t> maso, hovězí maso – raději nahradit vepřovým</a:t>
            </a:r>
          </a:p>
          <a:p>
            <a:r>
              <a:rPr lang="cs-CZ" dirty="0" smtClean="0"/>
              <a:t>Oleje – slunečnicový a olivový – vyšší množství – raději řepkový</a:t>
            </a:r>
          </a:p>
          <a:p>
            <a:r>
              <a:rPr lang="cs-CZ" dirty="0" smtClean="0"/>
              <a:t>Ne vyšší množství zeleného čaje</a:t>
            </a:r>
          </a:p>
          <a:p>
            <a:r>
              <a:rPr lang="cs-CZ" dirty="0" smtClean="0"/>
              <a:t>Pozor na žloutky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612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Dieta </a:t>
            </a:r>
            <a:r>
              <a:rPr lang="cs-CZ" dirty="0" smtClean="0"/>
              <a:t>při léčbě </a:t>
            </a:r>
            <a:r>
              <a:rPr lang="cs-CZ" dirty="0" err="1" smtClean="0"/>
              <a:t>warfarinem</a:t>
            </a:r>
            <a:endParaRPr lang="cs-CZ" dirty="0" smtClean="0"/>
          </a:p>
          <a:p>
            <a:r>
              <a:rPr lang="cs-CZ" dirty="0" smtClean="0"/>
              <a:t>Stanovení </a:t>
            </a:r>
            <a:r>
              <a:rPr lang="cs-CZ" dirty="0" err="1" smtClean="0"/>
              <a:t>hypothyreozy</a:t>
            </a:r>
            <a:endParaRPr lang="cs-CZ" dirty="0" smtClean="0"/>
          </a:p>
          <a:p>
            <a:r>
              <a:rPr lang="cs-CZ" dirty="0" smtClean="0"/>
              <a:t>Vyhodnotit jídelníček s množstvím hořčíku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334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B1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1,0 – 1,3 mg pro dospělé od 16 let</a:t>
            </a:r>
          </a:p>
          <a:p>
            <a:r>
              <a:rPr lang="cs-CZ" dirty="0" smtClean="0"/>
              <a:t>0,6 – 1,4 mg do 15 let</a:t>
            </a:r>
          </a:p>
          <a:p>
            <a:r>
              <a:rPr lang="cs-CZ" dirty="0" smtClean="0"/>
              <a:t>Potřeba vitaminu závisí na výdeji energie – 0,5 mg/1000kcal</a:t>
            </a:r>
          </a:p>
          <a:p>
            <a:r>
              <a:rPr lang="cs-CZ" dirty="0" smtClean="0"/>
              <a:t>Nedostatek u alkoholiků, při léčbě diuretiky</a:t>
            </a:r>
          </a:p>
          <a:p>
            <a:r>
              <a:rPr lang="cs-CZ" dirty="0" smtClean="0"/>
              <a:t>Koenzym </a:t>
            </a:r>
            <a:r>
              <a:rPr lang="cs-CZ" dirty="0" err="1" smtClean="0"/>
              <a:t>enzyml</a:t>
            </a:r>
            <a:r>
              <a:rPr lang="cs-CZ" dirty="0" smtClean="0"/>
              <a:t> účastnících se metabolismu S, pro normální vzrušivost nervových buněk. </a:t>
            </a:r>
          </a:p>
          <a:p>
            <a:r>
              <a:rPr lang="cs-CZ" dirty="0" smtClean="0"/>
              <a:t>Destrukce teplem až 70%</a:t>
            </a:r>
          </a:p>
          <a:p>
            <a:r>
              <a:rPr lang="cs-CZ" dirty="0" err="1" smtClean="0"/>
              <a:t>Beri</a:t>
            </a:r>
            <a:r>
              <a:rPr lang="cs-CZ" dirty="0" smtClean="0"/>
              <a:t> </a:t>
            </a:r>
            <a:r>
              <a:rPr lang="cs-CZ" dirty="0" err="1" smtClean="0"/>
              <a:t>beri</a:t>
            </a:r>
            <a:r>
              <a:rPr lang="cs-CZ" dirty="0" smtClean="0"/>
              <a:t>, ale může být nedostatek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253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itamin B2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 4.roku 0,7-1,5 mg.</a:t>
            </a:r>
          </a:p>
          <a:p>
            <a:r>
              <a:rPr lang="cs-CZ" dirty="0" smtClean="0"/>
              <a:t>Flavoproteiny . Metabolická regulace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3561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B6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Koenzym enzymů metabolismu AK, B. Při zvýšených dávkách příjmu b se musí zvýšit příjem</a:t>
            </a:r>
          </a:p>
          <a:p>
            <a:r>
              <a:rPr lang="cs-CZ" dirty="0" smtClean="0"/>
              <a:t>Vznikají z něj prekurzory </a:t>
            </a:r>
            <a:r>
              <a:rPr lang="cs-CZ" dirty="0" err="1" smtClean="0"/>
              <a:t>Hb</a:t>
            </a:r>
            <a:r>
              <a:rPr lang="cs-CZ" dirty="0" smtClean="0"/>
              <a:t>, fosfolipidů, </a:t>
            </a:r>
            <a:r>
              <a:rPr lang="cs-CZ" dirty="0" err="1" smtClean="0"/>
              <a:t>taurinu</a:t>
            </a:r>
            <a:r>
              <a:rPr lang="cs-CZ" dirty="0" smtClean="0"/>
              <a:t>, glukoneogeneze</a:t>
            </a:r>
          </a:p>
          <a:p>
            <a:r>
              <a:rPr lang="cs-CZ" dirty="0" smtClean="0"/>
              <a:t>1,4 – 1,6 mg od 14.roku</a:t>
            </a:r>
          </a:p>
          <a:p>
            <a:r>
              <a:rPr lang="cs-CZ" dirty="0" smtClean="0"/>
              <a:t>Těhotné s ženy s HA vyšší dávky, v kojení o 0,7 mg více</a:t>
            </a:r>
          </a:p>
          <a:p>
            <a:r>
              <a:rPr lang="cs-CZ" dirty="0" smtClean="0"/>
              <a:t>Senioři deficit</a:t>
            </a:r>
          </a:p>
          <a:p>
            <a:r>
              <a:rPr lang="cs-CZ" dirty="0" err="1" smtClean="0"/>
              <a:t>homocysteinémie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2195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NIACIN, NIKOTINOVÁ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Koenzym NAD, NADH</a:t>
            </a:r>
          </a:p>
          <a:p>
            <a:r>
              <a:rPr lang="cs-CZ" dirty="0" smtClean="0"/>
              <a:t>13-18 mg</a:t>
            </a:r>
          </a:p>
          <a:p>
            <a:r>
              <a:rPr lang="cs-CZ" dirty="0" smtClean="0"/>
              <a:t>Není v kukuřici</a:t>
            </a:r>
          </a:p>
          <a:p>
            <a:r>
              <a:rPr lang="cs-CZ" dirty="0" smtClean="0"/>
              <a:t>pelagra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269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Avidin  v bílku blokuje</a:t>
            </a:r>
          </a:p>
          <a:p>
            <a:r>
              <a:rPr lang="cs-CZ" dirty="0" err="1" smtClean="0"/>
              <a:t>Nedoatatek</a:t>
            </a:r>
            <a:r>
              <a:rPr lang="cs-CZ" dirty="0" smtClean="0"/>
              <a:t> kožní změny, vypadávání vlasů, snížený TK, poruchy centrálního nervstva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0020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B12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3,0 </a:t>
            </a:r>
            <a:r>
              <a:rPr lang="cs-CZ" dirty="0" smtClean="0">
                <a:latin typeface="Bodoni MT"/>
              </a:rPr>
              <a:t>µg dospělí</a:t>
            </a:r>
          </a:p>
          <a:p>
            <a:r>
              <a:rPr lang="cs-CZ" dirty="0">
                <a:latin typeface="Bodoni MT"/>
              </a:rPr>
              <a:t>1,0 </a:t>
            </a:r>
            <a:r>
              <a:rPr lang="cs-CZ" dirty="0" smtClean="0">
                <a:latin typeface="Bodoni MT"/>
              </a:rPr>
              <a:t>µg děti</a:t>
            </a:r>
          </a:p>
          <a:p>
            <a:r>
              <a:rPr lang="cs-CZ" dirty="0" smtClean="0">
                <a:latin typeface="Bodoni MT"/>
              </a:rPr>
              <a:t>Syntéza NK, tvorba b jádra</a:t>
            </a:r>
          </a:p>
          <a:p>
            <a:r>
              <a:rPr lang="cs-CZ" dirty="0" smtClean="0">
                <a:latin typeface="Bodoni MT"/>
              </a:rPr>
              <a:t>Nedostatek – </a:t>
            </a:r>
            <a:r>
              <a:rPr lang="cs-CZ" dirty="0" err="1" smtClean="0">
                <a:latin typeface="Bodoni MT"/>
              </a:rPr>
              <a:t>perniciozní</a:t>
            </a:r>
            <a:r>
              <a:rPr lang="cs-CZ" dirty="0" smtClean="0">
                <a:latin typeface="Bodoni MT"/>
              </a:rPr>
              <a:t> anémie – b </a:t>
            </a:r>
            <a:r>
              <a:rPr lang="cs-CZ" dirty="0" err="1" smtClean="0">
                <a:latin typeface="Bodoni MT"/>
              </a:rPr>
              <a:t>děelení</a:t>
            </a:r>
            <a:r>
              <a:rPr lang="cs-CZ" dirty="0" smtClean="0">
                <a:latin typeface="Bodoni MT"/>
              </a:rPr>
              <a:t> v kostní dřeni – méně</a:t>
            </a:r>
          </a:p>
          <a:p>
            <a:r>
              <a:rPr lang="cs-CZ" dirty="0" smtClean="0">
                <a:latin typeface="Bodoni MT"/>
              </a:rPr>
              <a:t>V potravě – </a:t>
            </a:r>
            <a:r>
              <a:rPr lang="cs-CZ" dirty="0" err="1" smtClean="0">
                <a:latin typeface="Bodoni MT"/>
              </a:rPr>
              <a:t>factor</a:t>
            </a:r>
            <a:r>
              <a:rPr lang="cs-CZ" dirty="0" smtClean="0">
                <a:latin typeface="Bodoni MT"/>
              </a:rPr>
              <a:t> – váže se na protein a vnitřní faktor, v terminálním ileu přestupuje do krevního řečiště – </a:t>
            </a:r>
            <a:r>
              <a:rPr lang="cs-CZ" dirty="0" err="1" smtClean="0">
                <a:latin typeface="Bodoni MT"/>
              </a:rPr>
              <a:t>Helicobacter</a:t>
            </a:r>
            <a:r>
              <a:rPr lang="cs-CZ" dirty="0" smtClean="0">
                <a:latin typeface="Bodoni MT"/>
              </a:rPr>
              <a:t> </a:t>
            </a:r>
            <a:r>
              <a:rPr lang="cs-CZ" dirty="0" err="1" smtClean="0">
                <a:latin typeface="Bodoni MT"/>
              </a:rPr>
              <a:t>pylori</a:t>
            </a:r>
            <a:r>
              <a:rPr lang="cs-CZ" dirty="0" smtClean="0">
                <a:latin typeface="Bodoni MT"/>
              </a:rPr>
              <a:t>, překyselení</a:t>
            </a:r>
          </a:p>
          <a:p>
            <a:r>
              <a:rPr lang="cs-CZ" dirty="0" err="1" smtClean="0">
                <a:latin typeface="Bodoni MT"/>
              </a:rPr>
              <a:t>Uskladnuje</a:t>
            </a:r>
            <a:r>
              <a:rPr lang="cs-CZ" dirty="0" smtClean="0">
                <a:latin typeface="Bodoni MT"/>
              </a:rPr>
              <a:t> se v játrech – až 1000 dnů</a:t>
            </a:r>
          </a:p>
          <a:p>
            <a:r>
              <a:rPr lang="cs-CZ" dirty="0" smtClean="0">
                <a:latin typeface="Bodoni MT"/>
              </a:rPr>
              <a:t>Kobalamin – bakterie střeva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237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Kyselina listová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400 </a:t>
            </a:r>
            <a:r>
              <a:rPr lang="cs-CZ" dirty="0" smtClean="0">
                <a:latin typeface="Bodoni MT"/>
              </a:rPr>
              <a:t>µg </a:t>
            </a:r>
            <a:r>
              <a:rPr lang="cs-CZ" dirty="0" err="1" smtClean="0">
                <a:latin typeface="Bodoni MT"/>
              </a:rPr>
              <a:t>foltového</a:t>
            </a:r>
            <a:r>
              <a:rPr lang="cs-CZ" dirty="0" smtClean="0">
                <a:latin typeface="Bodoni MT"/>
              </a:rPr>
              <a:t> ekvivalentu</a:t>
            </a:r>
          </a:p>
          <a:p>
            <a:r>
              <a:rPr lang="cs-CZ" dirty="0" smtClean="0">
                <a:latin typeface="Bodoni MT"/>
              </a:rPr>
              <a:t>U </a:t>
            </a:r>
            <a:r>
              <a:rPr lang="cs-CZ" dirty="0" err="1" smtClean="0">
                <a:latin typeface="Bodoni MT"/>
              </a:rPr>
              <a:t>těhotnýc</a:t>
            </a:r>
            <a:r>
              <a:rPr lang="cs-CZ" dirty="0" smtClean="0">
                <a:latin typeface="Bodoni MT"/>
              </a:rPr>
              <a:t> cca 600</a:t>
            </a:r>
          </a:p>
          <a:p>
            <a:r>
              <a:rPr lang="cs-CZ" dirty="0" smtClean="0">
                <a:latin typeface="Bodoni MT"/>
              </a:rPr>
              <a:t>60% u žen a 75% u mužů pokrytí</a:t>
            </a:r>
          </a:p>
          <a:p>
            <a:r>
              <a:rPr lang="cs-CZ" dirty="0" smtClean="0">
                <a:latin typeface="Bodoni MT"/>
              </a:rPr>
              <a:t>Biologická dostupnost je pouze 40%</a:t>
            </a:r>
          </a:p>
          <a:p>
            <a:r>
              <a:rPr lang="cs-CZ" dirty="0" err="1" smtClean="0">
                <a:latin typeface="Bodoni MT"/>
              </a:rPr>
              <a:t>Hyperchromní</a:t>
            </a:r>
            <a:r>
              <a:rPr lang="cs-CZ" dirty="0" smtClean="0">
                <a:latin typeface="Bodoni MT"/>
              </a:rPr>
              <a:t> anémie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5062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Ubichinon</a:t>
            </a:r>
            <a:endParaRPr lang="cs-CZ" dirty="0" smtClean="0"/>
          </a:p>
          <a:p>
            <a:r>
              <a:rPr lang="cs-CZ" dirty="0" smtClean="0"/>
              <a:t>Maso, játra, ryby, vejce – v energetickém metabolismu – pro transport elektronů v </a:t>
            </a:r>
            <a:r>
              <a:rPr lang="cs-CZ" dirty="0" err="1" smtClean="0"/>
              <a:t>dých</a:t>
            </a:r>
            <a:r>
              <a:rPr lang="cs-CZ" dirty="0" smtClean="0"/>
              <a:t> řetězci</a:t>
            </a:r>
          </a:p>
          <a:p>
            <a:r>
              <a:rPr lang="cs-CZ" dirty="0" smtClean="0"/>
              <a:t>Snižuje se s věkem – v myokardu nedostatek – někdy se doporučuje </a:t>
            </a:r>
            <a:r>
              <a:rPr lang="cs-CZ" smtClean="0"/>
              <a:t>suplementace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515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Vápník - metabolismus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Hormony parathormon, kalcitonin, vit. D</a:t>
            </a:r>
          </a:p>
          <a:p>
            <a:r>
              <a:rPr lang="cs-CZ" dirty="0" smtClean="0"/>
              <a:t>Ledviny, kosti, tenké střevo</a:t>
            </a:r>
          </a:p>
          <a:p>
            <a:r>
              <a:rPr lang="cs-CZ" dirty="0" smtClean="0"/>
              <a:t>Parathormon – v příštítných tělíscích, působí na kosti – </a:t>
            </a:r>
            <a:r>
              <a:rPr lang="cs-CZ" dirty="0" err="1" smtClean="0"/>
              <a:t>mobilizujevápník</a:t>
            </a:r>
            <a:r>
              <a:rPr lang="cs-CZ" dirty="0" smtClean="0"/>
              <a:t> z kostí, zvyšuje c Ca v séru.</a:t>
            </a:r>
          </a:p>
          <a:p>
            <a:r>
              <a:rPr lang="cs-CZ" dirty="0" smtClean="0"/>
              <a:t>Kalcitonin – štítná žláza, podporuje ukládání Ca do kostí</a:t>
            </a:r>
          </a:p>
          <a:p>
            <a:r>
              <a:rPr lang="cs-CZ" dirty="0" smtClean="0"/>
              <a:t>D – podporuje resorpci ca ze střeva a jeho ukládání do kosti</a:t>
            </a:r>
          </a:p>
          <a:p>
            <a:r>
              <a:rPr lang="cs-CZ" dirty="0" smtClean="0"/>
              <a:t>Podíl resorbovaného Ca ze stravy se zvyšuje v období, kdy je třeba vyšší dávka</a:t>
            </a:r>
          </a:p>
          <a:p>
            <a:pPr marL="6858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49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Hypokalcemie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Vede ke křečím</a:t>
            </a:r>
          </a:p>
          <a:p>
            <a:r>
              <a:rPr lang="cs-CZ" dirty="0" smtClean="0"/>
              <a:t>Příčiny </a:t>
            </a:r>
            <a:r>
              <a:rPr lang="cs-CZ" dirty="0" err="1" smtClean="0"/>
              <a:t>hypovitaminoza</a:t>
            </a:r>
            <a:r>
              <a:rPr lang="cs-CZ" dirty="0" smtClean="0"/>
              <a:t> D – porucha mineralizace kostí – osteomalacie, rachitis</a:t>
            </a:r>
          </a:p>
          <a:p>
            <a:r>
              <a:rPr lang="cs-CZ" dirty="0" smtClean="0"/>
              <a:t>Nedostatek Ca ve stravě, porucha absorpce, těhotenství, laktace</a:t>
            </a:r>
          </a:p>
          <a:p>
            <a:r>
              <a:rPr lang="cs-CZ" dirty="0" smtClean="0"/>
              <a:t>Oxaláty ve stravě – špenát, rebarbora, černý čaj…, </a:t>
            </a:r>
            <a:r>
              <a:rPr lang="cs-CZ" dirty="0" err="1" smtClean="0"/>
              <a:t>fytin</a:t>
            </a:r>
            <a:r>
              <a:rPr lang="cs-CZ" dirty="0" smtClean="0"/>
              <a:t> – v obilovinách - otruby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140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Úkol: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Doplňte zdroje vápníku a jeho vstřebatelnost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9822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Hořčík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50% v kostech, zbytek v ICT, c Mg se liší podle druhu buněk – sval a </a:t>
            </a:r>
            <a:r>
              <a:rPr lang="cs-CZ" dirty="0" err="1" smtClean="0"/>
              <a:t>erytroccyty</a:t>
            </a:r>
            <a:endParaRPr lang="cs-CZ" dirty="0" smtClean="0"/>
          </a:p>
          <a:p>
            <a:r>
              <a:rPr lang="cs-CZ" dirty="0" smtClean="0"/>
              <a:t>Denně 10mmol, vstřebá se cca 30-40%, vylučuje se stolicí a močí</a:t>
            </a:r>
          </a:p>
          <a:p>
            <a:r>
              <a:rPr lang="cs-CZ" dirty="0" smtClean="0"/>
              <a:t>V kostech 53%, svaly, měkké tkáně 45%, ECT méně než 2%</a:t>
            </a:r>
          </a:p>
          <a:p>
            <a:r>
              <a:rPr lang="cs-CZ" dirty="0"/>
              <a:t>http://www.magnesia.cz/prirodni-horcik/horcik-v-potravinach</a:t>
            </a:r>
            <a:endParaRPr lang="cs-CZ" dirty="0" smtClean="0"/>
          </a:p>
          <a:p>
            <a:r>
              <a:rPr lang="cs-CZ" b="1" dirty="0" smtClean="0"/>
              <a:t>DDD 375mg /den M, DDD 300 mg /den Ž</a:t>
            </a:r>
          </a:p>
          <a:p>
            <a:r>
              <a:rPr lang="cs-CZ" dirty="0" smtClean="0"/>
              <a:t>Sklony k </a:t>
            </a:r>
            <a:r>
              <a:rPr lang="cs-CZ" dirty="0" err="1" smtClean="0"/>
              <a:t>hypomagnezii</a:t>
            </a:r>
            <a:r>
              <a:rPr lang="cs-CZ" dirty="0" smtClean="0"/>
              <a:t> obecně v ČR</a:t>
            </a:r>
          </a:p>
        </p:txBody>
      </p:sp>
    </p:spTree>
    <p:extLst>
      <p:ext uri="{BB962C8B-B14F-4D97-AF65-F5344CB8AC3E}">
        <p14:creationId xmlns:p14="http://schemas.microsoft.com/office/powerpoint/2010/main" val="321980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Význam hořčíku v organismu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Kofaktor</a:t>
            </a:r>
            <a:r>
              <a:rPr lang="cs-CZ" dirty="0" smtClean="0"/>
              <a:t> více než 300 enzymů</a:t>
            </a:r>
          </a:p>
          <a:p>
            <a:r>
              <a:rPr lang="cs-CZ" dirty="0" smtClean="0"/>
              <a:t>Podporuje </a:t>
            </a:r>
            <a:r>
              <a:rPr lang="cs-CZ" dirty="0" err="1" smtClean="0"/>
              <a:t>fibrinolýzu</a:t>
            </a:r>
            <a:endParaRPr lang="cs-CZ" dirty="0" smtClean="0"/>
          </a:p>
          <a:p>
            <a:r>
              <a:rPr lang="cs-CZ" dirty="0" smtClean="0"/>
              <a:t>Nezbytný k sekreci </a:t>
            </a:r>
            <a:r>
              <a:rPr lang="cs-CZ" dirty="0" err="1" smtClean="0"/>
              <a:t>parthormonu</a:t>
            </a:r>
            <a:endParaRPr lang="cs-CZ" dirty="0" smtClean="0"/>
          </a:p>
          <a:p>
            <a:r>
              <a:rPr lang="cs-CZ" dirty="0" smtClean="0"/>
              <a:t>Snižuje nervosvalovou dráždivost</a:t>
            </a:r>
          </a:p>
          <a:p>
            <a:r>
              <a:rPr lang="cs-CZ" dirty="0" smtClean="0"/>
              <a:t>Dráždí parasympatikus – ve velkých dávkách ho tlumí</a:t>
            </a:r>
          </a:p>
          <a:p>
            <a:r>
              <a:rPr lang="cs-CZ" dirty="0" smtClean="0"/>
              <a:t>Chrání před oxidačním poškozením</a:t>
            </a:r>
          </a:p>
          <a:p>
            <a:r>
              <a:rPr lang="cs-CZ" dirty="0" smtClean="0"/>
              <a:t>100 g ovesných vloček – 140 mg </a:t>
            </a:r>
            <a:r>
              <a:rPr lang="cs-CZ" dirty="0" err="1" smtClean="0"/>
              <a:t>Mg</a:t>
            </a:r>
            <a:r>
              <a:rPr lang="cs-CZ" dirty="0" smtClean="0"/>
              <a:t>, banány 35 mg, mléko 12 mg, vepřové maso 25 mg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802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Hořčík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Hypermagnezie</a:t>
            </a:r>
            <a:r>
              <a:rPr lang="cs-CZ" dirty="0" smtClean="0"/>
              <a:t> – útlum  nervosvalového přenosu, útlum CNS – ale při vysokých dávkách</a:t>
            </a:r>
          </a:p>
          <a:p>
            <a:r>
              <a:rPr lang="cs-CZ" dirty="0" smtClean="0"/>
              <a:t>Při výživě – nadbytek se téměř okamžitě vylučuje – zvýšené </a:t>
            </a:r>
            <a:r>
              <a:rPr lang="cs-CZ" dirty="0" err="1" smtClean="0"/>
              <a:t>peristalstika</a:t>
            </a:r>
            <a:r>
              <a:rPr lang="cs-CZ" dirty="0" smtClean="0"/>
              <a:t> střeva, průjmy, projímavé účinky</a:t>
            </a:r>
          </a:p>
          <a:p>
            <a:r>
              <a:rPr lang="cs-CZ" dirty="0" err="1" smtClean="0"/>
              <a:t>Hypomagnezie</a:t>
            </a:r>
            <a:r>
              <a:rPr lang="cs-CZ" dirty="0" smtClean="0"/>
              <a:t> – zvýšení nervosvalové dráždivosti, způsobena špatným </a:t>
            </a:r>
            <a:r>
              <a:rPr lang="cs-CZ" dirty="0" err="1" smtClean="0"/>
              <a:t>vsřebáváním</a:t>
            </a:r>
            <a:r>
              <a:rPr lang="cs-CZ" dirty="0" smtClean="0"/>
              <a:t>, malabsorpční syndrom, poruchy srdečního rytmu, arytmie, zvýšená citlivost na stres, u dětí – poruchy spánku, únavnost, bolesti hlavy – po podání mg se sníží</a:t>
            </a:r>
          </a:p>
          <a:p>
            <a:r>
              <a:rPr lang="cs-CZ" dirty="0" smtClean="0"/>
              <a:t>Diuretika, zvracení, alkoholizmus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357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1213</TotalTime>
  <Words>1898</Words>
  <Application>Microsoft Office PowerPoint</Application>
  <PresentationFormat>Předvádění na obrazovce (4:3)</PresentationFormat>
  <Paragraphs>225</Paragraphs>
  <Slides>39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0" baseType="lpstr">
      <vt:lpstr>Austin</vt:lpstr>
      <vt:lpstr>Minerální látky, stopové prvky, vitaminy</vt:lpstr>
      <vt:lpstr>Vápník</vt:lpstr>
      <vt:lpstr>Vápník – význam pro organismus</vt:lpstr>
      <vt:lpstr>Vápník - metabolismus</vt:lpstr>
      <vt:lpstr>Hypokalcemie</vt:lpstr>
      <vt:lpstr>Úkol:</vt:lpstr>
      <vt:lpstr>Hořčík</vt:lpstr>
      <vt:lpstr>Význam hořčíku v organismu</vt:lpstr>
      <vt:lpstr>Hořčík</vt:lpstr>
      <vt:lpstr>Úkol:</vt:lpstr>
      <vt:lpstr>Měď</vt:lpstr>
      <vt:lpstr>Zinek</vt:lpstr>
      <vt:lpstr>Zinek - význam</vt:lpstr>
      <vt:lpstr>Selen</vt:lpstr>
      <vt:lpstr>Selen</vt:lpstr>
      <vt:lpstr>Selen - zdroje</vt:lpstr>
      <vt:lpstr>Fluor a chrom</vt:lpstr>
      <vt:lpstr>Jod</vt:lpstr>
      <vt:lpstr>Jod </vt:lpstr>
      <vt:lpstr>Hormony štítné žlázy</vt:lpstr>
      <vt:lpstr>Hormony štítné žlázy</vt:lpstr>
      <vt:lpstr>Vitaminy </vt:lpstr>
      <vt:lpstr>Metody stanovení</vt:lpstr>
      <vt:lpstr>Vitamin A</vt:lpstr>
      <vt:lpstr>Vitamin A</vt:lpstr>
      <vt:lpstr>Vitamin A</vt:lpstr>
      <vt:lpstr>Vitamin A</vt:lpstr>
      <vt:lpstr>Vitamin D</vt:lpstr>
      <vt:lpstr>Vitamin E</vt:lpstr>
      <vt:lpstr>Vitamin K</vt:lpstr>
      <vt:lpstr>Úkoly:</vt:lpstr>
      <vt:lpstr>Vitamin B1</vt:lpstr>
      <vt:lpstr>Vitamin B2</vt:lpstr>
      <vt:lpstr>Vitamin B6</vt:lpstr>
      <vt:lpstr>NIACIN, NIKOTINOVÁ</vt:lpstr>
      <vt:lpstr>Biotin</vt:lpstr>
      <vt:lpstr>B12</vt:lpstr>
      <vt:lpstr>Kyselina listová</vt:lpstr>
      <vt:lpstr>Q10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Minerální látky, stopové prvky, vitaminy</dc:title>
  <dc:creator>User</dc:creator>
  <cp:lastModifiedBy>User</cp:lastModifiedBy>
  <cp:revision>18</cp:revision>
  <dcterms:created xsi:type="dcterms:W3CDTF">2014-10-05T22:03:14Z</dcterms:created>
  <dcterms:modified xsi:type="dcterms:W3CDTF">2015-11-06T10:09:16Z</dcterms:modified>
</cp:coreProperties>
</file>