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9231DD1-1139-4806-87CA-6BE85E08DE70}" type="datetimeFigureOut">
              <a:rPr lang="cs-CZ" smtClean="0"/>
              <a:t>23.11.2014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3184513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231DD1-1139-4806-87CA-6BE85E08DE70}" type="datetimeFigureOut">
              <a:rPr lang="cs-CZ" smtClean="0"/>
              <a:t>23.11.2014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3576976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231DD1-1139-4806-87CA-6BE85E08DE70}" type="datetimeFigureOut">
              <a:rPr lang="cs-CZ" smtClean="0"/>
              <a:t>23.11.2014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3156140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231DD1-1139-4806-87CA-6BE85E08DE70}" type="datetimeFigureOut">
              <a:rPr lang="cs-CZ" smtClean="0"/>
              <a:t>23.11.2014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943082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9231DD1-1139-4806-87CA-6BE85E08DE70}" type="datetimeFigureOut">
              <a:rPr lang="cs-CZ" smtClean="0"/>
              <a:t>23.11.2014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277560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9231DD1-1139-4806-87CA-6BE85E08DE70}" type="datetimeFigureOut">
              <a:rPr lang="cs-CZ" smtClean="0"/>
              <a:t>23.11.2014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164391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9231DD1-1139-4806-87CA-6BE85E08DE70}" type="datetimeFigureOut">
              <a:rPr lang="cs-CZ" smtClean="0"/>
              <a:t>23.11.2014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49793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9231DD1-1139-4806-87CA-6BE85E08DE70}" type="datetimeFigureOut">
              <a:rPr lang="cs-CZ" smtClean="0"/>
              <a:t>23.11.2014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957983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9231DD1-1139-4806-87CA-6BE85E08DE70}" type="datetimeFigureOut">
              <a:rPr lang="cs-CZ" smtClean="0"/>
              <a:t>23.11.2014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6090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231DD1-1139-4806-87CA-6BE85E08DE70}" type="datetimeFigureOut">
              <a:rPr lang="cs-CZ" smtClean="0"/>
              <a:t>23.11.2014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984008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231DD1-1139-4806-87CA-6BE85E08DE70}" type="datetimeFigureOut">
              <a:rPr lang="cs-CZ" smtClean="0"/>
              <a:t>23.11.2014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5851A13-D371-4553-A043-D92E03D7B5A3}" type="slidenum">
              <a:rPr lang="cs-CZ" smtClean="0"/>
              <a:t>‹#›</a:t>
            </a:fld>
            <a:endParaRPr lang="cs-CZ"/>
          </a:p>
        </p:txBody>
      </p:sp>
    </p:spTree>
    <p:extLst>
      <p:ext uri="{BB962C8B-B14F-4D97-AF65-F5344CB8AC3E}">
        <p14:creationId xmlns:p14="http://schemas.microsoft.com/office/powerpoint/2010/main" val="24983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31DD1-1139-4806-87CA-6BE85E08DE70}" type="datetimeFigureOut">
              <a:rPr lang="cs-CZ" smtClean="0"/>
              <a:t>23.11.2014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51A13-D371-4553-A043-D92E03D7B5A3}" type="slidenum">
              <a:rPr lang="cs-CZ" smtClean="0"/>
              <a:t>‹#›</a:t>
            </a:fld>
            <a:endParaRPr lang="cs-CZ"/>
          </a:p>
        </p:txBody>
      </p:sp>
    </p:spTree>
    <p:extLst>
      <p:ext uri="{BB962C8B-B14F-4D97-AF65-F5344CB8AC3E}">
        <p14:creationId xmlns:p14="http://schemas.microsoft.com/office/powerpoint/2010/main" val="1941192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Malabsorpční syndromy</a:t>
            </a:r>
            <a:endParaRPr lang="cs-CZ" dirty="0"/>
          </a:p>
        </p:txBody>
      </p:sp>
      <p:sp>
        <p:nvSpPr>
          <p:cNvPr id="3" name="Podnadpis 2"/>
          <p:cNvSpPr>
            <a:spLocks noGrp="1"/>
          </p:cNvSpPr>
          <p:nvPr>
            <p:ph type="subTitle" idx="1"/>
          </p:nvPr>
        </p:nvSpPr>
        <p:spPr/>
        <p:txBody>
          <a:bodyPr/>
          <a:lstStyle/>
          <a:p>
            <a:r>
              <a:rPr lang="cs-CZ" dirty="0" smtClean="0"/>
              <a:t>Zjišťování výživových zvyklostí</a:t>
            </a:r>
          </a:p>
          <a:p>
            <a:r>
              <a:rPr lang="cs-CZ" dirty="0" smtClean="0"/>
              <a:t>24.11.</a:t>
            </a:r>
            <a:endParaRPr lang="cs-CZ" dirty="0"/>
          </a:p>
        </p:txBody>
      </p:sp>
    </p:spTree>
    <p:extLst>
      <p:ext uri="{BB962C8B-B14F-4D97-AF65-F5344CB8AC3E}">
        <p14:creationId xmlns:p14="http://schemas.microsoft.com/office/powerpoint/2010/main" val="277204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Vhodné a nevhodné potraviny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Relaps: bílé pečivo, piškot, maso rybí, krůtí, kuřecí, telecí, králičí, ovoce bez slupek kompot, strouhaná jablka bez slupek, šťávy ředěné, mladá karotka, špenát, za </a:t>
            </a:r>
            <a:r>
              <a:rPr lang="cs-CZ" dirty="0" err="1" smtClean="0"/>
              <a:t>syrova</a:t>
            </a:r>
            <a:r>
              <a:rPr lang="cs-CZ" dirty="0" smtClean="0"/>
              <a:t> pouze šťávy, sladké mléko nebývá tolerováno, kysané výrobky ano</a:t>
            </a:r>
          </a:p>
          <a:p>
            <a:r>
              <a:rPr lang="cs-CZ" dirty="0" smtClean="0"/>
              <a:t>Remise: mohou být i uzeniny, polévky </a:t>
            </a:r>
            <a:r>
              <a:rPr lang="cs-CZ" dirty="0" err="1" smtClean="0"/>
              <a:t>nezahušťované</a:t>
            </a:r>
            <a:r>
              <a:rPr lang="cs-CZ" dirty="0" smtClean="0"/>
              <a:t> jíškou, brambory ano, rýže ano, těstoviny ano, omáčky ano, zelenina kořenová, rajčata loupaná, mladé kedlubny, mrkvová šťáva, dýně, zralá loupaná jablka, loupané meruňky, broskve, ovocná pyré, těsto třené, piškoty, vejce, bezmasá jídla – žemlovky, sladká rýže, mléko ne, ale zakysané ano</a:t>
            </a:r>
          </a:p>
          <a:p>
            <a:r>
              <a:rPr lang="cs-CZ" dirty="0" smtClean="0"/>
              <a:t>Nevhodné jídlo: luštěniny, tučné maso, smažené, měkké salámy, nadýmavá zelenina, ovoce se slupkami a zrníčky, houby, sladké mléko, agresívní koření, čerstvé pečivo, celozrnné pečivo, kynutá těsta, ořechy nejsou doporučovány</a:t>
            </a:r>
            <a:endParaRPr lang="cs-CZ" dirty="0"/>
          </a:p>
        </p:txBody>
      </p:sp>
    </p:spTree>
    <p:extLst>
      <p:ext uri="{BB962C8B-B14F-4D97-AF65-F5344CB8AC3E}">
        <p14:creationId xmlns:p14="http://schemas.microsoft.com/office/powerpoint/2010/main" val="3042601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Celiakie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Celiakální </a:t>
            </a:r>
            <a:r>
              <a:rPr lang="cs-CZ" dirty="0" err="1" smtClean="0"/>
              <a:t>sprue</a:t>
            </a:r>
            <a:endParaRPr lang="cs-CZ" dirty="0" smtClean="0"/>
          </a:p>
          <a:p>
            <a:r>
              <a:rPr lang="cs-CZ" dirty="0" smtClean="0"/>
              <a:t>Onemocnění, při kterém dochází na podkladě autoimunitní reakce k poškození sliznice tenkého střeva.</a:t>
            </a:r>
          </a:p>
          <a:p>
            <a:r>
              <a:rPr lang="cs-CZ" dirty="0" smtClean="0"/>
              <a:t>Tato reakce je podmíněna genetickou dispozicí a je spouštěna přítomností lepku, respektive jeho štěpů ve střevním lumen</a:t>
            </a:r>
          </a:p>
          <a:p>
            <a:r>
              <a:rPr lang="cs-CZ" dirty="0" smtClean="0"/>
              <a:t>Tato autoimunitní reakce vede ke vzniku protilátek proti </a:t>
            </a:r>
            <a:r>
              <a:rPr lang="cs-CZ" dirty="0" err="1" smtClean="0"/>
              <a:t>enterocytům</a:t>
            </a:r>
            <a:r>
              <a:rPr lang="cs-CZ" dirty="0" smtClean="0"/>
              <a:t> a následně tak dochází k poškození sliznice tenkého střeva různého rozsahu – od minimálních změn (zvýšení počtu lymfocytů v </a:t>
            </a:r>
            <a:r>
              <a:rPr lang="cs-CZ" dirty="0" err="1" smtClean="0"/>
              <a:t>submukoze</a:t>
            </a:r>
            <a:r>
              <a:rPr lang="cs-CZ" dirty="0" smtClean="0"/>
              <a:t> tenkého střeva), po těžkou atrofii tenkého střeva s malabsorpčním syndromem.</a:t>
            </a:r>
          </a:p>
          <a:p>
            <a:r>
              <a:rPr lang="cs-CZ" dirty="0" smtClean="0"/>
              <a:t>Malabsorpce vede s neléčenou </a:t>
            </a:r>
            <a:r>
              <a:rPr lang="cs-CZ" dirty="0" err="1" smtClean="0"/>
              <a:t>celiakií</a:t>
            </a:r>
            <a:r>
              <a:rPr lang="cs-CZ" dirty="0" smtClean="0"/>
              <a:t> k </a:t>
            </a:r>
            <a:r>
              <a:rPr lang="cs-CZ" dirty="0" err="1" smtClean="0"/>
              <a:t>hypovitaminoze</a:t>
            </a:r>
            <a:r>
              <a:rPr lang="cs-CZ" dirty="0" smtClean="0"/>
              <a:t>, ke vzniku </a:t>
            </a:r>
            <a:r>
              <a:rPr lang="cs-CZ" dirty="0" err="1" smtClean="0"/>
              <a:t>proteinoenergetické</a:t>
            </a:r>
            <a:r>
              <a:rPr lang="cs-CZ" dirty="0" smtClean="0"/>
              <a:t> malnutrice</a:t>
            </a:r>
          </a:p>
          <a:p>
            <a:r>
              <a:rPr lang="cs-CZ" dirty="0" smtClean="0"/>
              <a:t>Jediná možná léčba je odstranit lepek ze stravy</a:t>
            </a:r>
            <a:endParaRPr lang="cs-CZ" dirty="0"/>
          </a:p>
        </p:txBody>
      </p:sp>
    </p:spTree>
    <p:extLst>
      <p:ext uri="{BB962C8B-B14F-4D97-AF65-F5344CB8AC3E}">
        <p14:creationId xmlns:p14="http://schemas.microsoft.com/office/powerpoint/2010/main" val="426042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Prevalence</a:t>
            </a:r>
            <a:endParaRPr lang="cs-CZ" dirty="0"/>
          </a:p>
        </p:txBody>
      </p:sp>
      <p:sp>
        <p:nvSpPr>
          <p:cNvPr id="3" name="Zástupný symbol pro obsah 2"/>
          <p:cNvSpPr>
            <a:spLocks noGrp="1"/>
          </p:cNvSpPr>
          <p:nvPr>
            <p:ph idx="1"/>
          </p:nvPr>
        </p:nvSpPr>
        <p:spPr/>
        <p:txBody>
          <a:bodyPr/>
          <a:lstStyle/>
          <a:p>
            <a:r>
              <a:rPr lang="cs-CZ" dirty="0" smtClean="0"/>
              <a:t>Není jen dětskou chorobou, nedochází ke zhoršení v dospělosti, ale ani ne k vymizení</a:t>
            </a:r>
          </a:p>
          <a:p>
            <a:r>
              <a:rPr lang="cs-CZ" dirty="0" smtClean="0"/>
              <a:t>Prevalence 1: 200-250 lidí, cca 40-50tis lidí v ČR</a:t>
            </a:r>
          </a:p>
          <a:p>
            <a:endParaRPr lang="cs-CZ" dirty="0"/>
          </a:p>
        </p:txBody>
      </p:sp>
    </p:spTree>
    <p:extLst>
      <p:ext uri="{BB962C8B-B14F-4D97-AF65-F5344CB8AC3E}">
        <p14:creationId xmlns:p14="http://schemas.microsoft.com/office/powerpoint/2010/main" val="610928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Klinické projevy</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Různé</a:t>
            </a:r>
          </a:p>
          <a:p>
            <a:r>
              <a:rPr lang="cs-CZ" dirty="0" smtClean="0"/>
              <a:t>Klasický průběh: pacient trpí průjmy – denně 2-4, objemná, šedá, mastná, špatně se splachuje. Pacient trpí bolestí břicha, nespecifické, spíše tlakového charakteru, hubne, u dětí se po přidání stravy s lepkem objeví nafouklé bříško, stolice podobná jako u dospělých, neprospívá, zástav růstu. </a:t>
            </a:r>
          </a:p>
          <a:p>
            <a:r>
              <a:rPr lang="cs-CZ" dirty="0" smtClean="0"/>
              <a:t>Atypický průběh: častěji, problém pro časnou diagnostiku, </a:t>
            </a:r>
            <a:r>
              <a:rPr lang="cs-CZ" dirty="0" err="1" smtClean="0"/>
              <a:t>sideropenie</a:t>
            </a:r>
            <a:r>
              <a:rPr lang="cs-CZ" dirty="0" smtClean="0"/>
              <a:t>, bolesti břicha, nadýmání, častěji stolice, </a:t>
            </a:r>
            <a:r>
              <a:rPr lang="cs-CZ" dirty="0" err="1" smtClean="0"/>
              <a:t>osteoporoza</a:t>
            </a:r>
            <a:r>
              <a:rPr lang="cs-CZ" dirty="0" smtClean="0"/>
              <a:t>, zvýšení transamináz ALT, AST, únavový syndrom, deprese, neplodnost, stomatitida </a:t>
            </a:r>
            <a:r>
              <a:rPr lang="cs-CZ" dirty="0" err="1" smtClean="0"/>
              <a:t>aftozní</a:t>
            </a:r>
            <a:r>
              <a:rPr lang="cs-CZ" dirty="0" smtClean="0"/>
              <a:t>.</a:t>
            </a:r>
          </a:p>
          <a:p>
            <a:r>
              <a:rPr lang="cs-CZ" dirty="0" smtClean="0"/>
              <a:t>V případě dodržení bezlepkové diety se režim postupně upravuje, trvá asi 6 týdnů.</a:t>
            </a:r>
            <a:endParaRPr lang="cs-CZ" dirty="0"/>
          </a:p>
        </p:txBody>
      </p:sp>
    </p:spTree>
    <p:extLst>
      <p:ext uri="{BB962C8B-B14F-4D97-AF65-F5344CB8AC3E}">
        <p14:creationId xmlns:p14="http://schemas.microsoft.com/office/powerpoint/2010/main" val="1901711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t>
            </a:r>
            <a:r>
              <a:rPr lang="cs-CZ" dirty="0" smtClean="0"/>
              <a:t>iagnostika</a:t>
            </a:r>
            <a:endParaRPr lang="cs-CZ" dirty="0"/>
          </a:p>
        </p:txBody>
      </p:sp>
      <p:sp>
        <p:nvSpPr>
          <p:cNvPr id="3" name="Zástupný symbol pro obsah 2"/>
          <p:cNvSpPr>
            <a:spLocks noGrp="1"/>
          </p:cNvSpPr>
          <p:nvPr>
            <p:ph idx="1"/>
          </p:nvPr>
        </p:nvSpPr>
        <p:spPr/>
        <p:txBody>
          <a:bodyPr/>
          <a:lstStyle/>
          <a:p>
            <a:r>
              <a:rPr lang="cs-CZ" dirty="0" smtClean="0"/>
              <a:t>Obtížné, někdy trvá dlouho, </a:t>
            </a:r>
            <a:r>
              <a:rPr lang="cs-CZ" dirty="0" err="1" smtClean="0"/>
              <a:t>celiakie</a:t>
            </a:r>
            <a:r>
              <a:rPr lang="cs-CZ" dirty="0" smtClean="0"/>
              <a:t> se druží s dalšími autoimunitními chorobami, je třeba provést i vyšetření u příbuzných</a:t>
            </a:r>
          </a:p>
          <a:p>
            <a:r>
              <a:rPr lang="cs-CZ" dirty="0" smtClean="0"/>
              <a:t>V séru protilátky, jistě až na základě histologického vyšetření tenkého střeva</a:t>
            </a:r>
            <a:endParaRPr lang="cs-CZ" dirty="0"/>
          </a:p>
          <a:p>
            <a:r>
              <a:rPr lang="cs-CZ" dirty="0" smtClean="0"/>
              <a:t>U dětí většinou odběr sliznice tenkého střeva pomocí kapsle, u dospělých endoskopické vyšetření</a:t>
            </a:r>
            <a:endParaRPr lang="cs-CZ" dirty="0"/>
          </a:p>
        </p:txBody>
      </p:sp>
    </p:spTree>
    <p:extLst>
      <p:ext uri="{BB962C8B-B14F-4D97-AF65-F5344CB8AC3E}">
        <p14:creationId xmlns:p14="http://schemas.microsoft.com/office/powerpoint/2010/main" val="3808288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Bezlepková dieta</a:t>
            </a:r>
            <a:endParaRPr lang="cs-CZ" dirty="0"/>
          </a:p>
        </p:txBody>
      </p:sp>
      <p:sp>
        <p:nvSpPr>
          <p:cNvPr id="3" name="Zástupný symbol pro obsah 2"/>
          <p:cNvSpPr>
            <a:spLocks noGrp="1"/>
          </p:cNvSpPr>
          <p:nvPr>
            <p:ph idx="1"/>
          </p:nvPr>
        </p:nvSpPr>
        <p:spPr/>
        <p:txBody>
          <a:bodyPr>
            <a:normAutofit fontScale="92500"/>
          </a:bodyPr>
          <a:lstStyle/>
          <a:p>
            <a:r>
              <a:rPr lang="cs-CZ" dirty="0" smtClean="0"/>
              <a:t>Lepek je součástí bílkovin obilnin – gluten.</a:t>
            </a:r>
          </a:p>
          <a:p>
            <a:r>
              <a:rPr lang="cs-CZ" dirty="0" err="1" smtClean="0"/>
              <a:t>Gluteniny</a:t>
            </a:r>
            <a:r>
              <a:rPr lang="cs-CZ" dirty="0" smtClean="0"/>
              <a:t> a prolaminy – obsaženy v obilovinách  . Prolamin v pšenici – gliadin, žito obsahuje </a:t>
            </a:r>
            <a:r>
              <a:rPr lang="cs-CZ" dirty="0" err="1" smtClean="0"/>
              <a:t>hordeiny</a:t>
            </a:r>
            <a:r>
              <a:rPr lang="cs-CZ" dirty="0" smtClean="0"/>
              <a:t>, ječmen </a:t>
            </a:r>
            <a:r>
              <a:rPr lang="cs-CZ" dirty="0" err="1" smtClean="0"/>
              <a:t>secalin</a:t>
            </a:r>
            <a:r>
              <a:rPr lang="cs-CZ" dirty="0" smtClean="0"/>
              <a:t>, oves </a:t>
            </a:r>
            <a:r>
              <a:rPr lang="cs-CZ" dirty="0" err="1" smtClean="0"/>
              <a:t>avenin</a:t>
            </a:r>
            <a:r>
              <a:rPr lang="cs-CZ" dirty="0" smtClean="0"/>
              <a:t>, kukuřice zein, rýže </a:t>
            </a:r>
            <a:r>
              <a:rPr lang="cs-CZ" dirty="0" err="1" smtClean="0"/>
              <a:t>oryzeiny</a:t>
            </a:r>
            <a:r>
              <a:rPr lang="cs-CZ" dirty="0" smtClean="0"/>
              <a:t>.</a:t>
            </a:r>
          </a:p>
          <a:p>
            <a:r>
              <a:rPr lang="cs-CZ" dirty="0" smtClean="0"/>
              <a:t>Zejména – gliadin, </a:t>
            </a:r>
            <a:r>
              <a:rPr lang="cs-CZ" dirty="0" err="1" smtClean="0"/>
              <a:t>hordein</a:t>
            </a:r>
            <a:r>
              <a:rPr lang="cs-CZ" dirty="0" smtClean="0"/>
              <a:t>, </a:t>
            </a:r>
            <a:r>
              <a:rPr lang="cs-CZ" dirty="0" err="1" smtClean="0"/>
              <a:t>secalin</a:t>
            </a:r>
            <a:r>
              <a:rPr lang="cs-CZ" dirty="0" smtClean="0"/>
              <a:t> – způsobují </a:t>
            </a:r>
            <a:r>
              <a:rPr lang="cs-CZ" dirty="0" err="1" smtClean="0"/>
              <a:t>celiakii</a:t>
            </a:r>
            <a:r>
              <a:rPr lang="cs-CZ" dirty="0" smtClean="0"/>
              <a:t>, u </a:t>
            </a:r>
            <a:r>
              <a:rPr lang="cs-CZ" dirty="0" err="1" smtClean="0"/>
              <a:t>aveninu</a:t>
            </a:r>
            <a:r>
              <a:rPr lang="cs-CZ" dirty="0" smtClean="0"/>
              <a:t> </a:t>
            </a:r>
            <a:r>
              <a:rPr lang="cs-CZ" dirty="0" err="1" smtClean="0"/>
              <a:t>neníjasné</a:t>
            </a:r>
            <a:endParaRPr lang="cs-CZ" dirty="0" smtClean="0"/>
          </a:p>
          <a:p>
            <a:r>
              <a:rPr lang="cs-CZ" dirty="0" err="1" smtClean="0"/>
              <a:t>Rozděelní</a:t>
            </a:r>
            <a:r>
              <a:rPr lang="cs-CZ" dirty="0" smtClean="0"/>
              <a:t> do skupin – 1.skupina – viz výše, 2.skupina – kukuřice, rýže, proso, čirok, pohanka</a:t>
            </a:r>
            <a:endParaRPr lang="cs-CZ" dirty="0"/>
          </a:p>
        </p:txBody>
      </p:sp>
    </p:spTree>
    <p:extLst>
      <p:ext uri="{BB962C8B-B14F-4D97-AF65-F5344CB8AC3E}">
        <p14:creationId xmlns:p14="http://schemas.microsoft.com/office/powerpoint/2010/main" val="247105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Podstata bezlepkové diety</a:t>
            </a:r>
            <a:endParaRPr lang="cs-CZ" dirty="0"/>
          </a:p>
        </p:txBody>
      </p:sp>
      <p:sp>
        <p:nvSpPr>
          <p:cNvPr id="3" name="Zástupný symbol pro obsah 2"/>
          <p:cNvSpPr>
            <a:spLocks noGrp="1"/>
          </p:cNvSpPr>
          <p:nvPr>
            <p:ph idx="1"/>
          </p:nvPr>
        </p:nvSpPr>
        <p:spPr/>
        <p:txBody>
          <a:bodyPr/>
          <a:lstStyle/>
          <a:p>
            <a:r>
              <a:rPr lang="cs-CZ" dirty="0" smtClean="0"/>
              <a:t>Odstranění bílkovin s obsahem prolaminů</a:t>
            </a:r>
          </a:p>
          <a:p>
            <a:r>
              <a:rPr lang="cs-CZ" dirty="0" smtClean="0"/>
              <a:t>Někdy se vyřadí potravina, někdy se změní chemická struktura</a:t>
            </a:r>
          </a:p>
          <a:p>
            <a:r>
              <a:rPr lang="cs-CZ" dirty="0" smtClean="0"/>
              <a:t>Výrobky bezlepkové: upraveno dle zákona</a:t>
            </a:r>
          </a:p>
          <a:p>
            <a:r>
              <a:rPr lang="cs-CZ" dirty="0" smtClean="0"/>
              <a:t>Potraviny jsou označeny- obsahují max20mg/kg</a:t>
            </a:r>
            <a:endParaRPr lang="cs-CZ" dirty="0"/>
          </a:p>
        </p:txBody>
      </p:sp>
    </p:spTree>
    <p:extLst>
      <p:ext uri="{BB962C8B-B14F-4D97-AF65-F5344CB8AC3E}">
        <p14:creationId xmlns:p14="http://schemas.microsoft.com/office/powerpoint/2010/main" val="1461806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Jak škodlivé je malé množství lepku?</a:t>
            </a:r>
            <a:endParaRPr lang="cs-CZ" dirty="0"/>
          </a:p>
        </p:txBody>
      </p:sp>
      <p:sp>
        <p:nvSpPr>
          <p:cNvPr id="3" name="Zástupný symbol pro obsah 2"/>
          <p:cNvSpPr>
            <a:spLocks noGrp="1"/>
          </p:cNvSpPr>
          <p:nvPr>
            <p:ph idx="1"/>
          </p:nvPr>
        </p:nvSpPr>
        <p:spPr/>
        <p:txBody>
          <a:bodyPr/>
          <a:lstStyle/>
          <a:p>
            <a:r>
              <a:rPr lang="cs-CZ" dirty="0" smtClean="0"/>
              <a:t>Výzkum – Bari – podávali kapsle s lepkem – , 10mggliadfinu je bezpečná dávka, ale i tak podání vyvolá změny na sliznici střeva, ale 50mg už vyvolá relaps</a:t>
            </a:r>
            <a:endParaRPr lang="cs-CZ" dirty="0"/>
          </a:p>
        </p:txBody>
      </p:sp>
    </p:spTree>
    <p:extLst>
      <p:ext uri="{BB962C8B-B14F-4D97-AF65-F5344CB8AC3E}">
        <p14:creationId xmlns:p14="http://schemas.microsoft.com/office/powerpoint/2010/main" val="402767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Potraviny bezlepkové</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Pivo – je bezlepkové, ale podání přivede 50mg lepku  (4-5piv)</a:t>
            </a:r>
          </a:p>
          <a:p>
            <a:r>
              <a:rPr lang="cs-CZ" dirty="0" smtClean="0"/>
              <a:t>Komise EU rozděluje potraviny na bezlepkové a s velmi nízkým množstvím lepku </a:t>
            </a:r>
          </a:p>
          <a:p>
            <a:r>
              <a:rPr lang="cs-CZ" dirty="0" smtClean="0"/>
              <a:t>Veškeré výrobky z pšenice vyloučit, také ječmen, žito, i mezidruhové křížence, veškeré výrobky, které </a:t>
            </a:r>
            <a:r>
              <a:rPr lang="cs-CZ" smtClean="0"/>
              <a:t>jsou vyrobeny z </a:t>
            </a:r>
            <a:r>
              <a:rPr lang="cs-CZ" dirty="0" smtClean="0"/>
              <a:t>těchto látek</a:t>
            </a:r>
          </a:p>
          <a:p>
            <a:r>
              <a:rPr lang="cs-CZ" dirty="0" smtClean="0"/>
              <a:t>Také pšenice </a:t>
            </a:r>
            <a:r>
              <a:rPr lang="cs-CZ" dirty="0" err="1" smtClean="0"/>
              <a:t>špalda,kamut</a:t>
            </a:r>
            <a:endParaRPr lang="cs-CZ" dirty="0" smtClean="0"/>
          </a:p>
          <a:p>
            <a:r>
              <a:rPr lang="cs-CZ" dirty="0" smtClean="0"/>
              <a:t>Také je možno zařadit amarant, čirok, pohanka, kukuřice ,rýže, luštěniny, zelenina, brambory, maso ano, zakysané mléčné výrobky </a:t>
            </a:r>
            <a:endParaRPr lang="cs-CZ" dirty="0"/>
          </a:p>
        </p:txBody>
      </p:sp>
    </p:spTree>
    <p:extLst>
      <p:ext uri="{BB962C8B-B14F-4D97-AF65-F5344CB8AC3E}">
        <p14:creationId xmlns:p14="http://schemas.microsoft.com/office/powerpoint/2010/main" val="426210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IDIOPATICKÉ STŘEVNÍ ZÁNĚTY</a:t>
            </a:r>
            <a:endParaRPr lang="cs-CZ" dirty="0"/>
          </a:p>
        </p:txBody>
      </p:sp>
      <p:sp>
        <p:nvSpPr>
          <p:cNvPr id="3" name="Zástupný symbol pro obsah 2"/>
          <p:cNvSpPr>
            <a:spLocks noGrp="1"/>
          </p:cNvSpPr>
          <p:nvPr>
            <p:ph idx="1"/>
          </p:nvPr>
        </p:nvSpPr>
        <p:spPr/>
        <p:txBody>
          <a:bodyPr/>
          <a:lstStyle/>
          <a:p>
            <a:r>
              <a:rPr lang="cs-CZ" dirty="0" smtClean="0"/>
              <a:t>Crohnova choroba a </a:t>
            </a:r>
            <a:r>
              <a:rPr lang="cs-CZ" dirty="0" err="1" smtClean="0"/>
              <a:t>ulcerozní</a:t>
            </a:r>
            <a:r>
              <a:rPr lang="cs-CZ" dirty="0" smtClean="0"/>
              <a:t> kolitida</a:t>
            </a:r>
          </a:p>
          <a:p>
            <a:r>
              <a:rPr lang="cs-CZ" dirty="0" smtClean="0"/>
              <a:t>Těsně souvisejí s výživou, klinické projevy jsou spjaty s požíváním potravy</a:t>
            </a:r>
          </a:p>
          <a:p>
            <a:r>
              <a:rPr lang="cs-CZ" dirty="0" smtClean="0"/>
              <a:t>Většinou se projevuje po požití stravy s vysokým obsahem nerozpustné vlákniny</a:t>
            </a:r>
          </a:p>
          <a:p>
            <a:r>
              <a:rPr lang="cs-CZ" dirty="0" smtClean="0"/>
              <a:t>V době relapsu spojeny s malnutricí – pokles chuti k jídlu, bolesti břicha po jídle, zvýšený zánět, průjmy, atd.</a:t>
            </a:r>
          </a:p>
          <a:p>
            <a:pPr marL="0" indent="0">
              <a:buNone/>
            </a:pPr>
            <a:endParaRPr lang="cs-CZ" dirty="0"/>
          </a:p>
        </p:txBody>
      </p:sp>
    </p:spTree>
    <p:extLst>
      <p:ext uri="{BB962C8B-B14F-4D97-AF65-F5344CB8AC3E}">
        <p14:creationId xmlns:p14="http://schemas.microsoft.com/office/powerpoint/2010/main" val="1000406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Idiopatické záněty- klinický obraz</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Crohnova choroba </a:t>
            </a:r>
            <a:r>
              <a:rPr lang="cs-CZ" dirty="0" smtClean="0"/>
              <a:t>– kterákoli </a:t>
            </a:r>
            <a:r>
              <a:rPr lang="cs-CZ" dirty="0" err="1" smtClean="0"/>
              <a:t>včást</a:t>
            </a:r>
            <a:r>
              <a:rPr lang="cs-CZ" dirty="0" smtClean="0"/>
              <a:t> trávicí trubice, diskontinuálně, mohou se střídat úseky zdravého střeva tenkého či tlustého , s úsekem postiženým. </a:t>
            </a:r>
          </a:p>
          <a:p>
            <a:r>
              <a:rPr lang="cs-CZ" dirty="0" smtClean="0"/>
              <a:t>Nemoc neznámé etiologie, neúplně prozkoumané patogeneze. Typicky probíhá chronicky, období relapsů se střídá se remisí zánětu, </a:t>
            </a:r>
            <a:r>
              <a:rPr lang="cs-CZ" dirty="0" err="1" smtClean="0"/>
              <a:t>medikamentozně</a:t>
            </a:r>
            <a:r>
              <a:rPr lang="cs-CZ" dirty="0" smtClean="0"/>
              <a:t> i chirurgicky nevyléčitelné</a:t>
            </a:r>
            <a:endParaRPr lang="cs-CZ" dirty="0"/>
          </a:p>
        </p:txBody>
      </p:sp>
    </p:spTree>
    <p:extLst>
      <p:ext uri="{BB962C8B-B14F-4D97-AF65-F5344CB8AC3E}">
        <p14:creationId xmlns:p14="http://schemas.microsoft.com/office/powerpoint/2010/main" val="494941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err="1" smtClean="0"/>
              <a:t>Ulcerozní</a:t>
            </a:r>
            <a:r>
              <a:rPr lang="cs-CZ" b="1" dirty="0" smtClean="0"/>
              <a:t> kolitida </a:t>
            </a:r>
            <a:r>
              <a:rPr lang="cs-CZ" dirty="0" smtClean="0"/>
              <a:t>–zánět sliznice tlustého střeva, šíří se kontinuálně, a postihuje pouze rektum, může být postižen celý tračník. Neznámá etiologie. Nelze léčit </a:t>
            </a:r>
            <a:r>
              <a:rPr lang="cs-CZ" dirty="0" err="1" smtClean="0"/>
              <a:t>medikamentozně</a:t>
            </a:r>
            <a:r>
              <a:rPr lang="cs-CZ" dirty="0" smtClean="0"/>
              <a:t>. </a:t>
            </a:r>
            <a:endParaRPr lang="cs-CZ" dirty="0"/>
          </a:p>
        </p:txBody>
      </p:sp>
    </p:spTree>
    <p:extLst>
      <p:ext uri="{BB962C8B-B14F-4D97-AF65-F5344CB8AC3E}">
        <p14:creationId xmlns:p14="http://schemas.microsoft.com/office/powerpoint/2010/main" val="3014836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Dietní faktory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Dochází k zánětlivým změnám po expozici zevního činitele</a:t>
            </a:r>
          </a:p>
          <a:p>
            <a:r>
              <a:rPr lang="cs-CZ" dirty="0" smtClean="0"/>
              <a:t>Možnými příčinami mohou být složky stravy – nejvíce se předpokládá dieta s vysokým podílem rafinovaného cukru, nízký příjem ovoce a zeleniny. Někdy také vysoký příjem omega 6 NK, LCT, kratší doba kojení.</a:t>
            </a:r>
          </a:p>
          <a:p>
            <a:r>
              <a:rPr lang="cs-CZ" dirty="0" smtClean="0"/>
              <a:t>Jako příčina by mohla být i hygienická teorie. Léčba STB v dětství. </a:t>
            </a:r>
          </a:p>
          <a:p>
            <a:r>
              <a:rPr lang="cs-CZ" dirty="0" smtClean="0"/>
              <a:t>Ale pozor – vyšší výskyt vlákniny může vést ke zhoršení příznaků </a:t>
            </a:r>
            <a:r>
              <a:rPr lang="cs-CZ" dirty="0" err="1" smtClean="0"/>
              <a:t>crohnovy</a:t>
            </a:r>
            <a:r>
              <a:rPr lang="cs-CZ" dirty="0" smtClean="0"/>
              <a:t> choroby</a:t>
            </a:r>
            <a:endParaRPr lang="cs-CZ" dirty="0"/>
          </a:p>
        </p:txBody>
      </p:sp>
    </p:spTree>
    <p:extLst>
      <p:ext uri="{BB962C8B-B14F-4D97-AF65-F5344CB8AC3E}">
        <p14:creationId xmlns:p14="http://schemas.microsoft.com/office/powerpoint/2010/main" val="125190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Dieta v léčbě</a:t>
            </a:r>
            <a:endParaRPr lang="cs-CZ" dirty="0"/>
          </a:p>
        </p:txBody>
      </p:sp>
      <p:sp>
        <p:nvSpPr>
          <p:cNvPr id="3" name="Zástupný symbol pro obsah 2"/>
          <p:cNvSpPr>
            <a:spLocks noGrp="1"/>
          </p:cNvSpPr>
          <p:nvPr>
            <p:ph idx="1"/>
          </p:nvPr>
        </p:nvSpPr>
        <p:spPr/>
        <p:txBody>
          <a:bodyPr/>
          <a:lstStyle/>
          <a:p>
            <a:r>
              <a:rPr lang="cs-CZ" dirty="0" smtClean="0"/>
              <a:t>Odlišná dieta u pacientů ve fázi akutního vzplanutí nemoci- relapsu a v období, kdy je nemoc v klidu – remise</a:t>
            </a:r>
          </a:p>
          <a:p>
            <a:r>
              <a:rPr lang="cs-CZ" dirty="0" smtClean="0"/>
              <a:t>Jiná doporučení při stenóze, nebo při resekcích </a:t>
            </a:r>
            <a:endParaRPr lang="cs-CZ" dirty="0"/>
          </a:p>
        </p:txBody>
      </p:sp>
    </p:spTree>
    <p:extLst>
      <p:ext uri="{BB962C8B-B14F-4D97-AF65-F5344CB8AC3E}">
        <p14:creationId xmlns:p14="http://schemas.microsoft.com/office/powerpoint/2010/main" val="3372781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Základy dietních opatření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 </a:t>
            </a:r>
            <a:r>
              <a:rPr lang="cs-CZ" dirty="0" err="1" smtClean="0"/>
              <a:t>tásadě</a:t>
            </a:r>
            <a:r>
              <a:rPr lang="cs-CZ" dirty="0" smtClean="0"/>
              <a:t> se neliší od běžné racionální stravy</a:t>
            </a:r>
          </a:p>
          <a:p>
            <a:r>
              <a:rPr lang="cs-CZ" dirty="0" smtClean="0"/>
              <a:t>Pacienti si vytvářejí vlastní dietu, vynechávají dle pocitu dietní součásti</a:t>
            </a:r>
          </a:p>
          <a:p>
            <a:r>
              <a:rPr lang="cs-CZ" dirty="0" smtClean="0"/>
              <a:t>Základní opatření – dobře stravitelná dieta, lehce stravitelná, hlavní zdroj jsou škroby, plnohodnotné bílkoviny z lehce stavitelného masa, z tuků – omezení na 10% energetického příjmu z nasycených tuků a do 300mg </a:t>
            </a:r>
            <a:r>
              <a:rPr lang="cs-CZ" dirty="0" err="1" smtClean="0"/>
              <a:t>chol</a:t>
            </a:r>
            <a:endParaRPr lang="cs-CZ" dirty="0" smtClean="0"/>
          </a:p>
          <a:p>
            <a:r>
              <a:rPr lang="cs-CZ" dirty="0" smtClean="0"/>
              <a:t>Dostatek vitaminů a ML, dbát na příjem vápníku a brát ohled na počet stolic</a:t>
            </a:r>
            <a:endParaRPr lang="cs-CZ" dirty="0"/>
          </a:p>
        </p:txBody>
      </p:sp>
    </p:spTree>
    <p:extLst>
      <p:ext uri="{BB962C8B-B14F-4D97-AF65-F5344CB8AC3E}">
        <p14:creationId xmlns:p14="http://schemas.microsoft.com/office/powerpoint/2010/main" val="3105950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Dieta v relapsu</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Cílem diety je podpořit hojivé procesy a zabránit nedostatečnému příjmu </a:t>
            </a:r>
            <a:r>
              <a:rPr lang="cs-CZ" dirty="0" err="1" smtClean="0"/>
              <a:t>mikronutrientů</a:t>
            </a:r>
            <a:endParaRPr lang="cs-CZ" dirty="0" smtClean="0"/>
          </a:p>
          <a:p>
            <a:r>
              <a:rPr lang="cs-CZ" dirty="0" smtClean="0"/>
              <a:t>Podává se tzv. bezezbytková dieta – lépe dieta  s omezením hrubé vlákniny – vyloučení nerozpustné vlákniny, hůře stravitelná jídla – vysoký obsah tuků, smažená, grilovaná, množství rozpustné vlákniny není nutné omezovat, přidání </a:t>
            </a:r>
            <a:r>
              <a:rPr lang="cs-CZ" dirty="0" err="1" smtClean="0"/>
              <a:t>probiotik</a:t>
            </a:r>
            <a:r>
              <a:rPr lang="cs-CZ" dirty="0" smtClean="0"/>
              <a:t> žádoucí</a:t>
            </a:r>
          </a:p>
          <a:p>
            <a:r>
              <a:rPr lang="cs-CZ" dirty="0" smtClean="0"/>
              <a:t>Preferována lehce stravitelná sacharidová dieta- vysoký obsah škrobů, železa, vápníku, dostatek vit C a </a:t>
            </a:r>
            <a:r>
              <a:rPr lang="cs-CZ" dirty="0" err="1" smtClean="0"/>
              <a:t>Bkompexu</a:t>
            </a:r>
            <a:endParaRPr lang="cs-CZ" dirty="0" smtClean="0"/>
          </a:p>
          <a:p>
            <a:r>
              <a:rPr lang="cs-CZ" dirty="0" smtClean="0"/>
              <a:t>Střevo přijme menší dávky jídla – nutné rozdělit do několika menších dávek, nehltat, rozdělit příjem tekutin a jídla, vlažná tekutina, nesycená</a:t>
            </a:r>
          </a:p>
          <a:p>
            <a:r>
              <a:rPr lang="cs-CZ" dirty="0" smtClean="0"/>
              <a:t>Vaření, dušení, pára, jíst v klidu, klidné prostředí</a:t>
            </a:r>
          </a:p>
          <a:p>
            <a:r>
              <a:rPr lang="cs-CZ" dirty="0" smtClean="0"/>
              <a:t>Speciální dietetické přípravky – klinická výživa</a:t>
            </a:r>
          </a:p>
          <a:p>
            <a:endParaRPr lang="cs-CZ" dirty="0"/>
          </a:p>
        </p:txBody>
      </p:sp>
    </p:spTree>
    <p:extLst>
      <p:ext uri="{BB962C8B-B14F-4D97-AF65-F5344CB8AC3E}">
        <p14:creationId xmlns:p14="http://schemas.microsoft.com/office/powerpoint/2010/main" val="1270951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Dieta v remisi</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Neliší se od racionální diety</a:t>
            </a:r>
          </a:p>
          <a:p>
            <a:r>
              <a:rPr lang="cs-CZ" dirty="0" smtClean="0"/>
              <a:t>Postupně zařazovat </a:t>
            </a:r>
            <a:r>
              <a:rPr lang="cs-CZ" dirty="0" err="1" smtClean="0"/>
              <a:t>potravinys</a:t>
            </a:r>
            <a:r>
              <a:rPr lang="cs-CZ" dirty="0" smtClean="0"/>
              <a:t> normálním množstvím vlákniny</a:t>
            </a:r>
          </a:p>
          <a:p>
            <a:r>
              <a:rPr lang="cs-CZ" dirty="0" smtClean="0"/>
              <a:t>Nekonzumovat nadýmavé potraviny, destiláty, tučné maso.</a:t>
            </a:r>
          </a:p>
          <a:p>
            <a:r>
              <a:rPr lang="cs-CZ" dirty="0" smtClean="0"/>
              <a:t>Dietní režim je individuální, pacient si většinou vytipuje potraviny.</a:t>
            </a:r>
          </a:p>
          <a:p>
            <a:r>
              <a:rPr lang="cs-CZ" dirty="0" smtClean="0"/>
              <a:t>Důležitý pitný režim – alespoň 2-2,5 l, záleží na počtu průjmů.</a:t>
            </a:r>
            <a:endParaRPr lang="cs-CZ" dirty="0"/>
          </a:p>
        </p:txBody>
      </p:sp>
    </p:spTree>
    <p:extLst>
      <p:ext uri="{BB962C8B-B14F-4D97-AF65-F5344CB8AC3E}">
        <p14:creationId xmlns:p14="http://schemas.microsoft.com/office/powerpoint/2010/main" val="382488763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1158</Words>
  <Application>Microsoft Office PowerPoint</Application>
  <PresentationFormat>Předvádění na obrazovce (4:3)</PresentationFormat>
  <Paragraphs>79</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Malabsorpční syndromy</vt:lpstr>
      <vt:lpstr>IDIOPATICKÉ STŘEVNÍ ZÁNĚTY</vt:lpstr>
      <vt:lpstr>Idiopatické záněty- klinický obraz</vt:lpstr>
      <vt:lpstr>Prezentace aplikace PowerPoint</vt:lpstr>
      <vt:lpstr>Dietní faktory</vt:lpstr>
      <vt:lpstr>Dieta v léčbě</vt:lpstr>
      <vt:lpstr>Základy dietních opatření</vt:lpstr>
      <vt:lpstr>Dieta v relapsu</vt:lpstr>
      <vt:lpstr>Dieta v remisi</vt:lpstr>
      <vt:lpstr>Vhodné a nevhodné potraviny</vt:lpstr>
      <vt:lpstr>Celiakie</vt:lpstr>
      <vt:lpstr>Prevalence</vt:lpstr>
      <vt:lpstr>Klinické projevy</vt:lpstr>
      <vt:lpstr>Diagnostika</vt:lpstr>
      <vt:lpstr>Bezlepková dieta</vt:lpstr>
      <vt:lpstr>Podstata bezlepkové diety</vt:lpstr>
      <vt:lpstr>Jak škodlivé je malé množství lepku?</vt:lpstr>
      <vt:lpstr>Potraviny bezlepkové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Malabsorpční syndromy</dc:title>
  <dc:creator>User</dc:creator>
  <cp:lastModifiedBy>User</cp:lastModifiedBy>
  <cp:revision>11</cp:revision>
  <dcterms:created xsi:type="dcterms:W3CDTF">2014-11-23T20:57:41Z</dcterms:created>
  <dcterms:modified xsi:type="dcterms:W3CDTF">2014-11-23T22:40:31Z</dcterms:modified>
</cp:coreProperties>
</file>