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5" r:id="rId17"/>
    <p:sldId id="271" r:id="rId18"/>
    <p:sldId id="272" r:id="rId19"/>
    <p:sldId id="274" r:id="rId20"/>
    <p:sldId id="273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1127228-4304-467D-9184-EDB3F6E4520F}" type="datetimeFigureOut">
              <a:rPr lang="cs-CZ" smtClean="0"/>
              <a:t>2.10.2014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B8E0795-F116-4EF4-BE7A-BE65042B6F2F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27228-4304-467D-9184-EDB3F6E4520F}" type="datetimeFigureOut">
              <a:rPr lang="cs-CZ" smtClean="0"/>
              <a:t>2.10.2014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0795-F116-4EF4-BE7A-BE65042B6F2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27228-4304-467D-9184-EDB3F6E4520F}" type="datetimeFigureOut">
              <a:rPr lang="cs-CZ" smtClean="0"/>
              <a:t>2.10.2014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0795-F116-4EF4-BE7A-BE65042B6F2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27228-4304-467D-9184-EDB3F6E4520F}" type="datetimeFigureOut">
              <a:rPr lang="cs-CZ" smtClean="0"/>
              <a:t>2.10.2014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0795-F116-4EF4-BE7A-BE65042B6F2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27228-4304-467D-9184-EDB3F6E4520F}" type="datetimeFigureOut">
              <a:rPr lang="cs-CZ" smtClean="0"/>
              <a:t>2.10.2014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0795-F116-4EF4-BE7A-BE65042B6F2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27228-4304-467D-9184-EDB3F6E4520F}" type="datetimeFigureOut">
              <a:rPr lang="cs-CZ" smtClean="0"/>
              <a:t>2.10.2014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0795-F116-4EF4-BE7A-BE65042B6F2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27228-4304-467D-9184-EDB3F6E4520F}" type="datetimeFigureOut">
              <a:rPr lang="cs-CZ" smtClean="0"/>
              <a:t>2.10.2014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0795-F116-4EF4-BE7A-BE65042B6F2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27228-4304-467D-9184-EDB3F6E4520F}" type="datetimeFigureOut">
              <a:rPr lang="cs-CZ" smtClean="0"/>
              <a:t>2.10.2014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0795-F116-4EF4-BE7A-BE65042B6F2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27228-4304-467D-9184-EDB3F6E4520F}" type="datetimeFigureOut">
              <a:rPr lang="cs-CZ" smtClean="0"/>
              <a:t>2.10.2014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0795-F116-4EF4-BE7A-BE65042B6F2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27228-4304-467D-9184-EDB3F6E4520F}" type="datetimeFigureOut">
              <a:rPr lang="cs-CZ" smtClean="0"/>
              <a:t>2.10.2014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0795-F116-4EF4-BE7A-BE65042B6F2F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27228-4304-467D-9184-EDB3F6E4520F}" type="datetimeFigureOut">
              <a:rPr lang="cs-CZ" smtClean="0"/>
              <a:t>2.10.2014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0795-F116-4EF4-BE7A-BE65042B6F2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1127228-4304-467D-9184-EDB3F6E4520F}" type="datetimeFigureOut">
              <a:rPr lang="cs-CZ" smtClean="0"/>
              <a:t>2.10.2014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AB8E0795-F116-4EF4-BE7A-BE65042B6F2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Malnutrice </a:t>
            </a:r>
            <a:br>
              <a:rPr lang="cs-CZ" b="1" dirty="0" smtClean="0"/>
            </a:br>
            <a:r>
              <a:rPr lang="cs-CZ" b="1" dirty="0" smtClean="0"/>
              <a:t>        1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Zjišťování výživových </a:t>
            </a:r>
            <a:r>
              <a:rPr lang="cs-CZ" dirty="0" err="1" smtClean="0"/>
              <a:t>zv</a:t>
            </a:r>
            <a:r>
              <a:rPr lang="cs-CZ" dirty="0" smtClean="0"/>
              <a:t>.</a:t>
            </a:r>
          </a:p>
          <a:p>
            <a:r>
              <a:rPr lang="cs-CZ" dirty="0" smtClean="0"/>
              <a:t>2.10. 2014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994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Nechutenství – anorexie</a:t>
            </a:r>
          </a:p>
          <a:p>
            <a:r>
              <a:rPr lang="cs-CZ" dirty="0" smtClean="0"/>
              <a:t>Způsobují </a:t>
            </a:r>
            <a:r>
              <a:rPr lang="cs-CZ" dirty="0" err="1" smtClean="0"/>
              <a:t>cytokiny</a:t>
            </a:r>
            <a:r>
              <a:rPr lang="cs-CZ" dirty="0" smtClean="0"/>
              <a:t> ovlivňující centra sytosti v </a:t>
            </a:r>
            <a:r>
              <a:rPr lang="cs-CZ" dirty="0" err="1" smtClean="0"/>
              <a:t>hypothalamu</a:t>
            </a:r>
            <a:endParaRPr lang="cs-CZ" dirty="0" smtClean="0"/>
          </a:p>
          <a:p>
            <a:r>
              <a:rPr lang="cs-CZ" dirty="0" smtClean="0"/>
              <a:t>Bolestivé žvýkání, polykání, zvracení</a:t>
            </a:r>
          </a:p>
          <a:p>
            <a:endParaRPr lang="cs-CZ" dirty="0" smtClean="0"/>
          </a:p>
          <a:p>
            <a:r>
              <a:rPr lang="cs-CZ" dirty="0" smtClean="0"/>
              <a:t>Změna stavu – těhotenství,..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811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Akutní průjmy, dekompenzovaný DM</a:t>
            </a:r>
          </a:p>
          <a:p>
            <a:pPr marL="685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355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3.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Těhotenství, rekonvalescence, trénink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714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4. Léky, funkční poruchy, patologie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err="1" smtClean="0"/>
              <a:t>Antacida</a:t>
            </a:r>
            <a:r>
              <a:rPr lang="cs-CZ" dirty="0" smtClean="0"/>
              <a:t> – snížení resorpce fosfátů, ca</a:t>
            </a:r>
          </a:p>
          <a:p>
            <a:r>
              <a:rPr lang="cs-CZ" dirty="0" err="1" smtClean="0"/>
              <a:t>Indometacin</a:t>
            </a:r>
            <a:r>
              <a:rPr lang="cs-CZ" dirty="0" smtClean="0"/>
              <a:t> – zvýšené vylučování vit C</a:t>
            </a:r>
          </a:p>
          <a:p>
            <a:r>
              <a:rPr lang="cs-CZ" dirty="0" smtClean="0"/>
              <a:t>Kortikoidy – </a:t>
            </a:r>
            <a:r>
              <a:rPr lang="cs-CZ" dirty="0" err="1" smtClean="0"/>
              <a:t>zvýš</a:t>
            </a:r>
            <a:r>
              <a:rPr lang="cs-CZ" dirty="0" smtClean="0"/>
              <a:t> </a:t>
            </a:r>
            <a:r>
              <a:rPr lang="cs-CZ" dirty="0" err="1" smtClean="0"/>
              <a:t>katabol</a:t>
            </a:r>
            <a:r>
              <a:rPr lang="cs-CZ" dirty="0" smtClean="0"/>
              <a:t> B, </a:t>
            </a:r>
            <a:r>
              <a:rPr lang="cs-CZ" dirty="0" err="1" smtClean="0"/>
              <a:t>syníž</a:t>
            </a:r>
            <a:r>
              <a:rPr lang="cs-CZ" dirty="0" smtClean="0"/>
              <a:t> proteosyntézy, </a:t>
            </a:r>
            <a:r>
              <a:rPr lang="cs-CZ" dirty="0" err="1" smtClean="0"/>
              <a:t>osteoporoza</a:t>
            </a:r>
            <a:endParaRPr lang="cs-CZ" dirty="0" smtClean="0"/>
          </a:p>
          <a:p>
            <a:r>
              <a:rPr lang="cs-CZ" dirty="0" smtClean="0"/>
              <a:t>ATB – struma, změna střevní flory</a:t>
            </a:r>
          </a:p>
          <a:p>
            <a:r>
              <a:rPr lang="cs-CZ" dirty="0" smtClean="0"/>
              <a:t>HA – </a:t>
            </a:r>
            <a:r>
              <a:rPr lang="cs-CZ" dirty="0" err="1" smtClean="0"/>
              <a:t>sníž</a:t>
            </a:r>
            <a:r>
              <a:rPr lang="cs-CZ" dirty="0" smtClean="0"/>
              <a:t>. K. listové, b6, </a:t>
            </a:r>
            <a:r>
              <a:rPr lang="cs-CZ" dirty="0" err="1" smtClean="0"/>
              <a:t>Cu</a:t>
            </a:r>
            <a:r>
              <a:rPr lang="cs-CZ" dirty="0" smtClean="0"/>
              <a:t>, </a:t>
            </a:r>
            <a:r>
              <a:rPr lang="cs-CZ" dirty="0" err="1" smtClean="0"/>
              <a:t>Fe</a:t>
            </a:r>
            <a:r>
              <a:rPr lang="cs-CZ" dirty="0" smtClean="0"/>
              <a:t>, </a:t>
            </a:r>
            <a:r>
              <a:rPr lang="cs-CZ" dirty="0" err="1" smtClean="0"/>
              <a:t>Zn</a:t>
            </a:r>
            <a:endParaRPr lang="cs-CZ" dirty="0" smtClean="0"/>
          </a:p>
          <a:p>
            <a:r>
              <a:rPr lang="cs-CZ" dirty="0" smtClean="0"/>
              <a:t>Projímadla</a:t>
            </a:r>
          </a:p>
          <a:p>
            <a:r>
              <a:rPr lang="cs-CZ" dirty="0" smtClean="0"/>
              <a:t>Léky na cholesterol – snížení </a:t>
            </a:r>
            <a:r>
              <a:rPr lang="cs-CZ" dirty="0" err="1" smtClean="0"/>
              <a:t>vstřeb</a:t>
            </a:r>
            <a:r>
              <a:rPr lang="cs-CZ" dirty="0" smtClean="0"/>
              <a:t> vit v tucích</a:t>
            </a:r>
          </a:p>
          <a:p>
            <a:r>
              <a:rPr lang="cs-CZ" dirty="0" err="1" smtClean="0"/>
              <a:t>Odkašlavání</a:t>
            </a:r>
            <a:r>
              <a:rPr lang="cs-CZ" dirty="0" smtClean="0"/>
              <a:t> – snížení vit c</a:t>
            </a:r>
          </a:p>
          <a:p>
            <a:r>
              <a:rPr lang="cs-CZ" dirty="0" smtClean="0"/>
              <a:t>Beta blokátory – snížení Q10</a:t>
            </a:r>
          </a:p>
          <a:p>
            <a:r>
              <a:rPr lang="cs-CZ" dirty="0" smtClean="0"/>
              <a:t>Diuretika</a:t>
            </a:r>
          </a:p>
          <a:p>
            <a:r>
              <a:rPr lang="cs-CZ" dirty="0" smtClean="0"/>
              <a:t>Kofein – snížení vstřebávání </a:t>
            </a:r>
            <a:r>
              <a:rPr lang="cs-CZ" dirty="0" err="1" smtClean="0"/>
              <a:t>Fe</a:t>
            </a:r>
            <a:r>
              <a:rPr lang="cs-CZ" dirty="0" smtClean="0"/>
              <a:t>, Ca, B1, biotin, K, </a:t>
            </a:r>
            <a:r>
              <a:rPr lang="cs-CZ" dirty="0" err="1" smtClean="0"/>
              <a:t>zn</a:t>
            </a:r>
            <a:r>
              <a:rPr lang="cs-CZ" dirty="0" smtClean="0"/>
              <a:t>, vit K</a:t>
            </a:r>
          </a:p>
          <a:p>
            <a:r>
              <a:rPr lang="cs-CZ" dirty="0" smtClean="0"/>
              <a:t>Tabák – C, b1, k listová, Ca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970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Dělení podle patofyziologie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PROTEINOVÁ MALNUTRICE:</a:t>
            </a:r>
          </a:p>
          <a:p>
            <a:r>
              <a:rPr lang="cs-CZ" dirty="0" smtClean="0"/>
              <a:t>Buď nízký příjem nebo vysoká spotřeba B</a:t>
            </a:r>
          </a:p>
          <a:p>
            <a:r>
              <a:rPr lang="cs-CZ" b="1" dirty="0" err="1" smtClean="0"/>
              <a:t>Kwashiorkor</a:t>
            </a:r>
            <a:r>
              <a:rPr lang="cs-CZ" b="1" dirty="0" smtClean="0"/>
              <a:t>:</a:t>
            </a:r>
            <a:r>
              <a:rPr lang="cs-CZ" dirty="0" smtClean="0"/>
              <a:t> 30.léta, rozvojové země, děti, adolescenti, pomalejší nástup. Otoky, vypouklé bříško, dermatitidy, snížená TH, v důsledku otoků i v normě, snížení růstu, imunita, snížená proteosyntéza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399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kvwashiorkor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636912"/>
            <a:ext cx="4392487" cy="2880320"/>
          </a:xfrm>
        </p:spPr>
      </p:pic>
    </p:spTree>
    <p:extLst>
      <p:ext uri="{BB962C8B-B14F-4D97-AF65-F5344CB8AC3E}">
        <p14:creationId xmlns:p14="http://schemas.microsoft.com/office/powerpoint/2010/main" val="411672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6506" y="2554287"/>
            <a:ext cx="3810000" cy="3048000"/>
          </a:xfrm>
        </p:spPr>
      </p:pic>
    </p:spTree>
    <p:extLst>
      <p:ext uri="{BB962C8B-B14F-4D97-AF65-F5344CB8AC3E}">
        <p14:creationId xmlns:p14="http://schemas.microsoft.com/office/powerpoint/2010/main" val="408319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Stresové hladovění:</a:t>
            </a:r>
          </a:p>
          <a:p>
            <a:r>
              <a:rPr lang="cs-CZ" dirty="0" smtClean="0"/>
              <a:t>Kriticky nemocní – výrazně ovlivněno aktivací stresové kaskády, zvyšuje se CEV, hlavní zdroje E jsou proteiny, ne tuk, obrat až 300-500svalové tkáně/24 h, snížení proteosyntézy, zvyšuje se glukoneogeneze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433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err="1" smtClean="0"/>
              <a:t>Proteino</a:t>
            </a:r>
            <a:r>
              <a:rPr lang="cs-CZ" b="1" dirty="0" smtClean="0"/>
              <a:t>- energetická malnutrice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PPP, geriatričtí pacienti, </a:t>
            </a:r>
            <a:r>
              <a:rPr lang="cs-CZ" dirty="0" err="1" smtClean="0"/>
              <a:t>onko</a:t>
            </a:r>
            <a:endParaRPr lang="cs-CZ" dirty="0" smtClean="0"/>
          </a:p>
          <a:p>
            <a:r>
              <a:rPr lang="cs-CZ" dirty="0" smtClean="0"/>
              <a:t>Dlouhodobě nedostatečný příjem potravy</a:t>
            </a:r>
          </a:p>
          <a:p>
            <a:r>
              <a:rPr lang="cs-CZ" dirty="0" smtClean="0"/>
              <a:t>Postupný pokles hmotnosti – využití rezerv</a:t>
            </a:r>
          </a:p>
          <a:p>
            <a:r>
              <a:rPr lang="cs-CZ" dirty="0" smtClean="0"/>
              <a:t>Atrofie, změna kvality pokožky, lanugo</a:t>
            </a:r>
          </a:p>
          <a:p>
            <a:r>
              <a:rPr lang="cs-CZ" dirty="0" smtClean="0"/>
              <a:t>Trvá týdny – měsíce</a:t>
            </a:r>
          </a:p>
          <a:p>
            <a:r>
              <a:rPr lang="cs-CZ" dirty="0" smtClean="0"/>
              <a:t>Hlavní řídící centra – </a:t>
            </a:r>
            <a:r>
              <a:rPr lang="cs-CZ" dirty="0" err="1" smtClean="0"/>
              <a:t>hypothalamo</a:t>
            </a:r>
            <a:r>
              <a:rPr lang="cs-CZ" dirty="0" smtClean="0"/>
              <a:t> – hypofyzární osa – snižuje </a:t>
            </a:r>
            <a:r>
              <a:rPr lang="cs-CZ" dirty="0" err="1" smtClean="0"/>
              <a:t>fci</a:t>
            </a:r>
            <a:r>
              <a:rPr lang="cs-CZ" dirty="0" smtClean="0"/>
              <a:t> štítné žlázy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502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2852936"/>
            <a:ext cx="3384376" cy="2376263"/>
          </a:xfrm>
        </p:spPr>
      </p:pic>
    </p:spTree>
    <p:extLst>
      <p:ext uri="{BB962C8B-B14F-4D97-AF65-F5344CB8AC3E}">
        <p14:creationId xmlns:p14="http://schemas.microsoft.com/office/powerpoint/2010/main" val="305015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Malnutrice - podvýživa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 smtClean="0"/>
              <a:t>Def</a:t>
            </a:r>
            <a:r>
              <a:rPr lang="cs-CZ" dirty="0" smtClean="0"/>
              <a:t>: Porucha nutričního stavu organismu způsobená relativním nebo absolutním nedostatkem živin, popřípadě poruchou metabolismu</a:t>
            </a:r>
            <a:endParaRPr lang="cs-CZ" dirty="0"/>
          </a:p>
          <a:p>
            <a:r>
              <a:rPr lang="cs-CZ" b="1" dirty="0" smtClean="0"/>
              <a:t>Dg</a:t>
            </a:r>
            <a:r>
              <a:rPr lang="cs-CZ" dirty="0" smtClean="0"/>
              <a:t>: pomocí kombinace </a:t>
            </a:r>
            <a:r>
              <a:rPr lang="cs-CZ" dirty="0" err="1" smtClean="0"/>
              <a:t>antropometického</a:t>
            </a:r>
            <a:r>
              <a:rPr lang="cs-CZ" dirty="0" smtClean="0"/>
              <a:t>, biochemického a hormonálního vyšetření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33784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Otázka:</a:t>
            </a:r>
            <a:br>
              <a:rPr lang="cs-CZ" b="1" dirty="0" smtClean="0"/>
            </a:br>
            <a:r>
              <a:rPr lang="cs-CZ" b="1" dirty="0" smtClean="0"/>
              <a:t>srovnej 2 druhy malnutrice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Literatura: </a:t>
            </a:r>
          </a:p>
          <a:p>
            <a:r>
              <a:rPr lang="cs-CZ" dirty="0" smtClean="0"/>
              <a:t>Štěpán Svačina -Poruchy metabolismu  a výživy, </a:t>
            </a:r>
            <a:r>
              <a:rPr lang="cs-CZ" dirty="0" err="1" smtClean="0"/>
              <a:t>Galen</a:t>
            </a:r>
            <a:r>
              <a:rPr lang="cs-CZ" dirty="0" smtClean="0"/>
              <a:t>, 2014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618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Malnutrice - podvýživa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Následky</a:t>
                </a:r>
                <a:r>
                  <a:rPr lang="cs-CZ" dirty="0" smtClean="0"/>
                  <a:t>: primární i sekundární: </a:t>
                </a: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</a:rPr>
                      <m:t>↑</m:t>
                    </m:r>
                  </m:oMath>
                </a14:m>
                <a:r>
                  <a:rPr lang="cs-CZ" dirty="0" smtClean="0"/>
                  <a:t> riziko infekcí, zpomalení hojení ran, ↓ motilita střev, atrofie, ↑mortalita a morbidita</a:t>
                </a:r>
              </a:p>
              <a:p>
                <a:r>
                  <a:rPr lang="cs-CZ" b="1" dirty="0" smtClean="0"/>
                  <a:t>Otázka: vyskytuje se u nás malnutrice</a:t>
                </a:r>
                <a:r>
                  <a:rPr lang="cs-CZ" dirty="0" smtClean="0"/>
                  <a:t>?</a:t>
                </a: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3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3111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Antropometrická a laboratorní dg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Nutriční anamnéza</a:t>
            </a:r>
            <a:r>
              <a:rPr lang="cs-CZ" dirty="0" smtClean="0"/>
              <a:t>:</a:t>
            </a:r>
          </a:p>
          <a:p>
            <a:r>
              <a:rPr lang="cs-CZ" dirty="0" smtClean="0"/>
              <a:t>Stravovací zvyklosti</a:t>
            </a:r>
          </a:p>
          <a:p>
            <a:r>
              <a:rPr lang="cs-CZ" dirty="0" smtClean="0"/>
              <a:t>Frekvence příjmu</a:t>
            </a:r>
          </a:p>
          <a:p>
            <a:r>
              <a:rPr lang="cs-CZ" dirty="0" smtClean="0"/>
              <a:t>Potíže při požití či trávení potravy</a:t>
            </a:r>
          </a:p>
          <a:p>
            <a:r>
              <a:rPr lang="cs-CZ" dirty="0" smtClean="0"/>
              <a:t>Intolerance</a:t>
            </a:r>
          </a:p>
          <a:p>
            <a:r>
              <a:rPr lang="cs-CZ" dirty="0" smtClean="0"/>
              <a:t>Léky ovlivňující příjem</a:t>
            </a:r>
          </a:p>
          <a:p>
            <a:r>
              <a:rPr lang="cs-CZ" dirty="0" smtClean="0"/>
              <a:t>alkohol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6915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Somatické vyšetření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Jednotlivé části těla: vlasy, oči, ústa, kůže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301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Antropometrické vyšetření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TH a její vývoj v čase (↓ o 10% hm za 6 měsíců)</a:t>
            </a:r>
          </a:p>
          <a:p>
            <a:r>
              <a:rPr lang="cs-CZ" dirty="0" smtClean="0"/>
              <a:t>Srovnání TH s </a:t>
            </a:r>
            <a:r>
              <a:rPr lang="cs-CZ" dirty="0" err="1" smtClean="0"/>
              <a:t>tabulkama</a:t>
            </a:r>
            <a:endParaRPr lang="cs-CZ" dirty="0" smtClean="0"/>
          </a:p>
          <a:p>
            <a:r>
              <a:rPr lang="cs-CZ" dirty="0" smtClean="0"/>
              <a:t>BMI</a:t>
            </a:r>
          </a:p>
          <a:p>
            <a:r>
              <a:rPr lang="cs-CZ" dirty="0" smtClean="0"/>
              <a:t>Kožní tukové řasy: nad tricepsem, </a:t>
            </a:r>
            <a:r>
              <a:rPr lang="cs-CZ" dirty="0" err="1" smtClean="0"/>
              <a:t>subskap</a:t>
            </a:r>
            <a:endParaRPr lang="cs-CZ" dirty="0" smtClean="0"/>
          </a:p>
          <a:p>
            <a:r>
              <a:rPr lang="cs-CZ" dirty="0" smtClean="0"/>
              <a:t>Dynamometr – Hand </a:t>
            </a:r>
            <a:r>
              <a:rPr lang="cs-CZ" dirty="0" err="1" smtClean="0"/>
              <a:t>grip</a:t>
            </a:r>
            <a:endParaRPr lang="cs-CZ" dirty="0" smtClean="0"/>
          </a:p>
          <a:p>
            <a:r>
              <a:rPr lang="cs-CZ" dirty="0" smtClean="0"/>
              <a:t>Obvod </a:t>
            </a:r>
            <a:r>
              <a:rPr lang="cs-CZ" dirty="0" err="1" smtClean="0"/>
              <a:t>nedom.paže</a:t>
            </a:r>
            <a:r>
              <a:rPr lang="cs-CZ" dirty="0" smtClean="0"/>
              <a:t>:</a:t>
            </a:r>
          </a:p>
          <a:p>
            <a:r>
              <a:rPr lang="cs-CZ" dirty="0" smtClean="0"/>
              <a:t>Normální </a:t>
            </a:r>
            <a:r>
              <a:rPr lang="cs-CZ" dirty="0" err="1" smtClean="0"/>
              <a:t>hodoty</a:t>
            </a:r>
            <a:r>
              <a:rPr lang="cs-CZ" dirty="0" smtClean="0"/>
              <a:t>: </a:t>
            </a:r>
          </a:p>
          <a:p>
            <a:pPr marL="68580" indent="0">
              <a:buNone/>
            </a:pPr>
            <a:r>
              <a:rPr lang="cs-CZ" b="1" dirty="0" smtClean="0"/>
              <a:t>29,3cm a více M  (&lt;19,5cm) </a:t>
            </a:r>
          </a:p>
          <a:p>
            <a:pPr marL="68580" indent="0">
              <a:buNone/>
            </a:pPr>
            <a:r>
              <a:rPr lang="cs-CZ" b="1" dirty="0" smtClean="0"/>
              <a:t>28,5 cm a více u Ž (&lt; 15,5cm )</a:t>
            </a:r>
          </a:p>
          <a:p>
            <a:pPr marL="6858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00139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Biochemické vyšetření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smtClean="0"/>
              <a:t>Albumin </a:t>
            </a:r>
            <a:r>
              <a:rPr lang="cs-CZ" dirty="0" smtClean="0"/>
              <a:t>– c v séru 35-63g/l – proteinová rezerva - ↓katabolismus, </a:t>
            </a:r>
            <a:r>
              <a:rPr lang="cs-CZ" dirty="0" err="1" smtClean="0"/>
              <a:t>hepatopatie</a:t>
            </a:r>
            <a:r>
              <a:rPr lang="cs-CZ" dirty="0" smtClean="0"/>
              <a:t>, ztráty B, poločas rozpadu 14-20dní, proteinový obrat</a:t>
            </a:r>
          </a:p>
          <a:p>
            <a:r>
              <a:rPr lang="cs-CZ" b="1" dirty="0" smtClean="0"/>
              <a:t>Transferin</a:t>
            </a:r>
            <a:r>
              <a:rPr lang="cs-CZ" dirty="0" smtClean="0"/>
              <a:t> – c v séru 2,0-3,6g/l – transport, vychytávání </a:t>
            </a:r>
            <a:r>
              <a:rPr lang="cs-CZ" dirty="0" err="1" smtClean="0"/>
              <a:t>Fe</a:t>
            </a:r>
            <a:r>
              <a:rPr lang="cs-CZ" dirty="0" smtClean="0"/>
              <a:t> volného a při nedostatku </a:t>
            </a:r>
            <a:r>
              <a:rPr lang="cs-CZ" dirty="0" err="1" smtClean="0"/>
              <a:t>Fe</a:t>
            </a:r>
            <a:r>
              <a:rPr lang="cs-CZ" dirty="0" smtClean="0"/>
              <a:t>, ↓malnutrice, zánět, proteosyntéza v játrech</a:t>
            </a:r>
          </a:p>
          <a:p>
            <a:r>
              <a:rPr lang="cs-CZ" b="1" dirty="0" err="1" smtClean="0"/>
              <a:t>Prealbumin</a:t>
            </a:r>
            <a:r>
              <a:rPr lang="cs-CZ" b="1" dirty="0" smtClean="0"/>
              <a:t> </a:t>
            </a:r>
            <a:r>
              <a:rPr lang="cs-CZ" dirty="0" smtClean="0"/>
              <a:t>– c v séru 0,2-0,4g/l – vazba hormonů </a:t>
            </a:r>
            <a:r>
              <a:rPr lang="cs-CZ" dirty="0" err="1" smtClean="0"/>
              <a:t>št</a:t>
            </a:r>
            <a:r>
              <a:rPr lang="cs-CZ" dirty="0" smtClean="0"/>
              <a:t>. Žlázy , prekurzor albuminu, tvoří se v játrech – proč???</a:t>
            </a:r>
          </a:p>
          <a:p>
            <a:r>
              <a:rPr lang="cs-CZ" b="1" dirty="0" smtClean="0"/>
              <a:t>Retinol- vázající protein – velmi výběrové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053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Biochemické vyšetření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Index kreatinin/výška </a:t>
            </a:r>
            <a:r>
              <a:rPr lang="cs-CZ" dirty="0" smtClean="0"/>
              <a:t>– hodnota močové exkrece kreatininu (metabolit svalového CP). Přímo úměrné svalové hmotě jedince</a:t>
            </a:r>
          </a:p>
          <a:p>
            <a:r>
              <a:rPr lang="cs-CZ" b="1" dirty="0" smtClean="0"/>
              <a:t>Dusíková bilance </a:t>
            </a:r>
            <a:r>
              <a:rPr lang="cs-CZ" dirty="0" smtClean="0"/>
              <a:t>– přesný, ale náročný – 24 hod sběr moči, dusík v potravě           (1g N-6,25g B) a dusík vyloučený</a:t>
            </a:r>
          </a:p>
          <a:p>
            <a:r>
              <a:rPr lang="cs-CZ" dirty="0" smtClean="0"/>
              <a:t>Výpočet 0,028 z </a:t>
            </a:r>
            <a:r>
              <a:rPr lang="cs-CZ" dirty="0" err="1" smtClean="0"/>
              <a:t>mmol</a:t>
            </a:r>
            <a:r>
              <a:rPr lang="cs-CZ" dirty="0" smtClean="0"/>
              <a:t> UREY na 1g N</a:t>
            </a:r>
          </a:p>
          <a:p>
            <a:r>
              <a:rPr lang="cs-CZ" b="1" dirty="0" smtClean="0"/>
              <a:t>Urea v moči (</a:t>
            </a:r>
            <a:r>
              <a:rPr lang="cs-CZ" b="1" dirty="0" err="1" smtClean="0"/>
              <a:t>mmol</a:t>
            </a:r>
            <a:r>
              <a:rPr lang="cs-CZ" b="1" dirty="0" smtClean="0"/>
              <a:t>/24h) x 0,028 + 4g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39735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Dělení malnutrice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Podle příčiny:</a:t>
            </a:r>
          </a:p>
          <a:p>
            <a:r>
              <a:rPr lang="cs-CZ" b="1" dirty="0" smtClean="0"/>
              <a:t>1. neadekvátní příjem – hladovění</a:t>
            </a:r>
          </a:p>
          <a:p>
            <a:r>
              <a:rPr lang="cs-CZ" b="1" dirty="0" smtClean="0"/>
              <a:t>2. ↑ ztráta živin</a:t>
            </a:r>
          </a:p>
          <a:p>
            <a:r>
              <a:rPr lang="cs-CZ" b="1" dirty="0" smtClean="0"/>
              <a:t>3. ↑potřeba živin</a:t>
            </a:r>
          </a:p>
          <a:p>
            <a:r>
              <a:rPr lang="cs-CZ" b="1" dirty="0" smtClean="0"/>
              <a:t>4. poruchy utilizace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10890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54</TotalTime>
  <Words>616</Words>
  <Application>Microsoft Office PowerPoint</Application>
  <PresentationFormat>Předvádění na obrazovce (4:3)</PresentationFormat>
  <Paragraphs>85</Paragraphs>
  <Slides>20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Austin</vt:lpstr>
      <vt:lpstr>Malnutrice          1</vt:lpstr>
      <vt:lpstr>Malnutrice - podvýživa</vt:lpstr>
      <vt:lpstr>Malnutrice - podvýživa</vt:lpstr>
      <vt:lpstr>Antropometrická a laboratorní dg</vt:lpstr>
      <vt:lpstr>Somatické vyšetření</vt:lpstr>
      <vt:lpstr>Antropometrické vyšetření</vt:lpstr>
      <vt:lpstr>Biochemické vyšetření</vt:lpstr>
      <vt:lpstr>Biochemické vyšetření</vt:lpstr>
      <vt:lpstr>Dělení malnutrice</vt:lpstr>
      <vt:lpstr>1. </vt:lpstr>
      <vt:lpstr>2.</vt:lpstr>
      <vt:lpstr>3. </vt:lpstr>
      <vt:lpstr>4. Léky, funkční poruchy, patologie</vt:lpstr>
      <vt:lpstr>Dělení podle patofyziologie</vt:lpstr>
      <vt:lpstr>kvwashiorkor</vt:lpstr>
      <vt:lpstr>Prezentace aplikace PowerPoint</vt:lpstr>
      <vt:lpstr>Prezentace aplikace PowerPoint</vt:lpstr>
      <vt:lpstr>Proteino- energetická malnutrice</vt:lpstr>
      <vt:lpstr>Prezentace aplikace PowerPoint</vt:lpstr>
      <vt:lpstr>Otázka: srovnej 2 druhy malnutrice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Malnutrice          1</dc:title>
  <dc:creator>User</dc:creator>
  <cp:lastModifiedBy>User</cp:lastModifiedBy>
  <cp:revision>7</cp:revision>
  <dcterms:created xsi:type="dcterms:W3CDTF">2014-10-02T10:27:49Z</dcterms:created>
  <dcterms:modified xsi:type="dcterms:W3CDTF">2014-10-02T11:22:08Z</dcterms:modified>
</cp:coreProperties>
</file>