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62" r:id="rId4"/>
    <p:sldId id="286" r:id="rId5"/>
    <p:sldId id="288" r:id="rId6"/>
    <p:sldId id="301" r:id="rId7"/>
    <p:sldId id="322" r:id="rId8"/>
    <p:sldId id="302" r:id="rId9"/>
    <p:sldId id="303" r:id="rId10"/>
    <p:sldId id="299" r:id="rId11"/>
    <p:sldId id="300" r:id="rId12"/>
    <p:sldId id="290" r:id="rId13"/>
    <p:sldId id="305" r:id="rId14"/>
    <p:sldId id="293" r:id="rId15"/>
    <p:sldId id="294" r:id="rId16"/>
    <p:sldId id="263" r:id="rId17"/>
    <p:sldId id="313" r:id="rId18"/>
    <p:sldId id="279" r:id="rId19"/>
    <p:sldId id="323" r:id="rId20"/>
    <p:sldId id="324" r:id="rId21"/>
    <p:sldId id="325" r:id="rId22"/>
    <p:sldId id="326" r:id="rId23"/>
    <p:sldId id="327" r:id="rId24"/>
    <p:sldId id="328" r:id="rId25"/>
    <p:sldId id="296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4" r:id="rId34"/>
    <p:sldId id="315" r:id="rId35"/>
    <p:sldId id="316" r:id="rId36"/>
    <p:sldId id="319" r:id="rId37"/>
    <p:sldId id="321" r:id="rId38"/>
    <p:sldId id="317" r:id="rId39"/>
    <p:sldId id="330" r:id="rId40"/>
    <p:sldId id="331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4" autoAdjust="0"/>
    <p:restoredTop sz="94660"/>
  </p:normalViewPr>
  <p:slideViewPr>
    <p:cSldViewPr>
      <p:cViewPr varScale="1">
        <p:scale>
          <a:sx n="74" d="100"/>
          <a:sy n="74" d="100"/>
        </p:scale>
        <p:origin x="78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32E4-6367-4268-88D3-F960FE4A4B3F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BD95C-0D86-41C9-859D-0387D4ECB3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37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05B96-B84D-4370-8B13-4F92B6C721E8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8567-F090-43F3-92C0-FD02BEECA9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352928" cy="417646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 smtClean="0"/>
              <a:t>KINEZIOLOGICKÁ ANALÝZA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CYKLISTIKA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„cyklistický krok“</a:t>
            </a:r>
          </a:p>
        </p:txBody>
      </p:sp>
      <p:sp>
        <p:nvSpPr>
          <p:cNvPr id="7" name="Ohnutý pruh 6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3" name="Picture 5" descr="http://www.fsps.muni.cz/inovace-RVS/img/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5847633"/>
            <a:ext cx="3347865" cy="101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yklo_1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228184" y="476672"/>
            <a:ext cx="2389632" cy="2612136"/>
          </a:xfrm>
          <a:prstGeom prst="rect">
            <a:avLst/>
          </a:prstGeom>
        </p:spPr>
      </p:pic>
      <p:pic>
        <p:nvPicPr>
          <p:cNvPr id="33794" name="Picture 2" descr="záklon hlavy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0" y="476672"/>
            <a:ext cx="6048672" cy="405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kolo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672013" y="2996953"/>
            <a:ext cx="3945707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9512" y="6237312"/>
            <a:ext cx="206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Kračmar</a:t>
            </a:r>
            <a:r>
              <a:rPr lang="cs-CZ" dirty="0" smtClean="0"/>
              <a:t> a kol., FTVS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55776" y="0"/>
            <a:ext cx="4306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ZMENŠOVÁNÍ ODPORU VZDUCH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6660232" y="1196752"/>
            <a:ext cx="1224136" cy="1224136"/>
          </a:xfrm>
          <a:prstGeom prst="ellipse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esedla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 rot="-187321">
            <a:off x="57979" y="3888348"/>
            <a:ext cx="9000145" cy="237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JÍZDA ZE SEDLA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1052736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účelem jízdy ze sedla je zvětšení síly působící na pedály</a:t>
            </a:r>
          </a:p>
          <a:p>
            <a:pPr>
              <a:buFontTx/>
              <a:buChar char="-"/>
            </a:pPr>
            <a:r>
              <a:rPr lang="cs-CZ" sz="2400" dirty="0" smtClean="0"/>
              <a:t> pomůže nám při zrychlení nebo při  jízdě do prudšího kopce</a:t>
            </a:r>
          </a:p>
          <a:p>
            <a:pPr>
              <a:buFontTx/>
              <a:buChar char="-"/>
            </a:pPr>
            <a:r>
              <a:rPr lang="cs-CZ" sz="2400" dirty="0" smtClean="0"/>
              <a:t> při jízdě ze sedla oproti jízdě v sedle výrazněji zapojuje velký hýžďový sval (m. </a:t>
            </a:r>
            <a:r>
              <a:rPr lang="cs-CZ" sz="2400" dirty="0" err="1" smtClean="0"/>
              <a:t>gluteus</a:t>
            </a:r>
            <a:r>
              <a:rPr lang="cs-CZ" sz="2400" dirty="0" smtClean="0"/>
              <a:t> </a:t>
            </a:r>
            <a:r>
              <a:rPr lang="cs-CZ" sz="2400" dirty="0" err="1" smtClean="0"/>
              <a:t>maximus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- při sedu je jeho zapojení obtížnější, při výrazné flexi kyčelních kloubů je z pohybu vyřazen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NEJVÍCE ZATÍŽENÉ SVALY DK PŘI CYKLISTICE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2816"/>
            <a:ext cx="8229600" cy="46363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quadriceps</a:t>
            </a:r>
            <a:r>
              <a:rPr lang="cs-CZ" sz="2800" dirty="0" smtClean="0"/>
              <a:t> </a:t>
            </a:r>
            <a:r>
              <a:rPr lang="cs-CZ" sz="2800" dirty="0" err="1" smtClean="0"/>
              <a:t>femoris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glutaeus</a:t>
            </a:r>
            <a:r>
              <a:rPr lang="cs-CZ" sz="2800" dirty="0" smtClean="0"/>
              <a:t> </a:t>
            </a:r>
            <a:r>
              <a:rPr lang="cs-CZ" sz="2800" dirty="0" err="1" smtClean="0"/>
              <a:t>maximus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triceps </a:t>
            </a:r>
            <a:r>
              <a:rPr lang="cs-CZ" sz="2800" dirty="0" err="1" smtClean="0"/>
              <a:t>surae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iliopsoas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err="1" smtClean="0"/>
              <a:t>hamstringy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tibialis</a:t>
            </a:r>
            <a:r>
              <a:rPr lang="cs-CZ" sz="2800" dirty="0" smtClean="0"/>
              <a:t> </a:t>
            </a:r>
            <a:r>
              <a:rPr lang="cs-CZ" sz="2800" dirty="0" err="1" smtClean="0"/>
              <a:t>anterior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adduktory stehna…..</a:t>
            </a:r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v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786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NEJVÍCE ZATÍŽENÉ SVALY HK PŘI CYKLISTICE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2816"/>
            <a:ext cx="8229600" cy="46363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deltoideus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pectoralis</a:t>
            </a:r>
            <a:r>
              <a:rPr lang="cs-CZ" sz="2800" dirty="0" smtClean="0"/>
              <a:t> major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triceps </a:t>
            </a:r>
            <a:r>
              <a:rPr lang="cs-CZ" sz="2800" dirty="0" err="1" smtClean="0"/>
              <a:t>brachii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biceps </a:t>
            </a:r>
            <a:r>
              <a:rPr lang="cs-CZ" sz="2800" dirty="0" err="1" smtClean="0"/>
              <a:t>brachii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latissimus</a:t>
            </a:r>
            <a:r>
              <a:rPr lang="cs-CZ" sz="2800" dirty="0" smtClean="0"/>
              <a:t> </a:t>
            </a:r>
            <a:r>
              <a:rPr lang="cs-CZ" sz="2800" dirty="0" err="1" smtClean="0"/>
              <a:t>dorsi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extenzory zápěstí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flexory prstů</a:t>
            </a:r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NEJVÍCE ZATÍŽENÉ SVALY KRKU A TRUPU </a:t>
            </a:r>
            <a:r>
              <a:rPr lang="cs-CZ" smtClean="0"/>
              <a:t>PŘI CYKLISTICE</a:t>
            </a:r>
            <a:endParaRPr 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2816"/>
            <a:ext cx="8229600" cy="46363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sternocleidomastoideus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splenius</a:t>
            </a:r>
            <a:r>
              <a:rPr lang="cs-CZ" sz="2800" dirty="0" smtClean="0"/>
              <a:t> </a:t>
            </a:r>
            <a:r>
              <a:rPr lang="cs-CZ" sz="2800" dirty="0" err="1" smtClean="0"/>
              <a:t>capitis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erector</a:t>
            </a:r>
            <a:r>
              <a:rPr lang="cs-CZ" sz="2800" dirty="0" smtClean="0"/>
              <a:t> </a:t>
            </a:r>
            <a:r>
              <a:rPr lang="cs-CZ" sz="2800" dirty="0" err="1" smtClean="0"/>
              <a:t>spinae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m. </a:t>
            </a:r>
            <a:r>
              <a:rPr lang="cs-CZ" sz="2800" dirty="0" err="1" smtClean="0"/>
              <a:t>quadratus</a:t>
            </a:r>
            <a:r>
              <a:rPr lang="cs-CZ" sz="2800" dirty="0" smtClean="0"/>
              <a:t> </a:t>
            </a:r>
            <a:r>
              <a:rPr lang="cs-CZ" sz="2800" dirty="0" err="1" smtClean="0"/>
              <a:t>lumborum</a:t>
            </a: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CVIKY K PROTAŽENÍ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protahovat především svaly DK !!!!</a:t>
            </a:r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1.bp.blogspot.com/_wlLaIoFPypI/SqZ_fl6iN9I/AAAAAAAAAFs/gFLXkcLvJRs/s400/stretch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142"/>
            <a:ext cx="4684455" cy="6528858"/>
          </a:xfrm>
          <a:prstGeom prst="rect">
            <a:avLst/>
          </a:prstGeom>
          <a:noFill/>
        </p:spPr>
      </p:pic>
      <p:pic>
        <p:nvPicPr>
          <p:cNvPr id="39938" name="Picture 2" descr="http://1.bp.blogspot.com/_wlLaIoFPypI/SqZ_f0aBDqI/AAAAAAAAAF0/VrWbiC44UcY/s400/stretch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7978"/>
            <a:ext cx="4716016" cy="655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CVIKY K POSÍLENÍ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posílení především svalů trupu !!!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= STABILIZAČNÍ CVIČENÍ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bosu, </a:t>
            </a:r>
            <a:r>
              <a:rPr lang="cs-CZ" sz="2800" dirty="0" err="1" smtClean="0"/>
              <a:t>gymball</a:t>
            </a:r>
            <a:r>
              <a:rPr lang="cs-CZ" sz="2800" dirty="0" smtClean="0"/>
              <a:t>, </a:t>
            </a:r>
            <a:r>
              <a:rPr lang="cs-CZ" sz="2800" dirty="0" err="1" smtClean="0"/>
              <a:t>overball</a:t>
            </a:r>
            <a:r>
              <a:rPr lang="cs-CZ" sz="2800" dirty="0" smtClean="0"/>
              <a:t>, </a:t>
            </a:r>
            <a:r>
              <a:rPr lang="cs-CZ" sz="2800" dirty="0" err="1" smtClean="0"/>
              <a:t>teraband</a:t>
            </a:r>
            <a:r>
              <a:rPr lang="cs-CZ" sz="2800" dirty="0" smtClean="0"/>
              <a:t>…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posílení DK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m. </a:t>
            </a:r>
            <a:r>
              <a:rPr lang="cs-CZ" sz="2800" dirty="0" err="1" smtClean="0"/>
              <a:t>quadriceps</a:t>
            </a:r>
            <a:r>
              <a:rPr lang="cs-CZ" sz="2800" dirty="0" smtClean="0"/>
              <a:t> </a:t>
            </a:r>
            <a:r>
              <a:rPr lang="cs-CZ" sz="2800" dirty="0" err="1" smtClean="0"/>
              <a:t>femoris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m. triceps </a:t>
            </a:r>
            <a:r>
              <a:rPr lang="cs-CZ" sz="2800" dirty="0" err="1" smtClean="0"/>
              <a:t>surae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</a:t>
            </a:r>
            <a:r>
              <a:rPr lang="cs-CZ" sz="2800" dirty="0" err="1" smtClean="0"/>
              <a:t>hamstringy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yklo_1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5606321" cy="6858000"/>
          </a:xfrm>
        </p:spPr>
      </p:pic>
      <p:pic>
        <p:nvPicPr>
          <p:cNvPr id="5" name="Obrázek 4" descr="cyklo_1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259" y="3068960"/>
            <a:ext cx="3428740" cy="3789040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103440" y="0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m. </a:t>
            </a:r>
            <a:r>
              <a:rPr lang="cs-CZ" dirty="0" err="1" smtClean="0"/>
              <a:t>quadriceps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7280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/>
              <a:t>LOKOMOCE (cyklistika)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1684784"/>
          </a:xfrm>
        </p:spPr>
        <p:txBody>
          <a:bodyPr/>
          <a:lstStyle/>
          <a:p>
            <a:r>
              <a:rPr lang="cs-CZ" dirty="0" err="1" smtClean="0"/>
              <a:t>arteficiální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(stroj: kolo)</a:t>
            </a:r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259632" y="4797152"/>
            <a:ext cx="7427168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cyklické</a:t>
            </a:r>
            <a:endParaRPr kumimoji="0" lang="cs-CZ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POHYBY SEGMENTŮ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1288" y="0"/>
            <a:ext cx="3322712" cy="1143000"/>
          </a:xfrm>
        </p:spPr>
        <p:txBody>
          <a:bodyPr/>
          <a:lstStyle/>
          <a:p>
            <a:r>
              <a:rPr lang="cs-CZ" dirty="0" err="1" smtClean="0"/>
              <a:t>hamstringy</a:t>
            </a:r>
            <a:endParaRPr lang="cs-CZ" dirty="0"/>
          </a:p>
        </p:txBody>
      </p:sp>
      <p:pic>
        <p:nvPicPr>
          <p:cNvPr id="4" name="Zástupný symbol pro obsah 3" descr="cyklo_1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5367344" cy="6875024"/>
          </a:xfrm>
        </p:spPr>
      </p:pic>
      <p:pic>
        <p:nvPicPr>
          <p:cNvPr id="5" name="Obrázek 4" descr="cyklo_1_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004048" y="4238090"/>
            <a:ext cx="4139952" cy="26199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0072" y="0"/>
            <a:ext cx="3923928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m. triceps </a:t>
            </a:r>
            <a:r>
              <a:rPr lang="cs-CZ" dirty="0" err="1" smtClean="0"/>
              <a:t>surae</a:t>
            </a:r>
            <a:endParaRPr lang="cs-CZ" dirty="0"/>
          </a:p>
        </p:txBody>
      </p:sp>
      <p:pic>
        <p:nvPicPr>
          <p:cNvPr id="4" name="Zástupný symbol pro obsah 3" descr="cyklo_1_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79512" y="-1"/>
            <a:ext cx="5400600" cy="6804867"/>
          </a:xfrm>
        </p:spPr>
      </p:pic>
      <p:pic>
        <p:nvPicPr>
          <p:cNvPr id="5" name="Obrázek 4" descr="cyklo_1_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19" y="2799736"/>
            <a:ext cx="3491879" cy="40582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yklo_1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076056" y="3722174"/>
            <a:ext cx="3862176" cy="3135826"/>
          </a:xfrm>
          <a:prstGeom prst="rect">
            <a:avLst/>
          </a:prstGeom>
        </p:spPr>
      </p:pic>
      <p:pic>
        <p:nvPicPr>
          <p:cNvPr id="4" name="Zástupný symbol pro obsah 3" descr="cyklo_1_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0" y="0"/>
            <a:ext cx="5940152" cy="597344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0072" y="0"/>
            <a:ext cx="3923928" cy="9941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m. </a:t>
            </a:r>
            <a:r>
              <a:rPr lang="cs-CZ" dirty="0" err="1" smtClean="0"/>
              <a:t>glutaeus</a:t>
            </a:r>
            <a:r>
              <a:rPr lang="cs-CZ" dirty="0" smtClean="0"/>
              <a:t> </a:t>
            </a:r>
            <a:r>
              <a:rPr lang="cs-CZ" dirty="0" err="1" smtClean="0"/>
              <a:t>maximus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m. </a:t>
            </a:r>
            <a:r>
              <a:rPr lang="cs-CZ" dirty="0" err="1" smtClean="0"/>
              <a:t>tibialis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	     m. </a:t>
            </a:r>
            <a:r>
              <a:rPr lang="cs-CZ" dirty="0" err="1" smtClean="0"/>
              <a:t>iliopsoas</a:t>
            </a:r>
            <a:endParaRPr lang="cs-CZ" dirty="0"/>
          </a:p>
        </p:txBody>
      </p:sp>
      <p:pic>
        <p:nvPicPr>
          <p:cNvPr id="4" name="Zástupný symbol pro obsah 3" descr="cyklo_1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51520" y="1705835"/>
            <a:ext cx="3096344" cy="5152165"/>
          </a:xfrm>
        </p:spPr>
      </p:pic>
      <p:pic>
        <p:nvPicPr>
          <p:cNvPr id="5" name="Obrázek 4" descr="cyklo_1_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211960" y="1472949"/>
            <a:ext cx="4728184" cy="51217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yklo_1_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62293"/>
            <a:ext cx="8316416" cy="629570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LEGPRESS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CVIKY K POSÍLENÍ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784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posílení HK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m. </a:t>
            </a:r>
            <a:r>
              <a:rPr lang="cs-CZ" sz="2800" dirty="0" err="1" smtClean="0"/>
              <a:t>deltoideus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m. triceps </a:t>
            </a:r>
            <a:r>
              <a:rPr lang="cs-CZ" sz="2800" dirty="0" err="1" smtClean="0"/>
              <a:t>brachii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m. biceps </a:t>
            </a:r>
            <a:r>
              <a:rPr lang="cs-CZ" sz="2800" dirty="0" err="1" smtClean="0"/>
              <a:t>brachii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m. </a:t>
            </a:r>
            <a:r>
              <a:rPr lang="cs-CZ" sz="2800" dirty="0" err="1" smtClean="0"/>
              <a:t>supinator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m. </a:t>
            </a:r>
            <a:r>
              <a:rPr lang="cs-CZ" sz="2800" dirty="0" err="1" smtClean="0"/>
              <a:t>pronator</a:t>
            </a:r>
            <a:r>
              <a:rPr lang="cs-CZ" sz="2800" dirty="0" smtClean="0"/>
              <a:t> </a:t>
            </a:r>
            <a:r>
              <a:rPr lang="cs-CZ" sz="2800" dirty="0" err="1" smtClean="0"/>
              <a:t>teres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m. </a:t>
            </a:r>
            <a:r>
              <a:rPr lang="cs-CZ" sz="2800" dirty="0" err="1" smtClean="0"/>
              <a:t>pronator</a:t>
            </a:r>
            <a:r>
              <a:rPr lang="cs-CZ" sz="2800" dirty="0" smtClean="0"/>
              <a:t> </a:t>
            </a:r>
            <a:r>
              <a:rPr lang="cs-CZ" sz="2800" dirty="0" err="1" smtClean="0"/>
              <a:t>quadratus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flexory a extensory zápěstí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„švihání raketou“; </a:t>
            </a:r>
            <a:r>
              <a:rPr lang="cs-CZ" sz="2800" dirty="0" err="1" smtClean="0"/>
              <a:t>powerball</a:t>
            </a:r>
            <a:r>
              <a:rPr lang="cs-CZ" sz="2800" dirty="0" smtClean="0"/>
              <a:t>, </a:t>
            </a:r>
            <a:r>
              <a:rPr lang="cs-CZ" sz="2800" dirty="0" err="1" smtClean="0"/>
              <a:t>teraband</a:t>
            </a: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39750" y="260350"/>
            <a:ext cx="7775575" cy="6477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3200">
                <a:solidFill>
                  <a:schemeClr val="accent2"/>
                </a:solidFill>
              </a:rPr>
              <a:t>Zdravotní problematika jízdy na kole</a:t>
            </a:r>
            <a:endParaRPr lang="en-GB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p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0700" y="1341438"/>
            <a:ext cx="757238" cy="2735262"/>
          </a:xfrm>
          <a:prstGeom prst="rect">
            <a:avLst/>
          </a:prstGeom>
          <a:noFill/>
        </p:spPr>
      </p:pic>
      <p:pic>
        <p:nvPicPr>
          <p:cNvPr id="58373" name="Picture 5" descr="k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00" y="4221163"/>
            <a:ext cx="1749425" cy="2376487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40763" cy="863600"/>
          </a:xfrm>
          <a:noFill/>
          <a:ln w="25400">
            <a:solidFill>
              <a:schemeClr val="accent2"/>
            </a:solidFill>
          </a:ln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BOLESTI ZAD a KRKU</a:t>
            </a:r>
            <a:endParaRPr lang="en-GB" sz="3200">
              <a:solidFill>
                <a:schemeClr val="accent2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268413"/>
            <a:ext cx="8642350" cy="5400675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svaly zad napomáhají udržování stability těla 	(vzpřimovače páteře)</a:t>
            </a:r>
          </a:p>
          <a:p>
            <a:pPr algn="l"/>
            <a:endParaRPr lang="cs-CZ" sz="18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správná výška rámu, nastavení sedla a sklon 	představce</a:t>
            </a:r>
          </a:p>
          <a:p>
            <a:pPr algn="l">
              <a:buFontTx/>
              <a:buChar char="•"/>
            </a:pPr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ochablé svaly trupu mají za následek zakřivení zad 	a tím i přepínání svalů a vazů</a:t>
            </a:r>
          </a:p>
          <a:p>
            <a:pPr algn="l">
              <a:buFontTx/>
              <a:buChar char="•"/>
            </a:pPr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cvičení pro posílení svalstva trupu + strečink</a:t>
            </a:r>
          </a:p>
          <a:p>
            <a:pPr algn="l"/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plavání</a:t>
            </a:r>
            <a:endParaRPr lang="en-GB" sz="28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bri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3482975" cy="4895850"/>
          </a:xfrm>
          <a:prstGeom prst="rect">
            <a:avLst/>
          </a:prstGeom>
          <a:noFill/>
        </p:spPr>
      </p:pic>
      <p:pic>
        <p:nvPicPr>
          <p:cNvPr id="86019" name="Picture 3" descr="z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765175"/>
            <a:ext cx="5186362" cy="491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5575" cy="863600"/>
          </a:xfrm>
          <a:noFill/>
          <a:ln w="25400">
            <a:solidFill>
              <a:schemeClr val="accent2"/>
            </a:solidFill>
          </a:ln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BOLESTI KLOUBŮ</a:t>
            </a:r>
            <a:endParaRPr lang="en-GB" sz="3200">
              <a:solidFill>
                <a:schemeClr val="accent2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268413"/>
            <a:ext cx="7848600" cy="5400675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bolest kolen, kyčlí, hlezen  - vyvarovat se 	těžkých převodů, náročných kopců</a:t>
            </a:r>
          </a:p>
          <a:p>
            <a:pPr algn="l">
              <a:buFontTx/>
              <a:buChar char="•"/>
            </a:pPr>
            <a:endParaRPr lang="cs-CZ" sz="28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většina svalů se upíná v oblasti kolenních 	kloubů</a:t>
            </a:r>
          </a:p>
          <a:p>
            <a:pPr algn="l">
              <a:buFontTx/>
              <a:buChar char="•"/>
            </a:pPr>
            <a:endParaRPr lang="cs-CZ" sz="28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bolestivost úponů hlavně v chladném jarním 	období</a:t>
            </a:r>
            <a:endParaRPr lang="en-GB" sz="2800" i="1">
              <a:solidFill>
                <a:schemeClr val="accent2"/>
              </a:solidFill>
            </a:endParaRPr>
          </a:p>
        </p:txBody>
      </p:sp>
      <p:pic>
        <p:nvPicPr>
          <p:cNvPr id="59396" name="Picture 4" descr="kole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581525"/>
            <a:ext cx="1022350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280920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KINEZIOLOGICKÁ ANALÝZA</a:t>
            </a:r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www.ftvs.cuni.cz/eknihy/sborniky/2005-11-16/prispevky/postery/15-Kracmar_soubory/image0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8051804" cy="2952328"/>
          </a:xfrm>
          <a:prstGeom prst="rect">
            <a:avLst/>
          </a:prstGeom>
          <a:noFill/>
        </p:spPr>
      </p:pic>
      <p:pic>
        <p:nvPicPr>
          <p:cNvPr id="17412" name="Picture 4" descr="http://www.ftvs.cuni.cz/eknihy/sborniky/2005-11-16/prispevky/postery/15-Kracmar_soubory/image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21088"/>
            <a:ext cx="4343400" cy="2371726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6876256" y="6309320"/>
            <a:ext cx="206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Kračmar</a:t>
            </a:r>
            <a:r>
              <a:rPr lang="cs-CZ" dirty="0" smtClean="0"/>
              <a:t> a kol., FTVS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5575" cy="863600"/>
          </a:xfrm>
          <a:noFill/>
          <a:ln w="25400">
            <a:solidFill>
              <a:schemeClr val="accent2"/>
            </a:solidFill>
          </a:ln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KŘEČE</a:t>
            </a:r>
            <a:endParaRPr lang="en-GB" sz="3200">
              <a:solidFill>
                <a:schemeClr val="accent2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268413"/>
            <a:ext cx="7848600" cy="5256212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omezení přítoku krve ke svalu</a:t>
            </a:r>
          </a:p>
          <a:p>
            <a:pPr algn="l"/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místní překyselení namáhaných svalů anebo 	svalů, které na překyselení nejsou zvyklé</a:t>
            </a:r>
          </a:p>
          <a:p>
            <a:pPr algn="l"/>
            <a:r>
              <a:rPr lang="cs-CZ" sz="2800" i="1">
                <a:solidFill>
                  <a:schemeClr val="accent2"/>
                </a:solidFill>
              </a:rPr>
              <a:t> </a:t>
            </a: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natáhnout, uvolnit sval</a:t>
            </a:r>
          </a:p>
          <a:p>
            <a:pPr algn="l"/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zvýšit aerobní trénovanost</a:t>
            </a:r>
          </a:p>
          <a:p>
            <a:pPr algn="l"/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zlepšení ekonomiky šlapání</a:t>
            </a:r>
          </a:p>
          <a:p>
            <a:pPr algn="l"/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hořčík, vápník</a:t>
            </a:r>
            <a:endParaRPr lang="en-GB" sz="2800" i="1">
              <a:solidFill>
                <a:schemeClr val="accent2"/>
              </a:solidFill>
            </a:endParaRPr>
          </a:p>
        </p:txBody>
      </p:sp>
      <p:pic>
        <p:nvPicPr>
          <p:cNvPr id="57348" name="Picture 4" descr="Bicyclera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3738" y="3284538"/>
            <a:ext cx="1417637" cy="317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785225" cy="863600"/>
          </a:xfrm>
          <a:noFill/>
          <a:ln w="25400">
            <a:solidFill>
              <a:schemeClr val="accent2"/>
            </a:solidFill>
          </a:ln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ŘÍDÍTKOVÁ OBRNA</a:t>
            </a:r>
            <a:endParaRPr lang="en-GB" sz="320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96975"/>
            <a:ext cx="8785225" cy="5472113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>
              <a:buFontTx/>
              <a:buChar char="•"/>
            </a:pPr>
            <a:r>
              <a:rPr lang="cs-CZ" i="1">
                <a:solidFill>
                  <a:schemeClr val="accent2"/>
                </a:solidFill>
              </a:rPr>
              <a:t> </a:t>
            </a:r>
            <a:r>
              <a:rPr lang="cs-CZ" sz="2800" i="1">
                <a:solidFill>
                  <a:schemeClr val="accent2"/>
                </a:solidFill>
              </a:rPr>
              <a:t>při delších jízdách na kole dochází někdy k 	bolestivým poškozením nervů na rukou</a:t>
            </a:r>
          </a:p>
          <a:p>
            <a:pPr algn="l"/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ulnární nerv je stlačován nebo na něj působí 	vibrace 	kola</a:t>
            </a:r>
          </a:p>
          <a:p>
            <a:pPr algn="l"/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stálý tlak na řídítka může vést</a:t>
            </a:r>
          </a:p>
          <a:p>
            <a:pPr algn="l"/>
            <a:r>
              <a:rPr lang="cs-CZ" sz="2800" i="1">
                <a:solidFill>
                  <a:schemeClr val="accent2"/>
                </a:solidFill>
              </a:rPr>
              <a:t>	ke ztrátě citlivosti a </a:t>
            </a:r>
          </a:p>
          <a:p>
            <a:pPr algn="l"/>
            <a:r>
              <a:rPr lang="cs-CZ" sz="2800" i="1">
                <a:solidFill>
                  <a:schemeClr val="accent2"/>
                </a:solidFill>
              </a:rPr>
              <a:t>	omezení pohyblivosti</a:t>
            </a:r>
          </a:p>
          <a:p>
            <a:pPr algn="l"/>
            <a:r>
              <a:rPr lang="cs-CZ" sz="2800" i="1">
                <a:solidFill>
                  <a:schemeClr val="accent2"/>
                </a:solidFill>
              </a:rPr>
              <a:t>	malíčku a dalších prstů</a:t>
            </a:r>
          </a:p>
          <a:p>
            <a:pPr algn="l"/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cyklistické rukavice</a:t>
            </a:r>
            <a:endParaRPr lang="en-GB" sz="2800" i="1">
              <a:solidFill>
                <a:schemeClr val="accent2"/>
              </a:solidFill>
            </a:endParaRPr>
          </a:p>
        </p:txBody>
      </p:sp>
      <p:pic>
        <p:nvPicPr>
          <p:cNvPr id="62468" name="Picture 4" descr="r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216275"/>
            <a:ext cx="3584575" cy="3400425"/>
          </a:xfrm>
          <a:prstGeom prst="rect">
            <a:avLst/>
          </a:prstGeom>
          <a:noFill/>
        </p:spPr>
      </p:pic>
      <p:pic>
        <p:nvPicPr>
          <p:cNvPr id="62469" name="Picture 5" descr="ru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1341438"/>
            <a:ext cx="874713" cy="122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5575" cy="863600"/>
          </a:xfrm>
          <a:noFill/>
          <a:ln w="25400">
            <a:solidFill>
              <a:schemeClr val="accent2"/>
            </a:solidFill>
          </a:ln>
        </p:spPr>
        <p:txBody>
          <a:bodyPr/>
          <a:lstStyle/>
          <a:p>
            <a:r>
              <a:rPr lang="cs-CZ" sz="3200">
                <a:solidFill>
                  <a:schemeClr val="accent2"/>
                </a:solidFill>
              </a:rPr>
              <a:t>BOLEST CHODIDEL</a:t>
            </a:r>
            <a:endParaRPr lang="en-GB" sz="3200">
              <a:solidFill>
                <a:schemeClr val="accent2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196975"/>
            <a:ext cx="7848600" cy="5472113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s ideální fcí chodidla přímo souvisí výběr 	kvalitní cyklistické obuvi</a:t>
            </a:r>
          </a:p>
          <a:p>
            <a:pPr algn="l"/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jízda na kole udržuje v konstantním napětí 	povázku chodidla (plantar fascia)</a:t>
            </a:r>
          </a:p>
          <a:p>
            <a:pPr algn="l"/>
            <a:endParaRPr lang="cs-CZ" sz="1600" i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cs-CZ" sz="2800" i="1">
                <a:solidFill>
                  <a:schemeClr val="accent2"/>
                </a:solidFill>
              </a:rPr>
              <a:t> pálení, brnění nohou</a:t>
            </a:r>
          </a:p>
          <a:p>
            <a:pPr algn="l"/>
            <a:r>
              <a:rPr lang="cs-CZ" sz="2800" i="1">
                <a:solidFill>
                  <a:schemeClr val="accent2"/>
                </a:solidFill>
              </a:rPr>
              <a:t>	po delší jízdě</a:t>
            </a:r>
          </a:p>
          <a:p>
            <a:pPr algn="l">
              <a:buFontTx/>
              <a:buChar char="•"/>
            </a:pPr>
            <a:endParaRPr lang="en-GB" sz="2800" i="1">
              <a:solidFill>
                <a:schemeClr val="accent2"/>
              </a:solidFill>
            </a:endParaRPr>
          </a:p>
        </p:txBody>
      </p:sp>
      <p:pic>
        <p:nvPicPr>
          <p:cNvPr id="63492" name="Picture 4" descr="chodid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357563"/>
            <a:ext cx="3311525" cy="3268662"/>
          </a:xfrm>
          <a:prstGeom prst="rect">
            <a:avLst/>
          </a:prstGeom>
          <a:noFill/>
        </p:spPr>
      </p:pic>
      <p:pic>
        <p:nvPicPr>
          <p:cNvPr id="63493" name="Picture 5" descr="no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581525"/>
            <a:ext cx="806450" cy="197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352928" cy="417646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 smtClean="0"/>
              <a:t>KINEZIOLOGICKÁ ANALÝZA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PLAVÁNÍ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znak</a:t>
            </a:r>
          </a:p>
        </p:txBody>
      </p:sp>
      <p:sp>
        <p:nvSpPr>
          <p:cNvPr id="7" name="Ohnutý pruh 6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3" name="Picture 5" descr="http://www.fsps.muni.cz/inovace-RVS/img/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5847633"/>
            <a:ext cx="3347865" cy="101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7280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/>
              <a:t>LOKOMOCE (plavání)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1684784"/>
          </a:xfrm>
        </p:spPr>
        <p:txBody>
          <a:bodyPr/>
          <a:lstStyle/>
          <a:p>
            <a:r>
              <a:rPr lang="cs-CZ" dirty="0" smtClean="0"/>
              <a:t>Přirozená: </a:t>
            </a:r>
            <a:r>
              <a:rPr lang="cs-CZ" dirty="0" err="1" smtClean="0"/>
              <a:t>quadrupedální</a:t>
            </a:r>
            <a:endParaRPr lang="cs-CZ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259632" y="4797152"/>
            <a:ext cx="7427168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cyklické</a:t>
            </a:r>
            <a:endParaRPr kumimoji="0" lang="cs-CZ" sz="3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11560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POHYBY SEGMENTŮ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064896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KINEZIOLOGICKÁ ANALÝZA</a:t>
            </a:r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8" name="Picture 6" descr="https://encrypted-tbn0.gstatic.com/images?q=tbn:ANd9GcQQdjKyXEL3z6-tYfI4N7PzAZAxCzmMWGmBoTsNmu6bhxbI39i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4052641" cy="5904656"/>
          </a:xfrm>
          <a:prstGeom prst="rect">
            <a:avLst/>
          </a:prstGeom>
          <a:noFill/>
        </p:spPr>
      </p:pic>
      <p:pic>
        <p:nvPicPr>
          <p:cNvPr id="49160" name="Picture 8" descr="https://encrypted-tbn0.gstatic.com/images?q=tbn:ANd9GcSwzLi9Bh4tMe_O84IJZzn-bvL6k8D13V6aL8Q1qixLPmICXU0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1"/>
            <a:ext cx="3240360" cy="5732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2952328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KINOGRAM</a:t>
            </a:r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308304" y="6237312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Kračmar</a:t>
            </a:r>
            <a:r>
              <a:rPr lang="cs-CZ" dirty="0" smtClean="0"/>
              <a:t>, FTVS</a:t>
            </a:r>
            <a:endParaRPr lang="cs-CZ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8511"/>
            <a:ext cx="3964533" cy="68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064896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KINEZIOLOGICKÁ ANALÝZA</a:t>
            </a:r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8820" y="2600908"/>
            <a:ext cx="7632848" cy="1656184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 descr="Scan0002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t="1033"/>
          <a:stretch>
            <a:fillRect/>
          </a:stretch>
        </p:blipFill>
        <p:spPr bwMode="auto">
          <a:xfrm>
            <a:off x="628598" y="764704"/>
            <a:ext cx="851540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275856" y="4149566"/>
            <a:ext cx="31683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5 FÁZÍ:</a:t>
            </a:r>
          </a:p>
          <a:p>
            <a:endParaRPr lang="cs-CZ" sz="800" dirty="0" smtClean="0"/>
          </a:p>
          <a:p>
            <a:r>
              <a:rPr lang="cs-CZ" sz="2400" dirty="0" smtClean="0"/>
              <a:t>A-B = přípravná fáze</a:t>
            </a:r>
          </a:p>
          <a:p>
            <a:r>
              <a:rPr lang="cs-CZ" sz="2400" dirty="0" smtClean="0"/>
              <a:t>B-C = přechodná fáze</a:t>
            </a:r>
          </a:p>
          <a:p>
            <a:r>
              <a:rPr lang="cs-CZ" sz="2400" dirty="0" smtClean="0"/>
              <a:t>C-D = záběrová fáze</a:t>
            </a:r>
          </a:p>
          <a:p>
            <a:r>
              <a:rPr lang="cs-CZ" sz="2400" dirty="0" smtClean="0"/>
              <a:t>D-E = fáze vytažení</a:t>
            </a:r>
          </a:p>
          <a:p>
            <a:r>
              <a:rPr lang="cs-CZ" sz="2400" dirty="0" smtClean="0"/>
              <a:t>E-A = fáze přenosu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4" name="Group 9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96322"/>
              </p:ext>
            </p:extLst>
          </p:nvPr>
        </p:nvGraphicFramePr>
        <p:xfrm>
          <a:off x="251520" y="548680"/>
          <a:ext cx="8712968" cy="4696254"/>
        </p:xfrm>
        <a:graphic>
          <a:graphicData uri="http://schemas.openxmlformats.org/drawingml/2006/table">
            <a:tbl>
              <a:tblPr/>
              <a:tblGrid>
                <a:gridCol w="1417148"/>
                <a:gridCol w="1284045"/>
                <a:gridCol w="1240200"/>
                <a:gridCol w="781388"/>
                <a:gridCol w="851854"/>
                <a:gridCol w="1965216"/>
                <a:gridCol w="1173117"/>
              </a:tblGrid>
              <a:tr h="5602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FÁZE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PŘÍPRAVNÁ 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(tahová)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KLOUB/ČÁST TĚLA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 V KLOUBU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POHYBUJÍCÍ SE SEGMENT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ROVINA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IMPULS POHYBU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AGONISTÉ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KONTRAKCE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rameno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deltoideus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coracobrachialis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vnitřní rotace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pectoralis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major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subscapularis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biceps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pronator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teres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pronator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quadratus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zápěstí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ulnární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flexor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66" name="WordArt 898"/>
          <p:cNvSpPr>
            <a:spLocks noChangeArrowheads="1" noChangeShapeType="1" noTextEdit="1"/>
          </p:cNvSpPr>
          <p:nvPr/>
        </p:nvSpPr>
        <p:spPr bwMode="auto">
          <a:xfrm>
            <a:off x="8532440" y="476672"/>
            <a:ext cx="360362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79912" y="0"/>
            <a:ext cx="4190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HORNÍ KONČETINY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4" name="Group 9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19937"/>
              </p:ext>
            </p:extLst>
          </p:nvPr>
        </p:nvGraphicFramePr>
        <p:xfrm>
          <a:off x="251520" y="548680"/>
          <a:ext cx="8712968" cy="5194018"/>
        </p:xfrm>
        <a:graphic>
          <a:graphicData uri="http://schemas.openxmlformats.org/drawingml/2006/table">
            <a:tbl>
              <a:tblPr/>
              <a:tblGrid>
                <a:gridCol w="1417148"/>
                <a:gridCol w="1284045"/>
                <a:gridCol w="1240200"/>
                <a:gridCol w="781388"/>
                <a:gridCol w="851854"/>
                <a:gridCol w="1965216"/>
                <a:gridCol w="1173117"/>
              </a:tblGrid>
              <a:tr h="5602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FÁZE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TLAKOVÁ (záběr)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KLOUB/ČÁST TĚLA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 V KLOUBU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POHYBUJÍCÍ SE SEGMENT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ROVINA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IMPULS POHYBU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AGONISTÉ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KONTRAKCE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rameno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deltoideus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coracobrachialis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vnější 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infraspinatus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teres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minor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extenze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triceps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anconeus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supinace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biceps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supinator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zápěstí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(dorzální flexe)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radialis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radialis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brevis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lopatka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retrakce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trapezius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střední část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rhomboideii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66" name="WordArt 898"/>
          <p:cNvSpPr>
            <a:spLocks noChangeArrowheads="1" noChangeShapeType="1" noTextEdit="1"/>
          </p:cNvSpPr>
          <p:nvPr/>
        </p:nvSpPr>
        <p:spPr bwMode="auto">
          <a:xfrm>
            <a:off x="8532440" y="476672"/>
            <a:ext cx="360362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79912" y="0"/>
            <a:ext cx="4190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HORNÍ KONČETINY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4" name="Group 926"/>
          <p:cNvGraphicFramePr>
            <a:graphicFrameLocks noGrp="1"/>
          </p:cNvGraphicFramePr>
          <p:nvPr/>
        </p:nvGraphicFramePr>
        <p:xfrm>
          <a:off x="251520" y="548680"/>
          <a:ext cx="8712968" cy="3099664"/>
        </p:xfrm>
        <a:graphic>
          <a:graphicData uri="http://schemas.openxmlformats.org/drawingml/2006/table">
            <a:tbl>
              <a:tblPr/>
              <a:tblGrid>
                <a:gridCol w="1417148"/>
                <a:gridCol w="1284045"/>
                <a:gridCol w="1240200"/>
                <a:gridCol w="781388"/>
                <a:gridCol w="851854"/>
                <a:gridCol w="1965216"/>
                <a:gridCol w="1173117"/>
              </a:tblGrid>
              <a:tr h="5602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FÁZE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TLAKOVÁ FÁZE (</a:t>
                      </a: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sešlápnutí pedálu)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KLOUB/ČÁST TĚLA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 V KLOUBU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POHYBUJÍCÍ SE SEGMENT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ROVINA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IMPULS POHYBU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AGONISTÉ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KONTRAKCE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kyčel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extenze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stehno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sagitální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glutaeus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biceps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femoris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semitendinosus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semimebranosus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koleno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extenze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bérec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sagitální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quadriceps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femoris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hlezno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plantární 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noha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sagitální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triceps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surae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66" name="WordArt 898"/>
          <p:cNvSpPr>
            <a:spLocks noChangeArrowheads="1" noChangeShapeType="1" noTextEdit="1"/>
          </p:cNvSpPr>
          <p:nvPr/>
        </p:nvSpPr>
        <p:spPr bwMode="auto">
          <a:xfrm>
            <a:off x="8532440" y="476672"/>
            <a:ext cx="360362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79912" y="0"/>
            <a:ext cx="4118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DOLNÍ KONČETINY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4" name="Group 9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20656"/>
              </p:ext>
            </p:extLst>
          </p:nvPr>
        </p:nvGraphicFramePr>
        <p:xfrm>
          <a:off x="251520" y="548680"/>
          <a:ext cx="8712968" cy="5114936"/>
        </p:xfrm>
        <a:graphic>
          <a:graphicData uri="http://schemas.openxmlformats.org/drawingml/2006/table">
            <a:tbl>
              <a:tblPr/>
              <a:tblGrid>
                <a:gridCol w="1417148"/>
                <a:gridCol w="1284045"/>
                <a:gridCol w="1240200"/>
                <a:gridCol w="781388"/>
                <a:gridCol w="851854"/>
                <a:gridCol w="1965216"/>
                <a:gridCol w="1173117"/>
              </a:tblGrid>
              <a:tr h="5602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FÁZE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PŘECHODNÁ (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recovery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KLOUB/ČÁST TĚLA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 V KLOUBU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POHYBUJÍCÍ SE SEGMENT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ROVINA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IMPULS POHYBU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AGONISTÉ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KONTRAKCE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rameno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deltoideus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coracobrachialis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vnitřní rotace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pectoralis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major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subscapularis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extenze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triceps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anconeus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pronator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teres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pronator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quadratus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zápěstí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ulnární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flexor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extensor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lopatka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anteverze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serratus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anterior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66" name="WordArt 898"/>
          <p:cNvSpPr>
            <a:spLocks noChangeArrowheads="1" noChangeShapeType="1" noTextEdit="1"/>
          </p:cNvSpPr>
          <p:nvPr/>
        </p:nvSpPr>
        <p:spPr bwMode="auto">
          <a:xfrm>
            <a:off x="8532440" y="476672"/>
            <a:ext cx="360362" cy="45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79912" y="0"/>
            <a:ext cx="4190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HORNÍ KONČETINY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4" name="Group 926"/>
          <p:cNvGraphicFramePr>
            <a:graphicFrameLocks noGrp="1"/>
          </p:cNvGraphicFramePr>
          <p:nvPr/>
        </p:nvGraphicFramePr>
        <p:xfrm>
          <a:off x="251520" y="548680"/>
          <a:ext cx="8712968" cy="3734566"/>
        </p:xfrm>
        <a:graphic>
          <a:graphicData uri="http://schemas.openxmlformats.org/drawingml/2006/table">
            <a:tbl>
              <a:tblPr/>
              <a:tblGrid>
                <a:gridCol w="1417148"/>
                <a:gridCol w="1284045"/>
                <a:gridCol w="1240200"/>
                <a:gridCol w="781388"/>
                <a:gridCol w="851854"/>
                <a:gridCol w="1965216"/>
                <a:gridCol w="1173117"/>
              </a:tblGrid>
              <a:tr h="5602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FÁZE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ZDVIHOVÁ FÁZE (</a:t>
                      </a:r>
                      <a:r>
                        <a:rPr kumimoji="0" lang="cs-CZ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tahnutí</a:t>
                      </a: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pedálu)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KLOUB/ČÁST TĚLA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 V KLOUBU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POHYBUJÍCÍ SE SEGMENT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ROVINA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IMPULS POHYBU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AGONISTÉ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KONTRAKCE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kyčel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stehno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sagitální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iliopsoas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 smtClean="0">
                          <a:latin typeface="Arial" pitchFamily="34" charset="0"/>
                          <a:cs typeface="Arial" pitchFamily="34" charset="0"/>
                        </a:rPr>
                        <a:t>m. </a:t>
                      </a:r>
                      <a:r>
                        <a:rPr lang="cs-CZ" sz="1000" dirty="0" err="1" smtClean="0">
                          <a:latin typeface="Arial" pitchFamily="34" charset="0"/>
                          <a:cs typeface="Arial" pitchFamily="34" charset="0"/>
                        </a:rPr>
                        <a:t>rectus</a:t>
                      </a:r>
                      <a:r>
                        <a:rPr lang="cs-CZ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femoris</a:t>
                      </a:r>
                      <a:endParaRPr lang="cs-CZ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tensor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fasciae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latae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…..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koleno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bérec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sagitální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biceps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semitendinosus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semimembranosus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hlezno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dorzální flexe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noha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sagitální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tibialis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anterior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67" name="WordArt 899"/>
          <p:cNvSpPr>
            <a:spLocks noChangeArrowheads="1" noChangeShapeType="1" noTextEdit="1"/>
          </p:cNvSpPr>
          <p:nvPr/>
        </p:nvSpPr>
        <p:spPr bwMode="auto">
          <a:xfrm>
            <a:off x="8460432" y="476672"/>
            <a:ext cx="467544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79912" y="0"/>
            <a:ext cx="4118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DOLNÍ KONČETINY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_4aC9SiM0WWE/S-2-bAhid0I/AAAAAAAAAFM/BBqlamDxr1Q/s640/Cycling+Pedal+Stroke+%26+Muscles+Us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260647"/>
            <a:ext cx="9533564" cy="6435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yklo_1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188640"/>
            <a:ext cx="9144000" cy="64206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bikejames.com/wp-content/uploads/2012/05/20090505_032518_CyclingMuscles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9144000" cy="555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2.bp.blogspot.com/_8DoooXOKBCQ/SxPA2ednthI/AAAAAAAAO2Y/p-lH-qIfFP4/s1600/pedalstr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021"/>
            <a:ext cx="6804248" cy="6815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6915</TotalTime>
  <Words>678</Words>
  <Application>Microsoft Office PowerPoint</Application>
  <PresentationFormat>Předvádění na obrazovce (4:3)</PresentationFormat>
  <Paragraphs>290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Arial Black</vt:lpstr>
      <vt:lpstr>Calibri</vt:lpstr>
      <vt:lpstr>Motiv sady Office</vt:lpstr>
      <vt:lpstr>KINEZIOLOGICKÁ ANALÝZA  CYKLISTIKA  „cyklistický krok“</vt:lpstr>
      <vt:lpstr>LOKOMOCE (cyklistika)</vt:lpstr>
      <vt:lpstr>KINEZIOLOGICKÁ ANALÝZA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NEJVÍCE ZATÍŽENÉ SVALY DK PŘI CYKLISTICE</vt:lpstr>
      <vt:lpstr>Prezentace aplikace PowerPoint</vt:lpstr>
      <vt:lpstr>NEJVÍCE ZATÍŽENÉ SVALY HK PŘI CYKLISTICE</vt:lpstr>
      <vt:lpstr>NEJVÍCE ZATÍŽENÉ SVALY KRKU A TRUPU PŘI CYKLISTICE</vt:lpstr>
      <vt:lpstr>CVIKY K PROTAŽENÍ</vt:lpstr>
      <vt:lpstr>Prezentace aplikace PowerPoint</vt:lpstr>
      <vt:lpstr>CVIKY K POSÍLENÍ</vt:lpstr>
      <vt:lpstr>m. quadriceps femoris</vt:lpstr>
      <vt:lpstr>hamstringy</vt:lpstr>
      <vt:lpstr>m. triceps surae</vt:lpstr>
      <vt:lpstr>m. glutaeus maximus</vt:lpstr>
      <vt:lpstr>m. tibialis anterior      m. iliopsoas</vt:lpstr>
      <vt:lpstr>LEGPRESS</vt:lpstr>
      <vt:lpstr>CVIKY K POSÍLENÍ</vt:lpstr>
      <vt:lpstr>Prezentace aplikace PowerPoint</vt:lpstr>
      <vt:lpstr>BOLESTI ZAD a KRKU</vt:lpstr>
      <vt:lpstr>Prezentace aplikace PowerPoint</vt:lpstr>
      <vt:lpstr>BOLESTI KLOUBŮ</vt:lpstr>
      <vt:lpstr>KŘEČE</vt:lpstr>
      <vt:lpstr>ŘÍDÍTKOVÁ OBRNA</vt:lpstr>
      <vt:lpstr>BOLEST CHODIDEL</vt:lpstr>
      <vt:lpstr>KINEZIOLOGICKÁ ANALÝZA  PLAVÁNÍ  znak</vt:lpstr>
      <vt:lpstr>LOKOMOCE (plavání)</vt:lpstr>
      <vt:lpstr>KINEZIOLOGICKÁ ANALÝZA</vt:lpstr>
      <vt:lpstr>KINOGRAM</vt:lpstr>
      <vt:lpstr>KINEZIOLOGICKÁ ANALÝZA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POSTURA a ATITUDA  STOJ  SED</dc:title>
  <dc:creator>Martina</dc:creator>
  <cp:lastModifiedBy>Martina Bernaciková</cp:lastModifiedBy>
  <cp:revision>183</cp:revision>
  <dcterms:created xsi:type="dcterms:W3CDTF">2012-10-23T18:17:57Z</dcterms:created>
  <dcterms:modified xsi:type="dcterms:W3CDTF">2014-11-25T15:10:21Z</dcterms:modified>
</cp:coreProperties>
</file>