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59" r:id="rId2"/>
    <p:sldId id="261" r:id="rId3"/>
    <p:sldId id="262" r:id="rId4"/>
    <p:sldId id="264" r:id="rId5"/>
    <p:sldId id="271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3" r:id="rId26"/>
    <p:sldId id="288" r:id="rId27"/>
    <p:sldId id="289" r:id="rId28"/>
    <p:sldId id="292" r:id="rId29"/>
    <p:sldId id="29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992832F5-EA01-48E5-B403-87E193F50680}">
          <p14:sldIdLst>
            <p14:sldId id="259"/>
          </p14:sldIdLst>
        </p14:section>
        <p14:section name="Přehled projektu" id="{087866C3-7028-482C-8D34-6BF5363FBD75}">
          <p14:sldIdLst>
            <p14:sldId id="261"/>
          </p14:sldIdLst>
        </p14:section>
        <p14:section name="Aktualizace stavu" id="{521DEF98-8796-4632-831A-16252E9A6054}">
          <p14:sldIdLst>
            <p14:sldId id="262"/>
          </p14:sldIdLst>
        </p14:section>
        <p14:section name="Časová osa" id="{CF24EBA6-C924-424D-AC31-A4B9992A87E0}">
          <p14:sldIdLst>
            <p14:sldId id="264"/>
            <p14:sldId id="271"/>
          </p14:sldIdLst>
        </p14:section>
        <p14:section name="Další kroky a úkoly" id="{C24C98EC-938D-4034-8DB8-5E8DBF16E3CB}">
          <p14:sldIdLst>
            <p14:sldId id="267"/>
            <p14:sldId id="268"/>
          </p14:sldIdLst>
        </p14:section>
        <p14:section name="Dodatek" id="{E35CCD6A-2288-476E-BC93-C75323AE1F32}">
          <p14:sldIdLst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3"/>
            <p14:sldId id="288"/>
            <p14:sldId id="289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5" d="100"/>
          <a:sy n="65" d="100"/>
        </p:scale>
        <p:origin x="-1044" y="-10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02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cs-CZ" sz="2000" dirty="0" smtClean="0"/>
            <a:t>1. Deskripce</a:t>
          </a:r>
          <a:endParaRPr lang="cs-CZ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cs-CZ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cs-CZ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cs-CZ" sz="2000" dirty="0" smtClean="0"/>
            <a:t>2. Explanace</a:t>
          </a:r>
          <a:endParaRPr lang="cs-CZ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cs-CZ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cs-CZ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cs-CZ" sz="2000" dirty="0" smtClean="0"/>
            <a:t>3. Predikce</a:t>
          </a:r>
          <a:endParaRPr lang="cs-CZ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cs-CZ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cs-CZ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cs-CZ" sz="2000" dirty="0" smtClean="0"/>
            <a:t>(vysvětlení)</a:t>
          </a:r>
          <a:endParaRPr lang="cs-CZ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cs-CZ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cs-CZ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cs-CZ" sz="2000" dirty="0" smtClean="0"/>
            <a:t>4. Pochopení události</a:t>
          </a:r>
          <a:endParaRPr lang="cs-CZ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cs-CZ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cs-CZ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cs-CZ" sz="2000" dirty="0" smtClean="0"/>
            <a:t>(předpověď)</a:t>
          </a:r>
          <a:endParaRPr lang="cs-CZ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cs-CZ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cs-CZ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cs-CZ" sz="2000" dirty="0" smtClean="0"/>
            <a:t>(popis)</a:t>
          </a:r>
          <a:endParaRPr lang="cs-CZ" sz="2000" dirty="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cs-CZ" sz="240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cs-CZ" sz="24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 custLinFactNeighborX="1766" custLinFactNeighborY="1050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Y="200000" custLinFactNeighborX="100000" custLinFactNeighborY="227523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44872" custLinFactNeighborY="208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FC4447-43F4-414D-A014-8F5BDE3BC5FF}" type="pres">
      <dgm:prSet presAssocID="{C7CCB8C4-BA8F-435B-96D2-651E5BBEE204}" presName="bullet4b" presStyleLbl="node1" presStyleIdx="1" presStyleCnt="4" custLinFactY="100000" custLinFactNeighborX="11496" custLinFactNeighborY="112564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11444" custLinFactNeighborY="217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49C94D-D2A4-4464-8383-D3C12F8B2538}" type="pres">
      <dgm:prSet presAssocID="{A75DE5EA-0E88-4A1C-B1EA-B4EE477D7AA1}" presName="bullet4c" presStyleLbl="node1" presStyleIdx="2" presStyleCnt="4" custLinFactY="74579" custLinFactNeighborX="-59466" custLinFactNeighborY="100000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17324" custLinFactNeighborY="125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227355-A6E4-4C01-AB6A-08B68C0ABB91}" type="pres">
      <dgm:prSet presAssocID="{1982B446-3706-4711-A6F1-3DC4DFE59A3A}" presName="bullet4d" presStyleLbl="node1" presStyleIdx="3" presStyleCnt="4" custLinFactY="12152" custLinFactNeighborX="-36451" custLinFactNeighborY="100000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2553" custLinFactNeighborY="123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83541F-F162-483D-B9B2-385C14B7D6E2}" type="presOf" srcId="{9898FE38-DE6C-46BA-8D32-D767674AD978}" destId="{5E71A06C-9747-4CAE-BA21-E9C2A4D6678D}" srcOrd="0" destOrd="1" presId="urn:microsoft.com/office/officeart/2005/8/layout/arrow2"/>
    <dgm:cxn modelId="{6686FD9E-DB1E-41A9-BB5F-188F3F8748F3}" type="presOf" srcId="{A39C9339-F7BC-4A9F-AF8A-3B9741B27413}" destId="{48F9B62B-8095-40B1-882D-7B164B0C8B69}" srcOrd="0" destOrd="1" presId="urn:microsoft.com/office/officeart/2005/8/layout/arrow2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F0DD8F9B-E674-4A01-8891-20D1632F36B0}" type="presOf" srcId="{5175B6B0-3CA6-4535-A09B-108E0999A356}" destId="{389CF004-91C6-4868-93F7-537D5C97980B}" srcOrd="0" destOrd="1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hProcess1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7BF07599-40A3-43F8-B74C-B9C9D197B9C8}">
      <dgm:prSet phldrT="[Text]"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proces shromažďování dat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cs-CZ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cs-CZ" sz="2800"/>
        </a:p>
      </dgm:t>
    </dgm:pt>
    <dgm:pt modelId="{964A18CD-1B5D-4A7E-B182-2927E17348E0}">
      <dgm:prSet phldrT="[Text]"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systematický proces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cs-CZ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cs-CZ" sz="2800"/>
        </a:p>
      </dgm:t>
    </dgm:pt>
    <dgm:pt modelId="{25761703-EE26-4CA8-B049-3F157889CE06}">
      <dgm:prSet phldrT="[Text]"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problematizuje a syntetizuje dosavadní znalosti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cs-CZ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cs-CZ" sz="2800"/>
        </a:p>
      </dgm:t>
    </dgm:pt>
    <dgm:pt modelId="{E731978B-F94B-47D7-AFDE-5668EE8523C9}">
      <dgm:prSet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zahrnuje kritickou analýzu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cs-CZ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cs-CZ" sz="2800"/>
        </a:p>
      </dgm:t>
    </dgm:pt>
    <dgm:pt modelId="{DBDB7AF8-959E-427F-85FD-04696C1CE0FE}">
      <dgm:prSet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vede ke zvyšování znalostí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E24C0AFE-F29A-41C9-9841-473B01C50996}" type="parTrans" cxnId="{CF56D4A1-2A01-4562-B833-3735CE9EFDFE}">
      <dgm:prSet/>
      <dgm:spPr/>
      <dgm:t>
        <a:bodyPr/>
        <a:lstStyle/>
        <a:p>
          <a:endParaRPr lang="cs-CZ"/>
        </a:p>
      </dgm:t>
    </dgm:pt>
    <dgm:pt modelId="{07C6C343-6F80-4ADD-94C8-2ACB54E2DB32}" type="sibTrans" cxnId="{CF56D4A1-2A01-4562-B833-3735CE9EFDFE}">
      <dgm:prSet/>
      <dgm:spPr/>
      <dgm:t>
        <a:bodyPr/>
        <a:lstStyle/>
        <a:p>
          <a:endParaRPr lang="cs-CZ"/>
        </a:p>
      </dgm:t>
    </dgm:pt>
    <dgm:pt modelId="{B245B33F-8FD3-4046-8CB4-261CCFD42E03}">
      <dgm:prSet custT="1"/>
      <dgm:spPr/>
      <dgm:t>
        <a:bodyPr vert="vert270" anchor="ctr"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r>
            <a:rPr lang="cs-CZ" sz="2000" dirty="0" smtClean="0"/>
            <a:t>je kombinací uvedeného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04871078-8A5F-4CF6-8BDA-847D8350627F}" type="parTrans" cxnId="{A5B8F222-D6B0-4E50-9305-B151B09FBF21}">
      <dgm:prSet/>
      <dgm:spPr/>
      <dgm:t>
        <a:bodyPr/>
        <a:lstStyle/>
        <a:p>
          <a:endParaRPr lang="cs-CZ"/>
        </a:p>
      </dgm:t>
    </dgm:pt>
    <dgm:pt modelId="{5095E2A6-607E-4768-99C6-E3789F257F96}" type="sibTrans" cxnId="{A5B8F222-D6B0-4E50-9305-B151B09FBF21}">
      <dgm:prSet/>
      <dgm:spPr/>
      <dgm:t>
        <a:bodyPr/>
        <a:lstStyle/>
        <a:p>
          <a:endParaRPr lang="cs-CZ"/>
        </a:p>
      </dgm:t>
    </dgm:pt>
    <dgm:pt modelId="{EEF78DF5-8555-476E-9DA5-D85EF5BED6E8}" type="pres">
      <dgm:prSet presAssocID="{8BBD982B-F274-4BA3-8F19-028AA1511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6FE858-264F-439B-A7F3-F2D942865AB2}" type="pres">
      <dgm:prSet presAssocID="{8BBD982B-F274-4BA3-8F19-028AA15117A4}" presName="arrow" presStyleLbl="bgShp" presStyleIdx="0" presStyleCnt="1" custScaleX="91525"/>
      <dgm:spPr/>
      <dgm:t>
        <a:bodyPr/>
        <a:lstStyle/>
        <a:p>
          <a:endParaRPr lang="cs-CZ"/>
        </a:p>
      </dgm:t>
    </dgm:pt>
    <dgm:pt modelId="{87E660A6-41AE-47B5-B5DB-2BCA0E69D34C}" type="pres">
      <dgm:prSet presAssocID="{8BBD982B-F274-4BA3-8F19-028AA15117A4}" presName="points" presStyleCnt="0"/>
      <dgm:spPr/>
      <dgm:t>
        <a:bodyPr/>
        <a:lstStyle/>
        <a:p>
          <a:endParaRPr lang="cs-CZ"/>
        </a:p>
      </dgm:t>
    </dgm:pt>
    <dgm:pt modelId="{37CB465F-30A1-4518-9EE2-375040D01803}" type="pres">
      <dgm:prSet presAssocID="{7BF07599-40A3-43F8-B74C-B9C9D197B9C8}" presName="compositeA" presStyleCnt="0"/>
      <dgm:spPr/>
      <dgm:t>
        <a:bodyPr/>
        <a:lstStyle/>
        <a:p>
          <a:endParaRPr lang="cs-CZ"/>
        </a:p>
      </dgm:t>
    </dgm:pt>
    <dgm:pt modelId="{AA799FD6-0207-48F1-ADAD-3355FC46945A}" type="pres">
      <dgm:prSet presAssocID="{7BF07599-40A3-43F8-B74C-B9C9D197B9C8}" presName="textA" presStyleLbl="revTx" presStyleIdx="0" presStyleCnt="6" custScaleX="1650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536B13-5617-411F-BE63-A67F88290066}" type="pres">
      <dgm:prSet presAssocID="{7BF07599-40A3-43F8-B74C-B9C9D197B9C8}" presName="circleA" presStyleLbl="node1" presStyleIdx="0" presStyleCnt="6"/>
      <dgm:spPr/>
      <dgm:t>
        <a:bodyPr/>
        <a:lstStyle/>
        <a:p>
          <a:endParaRPr lang="cs-CZ"/>
        </a:p>
      </dgm:t>
    </dgm:pt>
    <dgm:pt modelId="{0CC89B04-9CEF-4869-B0CA-58C2AD8B8485}" type="pres">
      <dgm:prSet presAssocID="{7BF07599-40A3-43F8-B74C-B9C9D197B9C8}" presName="spaceA" presStyleCnt="0"/>
      <dgm:spPr/>
      <dgm:t>
        <a:bodyPr/>
        <a:lstStyle/>
        <a:p>
          <a:endParaRPr lang="cs-CZ"/>
        </a:p>
      </dgm:t>
    </dgm:pt>
    <dgm:pt modelId="{D085B67C-45D3-460A-9664-56A29A600847}" type="pres">
      <dgm:prSet presAssocID="{347A4B58-92E3-49B2-BBF5-15BF5A0F478B}" presName="space" presStyleCnt="0"/>
      <dgm:spPr/>
      <dgm:t>
        <a:bodyPr/>
        <a:lstStyle/>
        <a:p>
          <a:endParaRPr lang="cs-CZ"/>
        </a:p>
      </dgm:t>
    </dgm:pt>
    <dgm:pt modelId="{09DFFEDB-7062-4AE6-A12C-C10D24F8F5AA}" type="pres">
      <dgm:prSet presAssocID="{964A18CD-1B5D-4A7E-B182-2927E17348E0}" presName="compositeB" presStyleCnt="0"/>
      <dgm:spPr/>
      <dgm:t>
        <a:bodyPr/>
        <a:lstStyle/>
        <a:p>
          <a:endParaRPr lang="cs-CZ"/>
        </a:p>
      </dgm:t>
    </dgm:pt>
    <dgm:pt modelId="{6C4584D8-4BEC-45D8-BF53-95F5FB761D06}" type="pres">
      <dgm:prSet presAssocID="{964A18CD-1B5D-4A7E-B182-2927E17348E0}" presName="textB" presStyleLbl="revTx" presStyleIdx="1" presStyleCnt="6" custScaleX="181659" custScaleY="1000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2D6EF-B61D-42B7-AE89-70B64669FED2}" type="pres">
      <dgm:prSet presAssocID="{964A18CD-1B5D-4A7E-B182-2927E17348E0}" presName="circleB" presStyleLbl="node1" presStyleIdx="1" presStyleCnt="6"/>
      <dgm:spPr/>
      <dgm:t>
        <a:bodyPr/>
        <a:lstStyle/>
        <a:p>
          <a:endParaRPr lang="cs-CZ"/>
        </a:p>
      </dgm:t>
    </dgm:pt>
    <dgm:pt modelId="{B28D9186-FA55-40ED-80AF-72E3004B87AE}" type="pres">
      <dgm:prSet presAssocID="{964A18CD-1B5D-4A7E-B182-2927E17348E0}" presName="spaceB" presStyleCnt="0"/>
      <dgm:spPr/>
      <dgm:t>
        <a:bodyPr/>
        <a:lstStyle/>
        <a:p>
          <a:endParaRPr lang="cs-CZ"/>
        </a:p>
      </dgm:t>
    </dgm:pt>
    <dgm:pt modelId="{50243AC6-D906-4840-AD97-5C1D75B769B9}" type="pres">
      <dgm:prSet presAssocID="{63F601AF-EA35-4E0A-A9D9-C60ACFB6BC55}" presName="space" presStyleCnt="0"/>
      <dgm:spPr/>
      <dgm:t>
        <a:bodyPr/>
        <a:lstStyle/>
        <a:p>
          <a:endParaRPr lang="cs-CZ"/>
        </a:p>
      </dgm:t>
    </dgm:pt>
    <dgm:pt modelId="{35371866-428A-4E11-B6FC-0182E3D73103}" type="pres">
      <dgm:prSet presAssocID="{25761703-EE26-4CA8-B049-3F157889CE06}" presName="compositeA" presStyleCnt="0"/>
      <dgm:spPr/>
      <dgm:t>
        <a:bodyPr/>
        <a:lstStyle/>
        <a:p>
          <a:endParaRPr lang="cs-CZ"/>
        </a:p>
      </dgm:t>
    </dgm:pt>
    <dgm:pt modelId="{5E3B8E9D-BC81-4E4F-9ACC-A20F37470DE3}" type="pres">
      <dgm:prSet presAssocID="{25761703-EE26-4CA8-B049-3F157889CE06}" presName="textA" presStyleLbl="revTx" presStyleIdx="2" presStyleCnt="6" custScaleX="1804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34D718-41DE-4EC6-89B3-1BC0F2118D8D}" type="pres">
      <dgm:prSet presAssocID="{25761703-EE26-4CA8-B049-3F157889CE06}" presName="circleA" presStyleLbl="node1" presStyleIdx="2" presStyleCnt="6"/>
      <dgm:spPr/>
      <dgm:t>
        <a:bodyPr/>
        <a:lstStyle/>
        <a:p>
          <a:endParaRPr lang="cs-CZ"/>
        </a:p>
      </dgm:t>
    </dgm:pt>
    <dgm:pt modelId="{C092028C-1B4F-45E2-AB17-28912BEB14C5}" type="pres">
      <dgm:prSet presAssocID="{25761703-EE26-4CA8-B049-3F157889CE06}" presName="spaceA" presStyleCnt="0"/>
      <dgm:spPr/>
      <dgm:t>
        <a:bodyPr/>
        <a:lstStyle/>
        <a:p>
          <a:endParaRPr lang="cs-CZ"/>
        </a:p>
      </dgm:t>
    </dgm:pt>
    <dgm:pt modelId="{1E2E6F51-926B-4F03-9367-6D351E425C88}" type="pres">
      <dgm:prSet presAssocID="{B74F6A51-714F-4AA7-B42B-E7F20847B954}" presName="space" presStyleCnt="0"/>
      <dgm:spPr/>
      <dgm:t>
        <a:bodyPr/>
        <a:lstStyle/>
        <a:p>
          <a:endParaRPr lang="cs-CZ"/>
        </a:p>
      </dgm:t>
    </dgm:pt>
    <dgm:pt modelId="{CD509ED5-03A1-4B9C-B534-6F814AA44F4D}" type="pres">
      <dgm:prSet presAssocID="{E731978B-F94B-47D7-AFDE-5668EE8523C9}" presName="compositeB" presStyleCnt="0"/>
      <dgm:spPr/>
      <dgm:t>
        <a:bodyPr/>
        <a:lstStyle/>
        <a:p>
          <a:endParaRPr lang="cs-CZ"/>
        </a:p>
      </dgm:t>
    </dgm:pt>
    <dgm:pt modelId="{CC9E38FE-BB68-46C2-BB82-E10F260603D4}" type="pres">
      <dgm:prSet presAssocID="{E731978B-F94B-47D7-AFDE-5668EE8523C9}" presName="textB" presStyleLbl="revTx" presStyleIdx="3" presStyleCnt="6" custScaleX="1690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7EB6B7-19A7-4A3E-B4B9-2E001F38EFC6}" type="pres">
      <dgm:prSet presAssocID="{E731978B-F94B-47D7-AFDE-5668EE8523C9}" presName="circleB" presStyleLbl="node1" presStyleIdx="3" presStyleCnt="6"/>
      <dgm:spPr/>
      <dgm:t>
        <a:bodyPr/>
        <a:lstStyle/>
        <a:p>
          <a:endParaRPr lang="cs-CZ"/>
        </a:p>
      </dgm:t>
    </dgm:pt>
    <dgm:pt modelId="{75FA7B76-ECBC-491B-BF17-1B5DC3384E4E}" type="pres">
      <dgm:prSet presAssocID="{E731978B-F94B-47D7-AFDE-5668EE8523C9}" presName="spaceB" presStyleCnt="0"/>
      <dgm:spPr/>
      <dgm:t>
        <a:bodyPr/>
        <a:lstStyle/>
        <a:p>
          <a:endParaRPr lang="cs-CZ"/>
        </a:p>
      </dgm:t>
    </dgm:pt>
    <dgm:pt modelId="{706E397B-6081-4D4B-98CC-DED01CCA5FCA}" type="pres">
      <dgm:prSet presAssocID="{EE1B103E-6B40-4F05-8FE6-0D6F6D6931A3}" presName="space" presStyleCnt="0"/>
      <dgm:spPr/>
    </dgm:pt>
    <dgm:pt modelId="{89DF354E-0ABC-43F1-86B1-8E8193E417DE}" type="pres">
      <dgm:prSet presAssocID="{DBDB7AF8-959E-427F-85FD-04696C1CE0FE}" presName="compositeA" presStyleCnt="0"/>
      <dgm:spPr/>
    </dgm:pt>
    <dgm:pt modelId="{45F22EF4-4D7F-45CD-9BAB-2B9D863E08AA}" type="pres">
      <dgm:prSet presAssocID="{DBDB7AF8-959E-427F-85FD-04696C1CE0FE}" presName="textA" presStyleLbl="revTx" presStyleIdx="4" presStyleCnt="6" custScaleX="1755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A446C8-60E8-4DCB-AD24-01DCD87FC327}" type="pres">
      <dgm:prSet presAssocID="{DBDB7AF8-959E-427F-85FD-04696C1CE0FE}" presName="circleA" presStyleLbl="node1" presStyleIdx="4" presStyleCnt="6"/>
      <dgm:spPr/>
    </dgm:pt>
    <dgm:pt modelId="{31D38603-4E2A-4160-8CFF-1E21EF040EBB}" type="pres">
      <dgm:prSet presAssocID="{DBDB7AF8-959E-427F-85FD-04696C1CE0FE}" presName="spaceA" presStyleCnt="0"/>
      <dgm:spPr/>
    </dgm:pt>
    <dgm:pt modelId="{E8885E63-2C97-4499-BDD5-59F8DA7DF88F}" type="pres">
      <dgm:prSet presAssocID="{07C6C343-6F80-4ADD-94C8-2ACB54E2DB32}" presName="space" presStyleCnt="0"/>
      <dgm:spPr/>
    </dgm:pt>
    <dgm:pt modelId="{54FFA851-8C24-4E4F-8586-8A0DF1752826}" type="pres">
      <dgm:prSet presAssocID="{B245B33F-8FD3-4046-8CB4-261CCFD42E03}" presName="compositeB" presStyleCnt="0"/>
      <dgm:spPr/>
    </dgm:pt>
    <dgm:pt modelId="{6D3E9BE3-D801-4909-9540-4F0544B08941}" type="pres">
      <dgm:prSet presAssocID="{B245B33F-8FD3-4046-8CB4-261CCFD42E03}" presName="textB" presStyleLbl="revTx" presStyleIdx="5" presStyleCnt="6" custScaleX="175176" custScaleY="794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B3C927-5067-4FCE-93E9-FDC233ED41C2}" type="pres">
      <dgm:prSet presAssocID="{B245B33F-8FD3-4046-8CB4-261CCFD42E03}" presName="circleB" presStyleLbl="node1" presStyleIdx="5" presStyleCnt="6"/>
      <dgm:spPr/>
    </dgm:pt>
    <dgm:pt modelId="{3B5059C7-E442-4215-840D-0AF25E0889A6}" type="pres">
      <dgm:prSet presAssocID="{B245B33F-8FD3-4046-8CB4-261CCFD42E03}" presName="spaceB" presStyleCnt="0"/>
      <dgm:spPr/>
    </dgm:pt>
  </dgm:ptLst>
  <dgm:cxnLst>
    <dgm:cxn modelId="{A5B8F222-D6B0-4E50-9305-B151B09FBF21}" srcId="{8BBD982B-F274-4BA3-8F19-028AA15117A4}" destId="{B245B33F-8FD3-4046-8CB4-261CCFD42E03}" srcOrd="5" destOrd="0" parTransId="{04871078-8A5F-4CF6-8BDA-847D8350627F}" sibTransId="{5095E2A6-607E-4768-99C6-E3789F257F96}"/>
    <dgm:cxn modelId="{5C834573-C2DA-4138-BD85-FAB3813CA204}" type="presOf" srcId="{DBDB7AF8-959E-427F-85FD-04696C1CE0FE}" destId="{45F22EF4-4D7F-45CD-9BAB-2B9D863E08AA}" srcOrd="0" destOrd="0" presId="urn:microsoft.com/office/officeart/2005/8/layout/hProcess11"/>
    <dgm:cxn modelId="{05A762CA-2338-49E7-9143-C61E7B8538EC}" type="presOf" srcId="{25761703-EE26-4CA8-B049-3F157889CE06}" destId="{5E3B8E9D-BC81-4E4F-9ACC-A20F37470DE3}" srcOrd="0" destOrd="0" presId="urn:microsoft.com/office/officeart/2005/8/layout/hProcess11"/>
    <dgm:cxn modelId="{93769B07-ABFE-4B45-833E-5B1A02189767}" type="presOf" srcId="{964A18CD-1B5D-4A7E-B182-2927E17348E0}" destId="{6C4584D8-4BEC-45D8-BF53-95F5FB761D06}" srcOrd="0" destOrd="0" presId="urn:microsoft.com/office/officeart/2005/8/layout/hProcess11"/>
    <dgm:cxn modelId="{CF56D4A1-2A01-4562-B833-3735CE9EFDFE}" srcId="{8BBD982B-F274-4BA3-8F19-028AA15117A4}" destId="{DBDB7AF8-959E-427F-85FD-04696C1CE0FE}" srcOrd="4" destOrd="0" parTransId="{E24C0AFE-F29A-41C9-9841-473B01C50996}" sibTransId="{07C6C343-6F80-4ADD-94C8-2ACB54E2DB32}"/>
    <dgm:cxn modelId="{30F2B205-4630-411F-AED5-DA0A0AAA52C0}" type="presOf" srcId="{7BF07599-40A3-43F8-B74C-B9C9D197B9C8}" destId="{AA799FD6-0207-48F1-ADAD-3355FC46945A}" srcOrd="0" destOrd="0" presId="urn:microsoft.com/office/officeart/2005/8/layout/hProcess1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C3671019-4C51-478E-97FD-AA82732B6E21}" type="presOf" srcId="{8BBD982B-F274-4BA3-8F19-028AA15117A4}" destId="{EEF78DF5-8555-476E-9DA5-D85EF5BED6E8}" srcOrd="0" destOrd="0" presId="urn:microsoft.com/office/officeart/2005/8/layout/hProcess11"/>
    <dgm:cxn modelId="{8836F067-7F89-4643-B69E-B88FECB7DB20}" type="presOf" srcId="{E731978B-F94B-47D7-AFDE-5668EE8523C9}" destId="{CC9E38FE-BB68-46C2-BB82-E10F260603D4}" srcOrd="0" destOrd="0" presId="urn:microsoft.com/office/officeart/2005/8/layout/hProcess11"/>
    <dgm:cxn modelId="{8620D3F8-ED07-401A-9B1F-C7A330508654}" type="presOf" srcId="{B245B33F-8FD3-4046-8CB4-261CCFD42E03}" destId="{6D3E9BE3-D801-4909-9540-4F0544B08941}" srcOrd="0" destOrd="0" presId="urn:microsoft.com/office/officeart/2005/8/layout/hProcess1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25119A4D-832A-44E0-8F7F-63F8A237346C}" type="presParOf" srcId="{EEF78DF5-8555-476E-9DA5-D85EF5BED6E8}" destId="{026FE858-264F-439B-A7F3-F2D942865AB2}" srcOrd="0" destOrd="0" presId="urn:microsoft.com/office/officeart/2005/8/layout/hProcess11"/>
    <dgm:cxn modelId="{C592AFA0-ACF9-4382-92B7-04D89830BAB0}" type="presParOf" srcId="{EEF78DF5-8555-476E-9DA5-D85EF5BED6E8}" destId="{87E660A6-41AE-47B5-B5DB-2BCA0E69D34C}" srcOrd="1" destOrd="0" presId="urn:microsoft.com/office/officeart/2005/8/layout/hProcess11"/>
    <dgm:cxn modelId="{804E761A-27A1-4A4D-B9E0-F94C6DA5CB2F}" type="presParOf" srcId="{87E660A6-41AE-47B5-B5DB-2BCA0E69D34C}" destId="{37CB465F-30A1-4518-9EE2-375040D01803}" srcOrd="0" destOrd="0" presId="urn:microsoft.com/office/officeart/2005/8/layout/hProcess11"/>
    <dgm:cxn modelId="{585B43CD-A0FE-485F-9B0B-3112F334F9B0}" type="presParOf" srcId="{37CB465F-30A1-4518-9EE2-375040D01803}" destId="{AA799FD6-0207-48F1-ADAD-3355FC46945A}" srcOrd="0" destOrd="0" presId="urn:microsoft.com/office/officeart/2005/8/layout/hProcess11"/>
    <dgm:cxn modelId="{FEADDDA5-62D2-4FD0-B7E7-C11EEADFC767}" type="presParOf" srcId="{37CB465F-30A1-4518-9EE2-375040D01803}" destId="{40536B13-5617-411F-BE63-A67F88290066}" srcOrd="1" destOrd="0" presId="urn:microsoft.com/office/officeart/2005/8/layout/hProcess11"/>
    <dgm:cxn modelId="{CE37593A-E6DE-4796-BA43-97FA9E8F2490}" type="presParOf" srcId="{37CB465F-30A1-4518-9EE2-375040D01803}" destId="{0CC89B04-9CEF-4869-B0CA-58C2AD8B8485}" srcOrd="2" destOrd="0" presId="urn:microsoft.com/office/officeart/2005/8/layout/hProcess11"/>
    <dgm:cxn modelId="{FF311577-A7C5-4444-AE0F-48FC5283D372}" type="presParOf" srcId="{87E660A6-41AE-47B5-B5DB-2BCA0E69D34C}" destId="{D085B67C-45D3-460A-9664-56A29A600847}" srcOrd="1" destOrd="0" presId="urn:microsoft.com/office/officeart/2005/8/layout/hProcess11"/>
    <dgm:cxn modelId="{6333B0E4-D904-4F38-A5D5-EB844285436D}" type="presParOf" srcId="{87E660A6-41AE-47B5-B5DB-2BCA0E69D34C}" destId="{09DFFEDB-7062-4AE6-A12C-C10D24F8F5AA}" srcOrd="2" destOrd="0" presId="urn:microsoft.com/office/officeart/2005/8/layout/hProcess11"/>
    <dgm:cxn modelId="{DE8BE047-E6D2-4D38-8C33-A2631C3F4087}" type="presParOf" srcId="{09DFFEDB-7062-4AE6-A12C-C10D24F8F5AA}" destId="{6C4584D8-4BEC-45D8-BF53-95F5FB761D06}" srcOrd="0" destOrd="0" presId="urn:microsoft.com/office/officeart/2005/8/layout/hProcess11"/>
    <dgm:cxn modelId="{72F7FA7B-45DB-4F34-9E61-1E0106CA60EC}" type="presParOf" srcId="{09DFFEDB-7062-4AE6-A12C-C10D24F8F5AA}" destId="{C572D6EF-B61D-42B7-AE89-70B64669FED2}" srcOrd="1" destOrd="0" presId="urn:microsoft.com/office/officeart/2005/8/layout/hProcess11"/>
    <dgm:cxn modelId="{279358C8-8951-49A5-9888-2ABDA5A40DB3}" type="presParOf" srcId="{09DFFEDB-7062-4AE6-A12C-C10D24F8F5AA}" destId="{B28D9186-FA55-40ED-80AF-72E3004B87AE}" srcOrd="2" destOrd="0" presId="urn:microsoft.com/office/officeart/2005/8/layout/hProcess11"/>
    <dgm:cxn modelId="{3A80A7FA-C3A3-4FC7-97E6-CB78CB6C1FF2}" type="presParOf" srcId="{87E660A6-41AE-47B5-B5DB-2BCA0E69D34C}" destId="{50243AC6-D906-4840-AD97-5C1D75B769B9}" srcOrd="3" destOrd="0" presId="urn:microsoft.com/office/officeart/2005/8/layout/hProcess11"/>
    <dgm:cxn modelId="{9F96AE71-6BFD-49DC-A18D-6A10151D3E37}" type="presParOf" srcId="{87E660A6-41AE-47B5-B5DB-2BCA0E69D34C}" destId="{35371866-428A-4E11-B6FC-0182E3D73103}" srcOrd="4" destOrd="0" presId="urn:microsoft.com/office/officeart/2005/8/layout/hProcess11"/>
    <dgm:cxn modelId="{7FA4BDD9-4448-4BBC-91E7-09C8293F840C}" type="presParOf" srcId="{35371866-428A-4E11-B6FC-0182E3D73103}" destId="{5E3B8E9D-BC81-4E4F-9ACC-A20F37470DE3}" srcOrd="0" destOrd="0" presId="urn:microsoft.com/office/officeart/2005/8/layout/hProcess11"/>
    <dgm:cxn modelId="{C67350BB-976E-430B-B875-7A3EF61317F2}" type="presParOf" srcId="{35371866-428A-4E11-B6FC-0182E3D73103}" destId="{F134D718-41DE-4EC6-89B3-1BC0F2118D8D}" srcOrd="1" destOrd="0" presId="urn:microsoft.com/office/officeart/2005/8/layout/hProcess11"/>
    <dgm:cxn modelId="{FD9DE702-1D52-4A5C-89C3-4EE988E0EC3C}" type="presParOf" srcId="{35371866-428A-4E11-B6FC-0182E3D73103}" destId="{C092028C-1B4F-45E2-AB17-28912BEB14C5}" srcOrd="2" destOrd="0" presId="urn:microsoft.com/office/officeart/2005/8/layout/hProcess11"/>
    <dgm:cxn modelId="{820FE157-2C7F-42B5-89ED-69AF90021AB0}" type="presParOf" srcId="{87E660A6-41AE-47B5-B5DB-2BCA0E69D34C}" destId="{1E2E6F51-926B-4F03-9367-6D351E425C88}" srcOrd="5" destOrd="0" presId="urn:microsoft.com/office/officeart/2005/8/layout/hProcess11"/>
    <dgm:cxn modelId="{3F6F1EFD-2B3D-4D7B-84F9-F29DDE84D33A}" type="presParOf" srcId="{87E660A6-41AE-47B5-B5DB-2BCA0E69D34C}" destId="{CD509ED5-03A1-4B9C-B534-6F814AA44F4D}" srcOrd="6" destOrd="0" presId="urn:microsoft.com/office/officeart/2005/8/layout/hProcess11"/>
    <dgm:cxn modelId="{8B6DCE31-0A98-4657-A2D8-89485859B36C}" type="presParOf" srcId="{CD509ED5-03A1-4B9C-B534-6F814AA44F4D}" destId="{CC9E38FE-BB68-46C2-BB82-E10F260603D4}" srcOrd="0" destOrd="0" presId="urn:microsoft.com/office/officeart/2005/8/layout/hProcess11"/>
    <dgm:cxn modelId="{D2F72C4A-9983-41B7-9DBC-BB3A890BCC50}" type="presParOf" srcId="{CD509ED5-03A1-4B9C-B534-6F814AA44F4D}" destId="{0E7EB6B7-19A7-4A3E-B4B9-2E001F38EFC6}" srcOrd="1" destOrd="0" presId="urn:microsoft.com/office/officeart/2005/8/layout/hProcess11"/>
    <dgm:cxn modelId="{8A476076-4D73-4457-BBD8-601726E147DF}" type="presParOf" srcId="{CD509ED5-03A1-4B9C-B534-6F814AA44F4D}" destId="{75FA7B76-ECBC-491B-BF17-1B5DC3384E4E}" srcOrd="2" destOrd="0" presId="urn:microsoft.com/office/officeart/2005/8/layout/hProcess11"/>
    <dgm:cxn modelId="{A5393A39-C01B-4E9A-9D46-4E8ED4984B3A}" type="presParOf" srcId="{87E660A6-41AE-47B5-B5DB-2BCA0E69D34C}" destId="{706E397B-6081-4D4B-98CC-DED01CCA5FCA}" srcOrd="7" destOrd="0" presId="urn:microsoft.com/office/officeart/2005/8/layout/hProcess11"/>
    <dgm:cxn modelId="{2449322D-04DB-4F3E-8F23-16BC61599C73}" type="presParOf" srcId="{87E660A6-41AE-47B5-B5DB-2BCA0E69D34C}" destId="{89DF354E-0ABC-43F1-86B1-8E8193E417DE}" srcOrd="8" destOrd="0" presId="urn:microsoft.com/office/officeart/2005/8/layout/hProcess11"/>
    <dgm:cxn modelId="{D0101166-24CF-437E-B5F3-AB70D3AA126D}" type="presParOf" srcId="{89DF354E-0ABC-43F1-86B1-8E8193E417DE}" destId="{45F22EF4-4D7F-45CD-9BAB-2B9D863E08AA}" srcOrd="0" destOrd="0" presId="urn:microsoft.com/office/officeart/2005/8/layout/hProcess11"/>
    <dgm:cxn modelId="{BD0C71D2-90EC-4946-B2B6-69931C1FB47C}" type="presParOf" srcId="{89DF354E-0ABC-43F1-86B1-8E8193E417DE}" destId="{C1A446C8-60E8-4DCB-AD24-01DCD87FC327}" srcOrd="1" destOrd="0" presId="urn:microsoft.com/office/officeart/2005/8/layout/hProcess11"/>
    <dgm:cxn modelId="{632235AF-C65C-417A-BE1B-30F64FA198E3}" type="presParOf" srcId="{89DF354E-0ABC-43F1-86B1-8E8193E417DE}" destId="{31D38603-4E2A-4160-8CFF-1E21EF040EBB}" srcOrd="2" destOrd="0" presId="urn:microsoft.com/office/officeart/2005/8/layout/hProcess11"/>
    <dgm:cxn modelId="{90337FCE-B5E4-4C3C-B98A-4A9B2249F04C}" type="presParOf" srcId="{87E660A6-41AE-47B5-B5DB-2BCA0E69D34C}" destId="{E8885E63-2C97-4499-BDD5-59F8DA7DF88F}" srcOrd="9" destOrd="0" presId="urn:microsoft.com/office/officeart/2005/8/layout/hProcess11"/>
    <dgm:cxn modelId="{B2F17D76-982C-454F-8A71-643EF7CEB902}" type="presParOf" srcId="{87E660A6-41AE-47B5-B5DB-2BCA0E69D34C}" destId="{54FFA851-8C24-4E4F-8586-8A0DF1752826}" srcOrd="10" destOrd="0" presId="urn:microsoft.com/office/officeart/2005/8/layout/hProcess11"/>
    <dgm:cxn modelId="{FBED4C2E-F14F-41CD-9462-66F249970BC3}" type="presParOf" srcId="{54FFA851-8C24-4E4F-8586-8A0DF1752826}" destId="{6D3E9BE3-D801-4909-9540-4F0544B08941}" srcOrd="0" destOrd="0" presId="urn:microsoft.com/office/officeart/2005/8/layout/hProcess11"/>
    <dgm:cxn modelId="{BD15CFA5-E570-4839-8A17-0823CBC82707}" type="presParOf" srcId="{54FFA851-8C24-4E4F-8586-8A0DF1752826}" destId="{F4B3C927-5067-4FCE-93E9-FDC233ED41C2}" srcOrd="1" destOrd="0" presId="urn:microsoft.com/office/officeart/2005/8/layout/hProcess11"/>
    <dgm:cxn modelId="{7296654C-C27F-4F7A-BC09-799B72C989BD}" type="presParOf" srcId="{54FFA851-8C24-4E4F-8586-8A0DF1752826}" destId="{3B5059C7-E442-4215-840D-0AF25E0889A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cs-CZ" sz="2000" dirty="0"/>
            <a:t>Projekt</a:t>
          </a:r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cs-CZ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cs-CZ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cs-CZ" sz="1600" dirty="0" smtClean="0"/>
            <a:t>1. Určení problému</a:t>
          </a:r>
          <a:endParaRPr lang="cs-CZ" sz="1100" dirty="0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cs-CZ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cs-CZ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cs-CZ" sz="1600" spc="-10" baseline="0" dirty="0" smtClean="0"/>
            <a:t>2. Rešerše poznatků</a:t>
          </a:r>
          <a:endParaRPr lang="cs-CZ" sz="1600" spc="-10" baseline="0" dirty="0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cs-CZ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cs-CZ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cs-CZ" sz="1600" dirty="0" smtClean="0"/>
            <a:t>3. Cíle, návrh plánu</a:t>
          </a:r>
          <a:endParaRPr lang="cs-CZ" sz="1100" dirty="0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cs-CZ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cs-CZ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cs-CZ" sz="1600" dirty="0" smtClean="0"/>
            <a:t>4. Provedení plánu</a:t>
          </a:r>
          <a:endParaRPr lang="cs-CZ" sz="1600" dirty="0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cs-CZ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cs-CZ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cs-CZ" sz="1600" dirty="0" smtClean="0"/>
            <a:t>5. Analýza dat a reflexe</a:t>
          </a:r>
          <a:endParaRPr lang="cs-CZ" sz="120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cs-CZ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cs-CZ"/>
        </a:p>
      </dgm:t>
    </dgm:pt>
    <dgm:pt modelId="{737435CD-5A41-4BFE-9B2A-A97533E14370}">
      <dgm:prSet phldrT="[Text]" custT="1"/>
      <dgm:spPr/>
      <dgm:t>
        <a:bodyPr/>
        <a:lstStyle/>
        <a:p>
          <a:r>
            <a:rPr lang="cs-CZ" sz="1600" dirty="0" smtClean="0"/>
            <a:t>6. Napsání ZP</a:t>
          </a:r>
          <a:endParaRPr lang="cs-CZ" sz="1600" dirty="0"/>
        </a:p>
      </dgm:t>
    </dgm:pt>
    <dgm:pt modelId="{AA0D5A7E-B74C-4C27-AA30-0D21F3239BE0}" type="parTrans" cxnId="{7CB4003E-1E5C-414B-BB9C-7D1326144CF1}">
      <dgm:prSet/>
      <dgm:spPr/>
      <dgm:t>
        <a:bodyPr/>
        <a:lstStyle/>
        <a:p>
          <a:endParaRPr lang="cs-CZ"/>
        </a:p>
      </dgm:t>
    </dgm:pt>
    <dgm:pt modelId="{9B98FED6-0FBE-4983-86B6-445157D26868}" type="sibTrans" cxnId="{7CB4003E-1E5C-414B-BB9C-7D1326144CF1}">
      <dgm:prSet/>
      <dgm:spPr/>
      <dgm:t>
        <a:bodyPr/>
        <a:lstStyle/>
        <a:p>
          <a:endParaRPr lang="cs-CZ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cs-CZ"/>
        </a:p>
      </dgm:t>
    </dgm:pt>
    <dgm:pt modelId="{E09D1B4B-09AE-4B1F-A409-CE344F8F9185}" type="pres">
      <dgm:prSet presAssocID="{ED3CCD02-8D75-4A08-AD85-C5F828B29313}" presName="parTrans" presStyleLbl="sibTrans2D1" presStyleIdx="0" presStyleCnt="6"/>
      <dgm:spPr/>
      <dgm:t>
        <a:bodyPr/>
        <a:lstStyle/>
        <a:p>
          <a:endParaRPr lang="cs-CZ"/>
        </a:p>
      </dgm:t>
    </dgm:pt>
    <dgm:pt modelId="{79A2186A-8429-4E95-A4D2-214813090081}" type="pres">
      <dgm:prSet presAssocID="{ED3CCD02-8D75-4A08-AD85-C5F828B29313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60779230-642B-46DB-B5CA-FC2220C38859}" type="pres">
      <dgm:prSet presAssocID="{813DB034-1CFA-4CE1-8536-6BC256192226}" presName="node" presStyleLbl="node1" presStyleIdx="0" presStyleCnt="6" custScaleX="117603" custScaleY="1176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73F644-A37B-4263-BDD3-7D4AECF93436}" type="pres">
      <dgm:prSet presAssocID="{5418FCE5-0AC2-479F-8F47-D35F7A60BD8D}" presName="parTrans" presStyleLbl="sibTrans2D1" presStyleIdx="1" presStyleCnt="6"/>
      <dgm:spPr/>
      <dgm:t>
        <a:bodyPr/>
        <a:lstStyle/>
        <a:p>
          <a:endParaRPr lang="cs-CZ"/>
        </a:p>
      </dgm:t>
    </dgm:pt>
    <dgm:pt modelId="{AF2E0478-D773-4966-9A95-8E70AD7139B7}" type="pres">
      <dgm:prSet presAssocID="{5418FCE5-0AC2-479F-8F47-D35F7A60BD8D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8FE55D76-69B8-469D-BE4A-A0F9F69D5110}" type="pres">
      <dgm:prSet presAssocID="{6461E40C-FAF1-4C11-9CA4-01B7756558A8}" presName="node" presStyleLbl="node1" presStyleIdx="1" presStyleCnt="6" custScaleX="117603" custScaleY="1176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9D690-D432-4F1A-B2AE-D98A61E6F24A}" type="pres">
      <dgm:prSet presAssocID="{CFE62A0D-AFCB-42FF-A2F7-4127DE6E4A06}" presName="parTrans" presStyleLbl="sibTrans2D1" presStyleIdx="2" presStyleCnt="6"/>
      <dgm:spPr/>
      <dgm:t>
        <a:bodyPr/>
        <a:lstStyle/>
        <a:p>
          <a:endParaRPr lang="cs-CZ"/>
        </a:p>
      </dgm:t>
    </dgm:pt>
    <dgm:pt modelId="{5E3992B2-2FF9-4710-BC5D-D3CABAC0944B}" type="pres">
      <dgm:prSet presAssocID="{CFE62A0D-AFCB-42FF-A2F7-4127DE6E4A06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0B5562C5-56E9-4F94-AD9A-09B6AA6E206F}" type="pres">
      <dgm:prSet presAssocID="{14E5A95F-9DC9-4E33-B709-14C57323ACAA}" presName="node" presStyleLbl="node1" presStyleIdx="2" presStyleCnt="6" custScaleX="117603" custScaleY="1176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0FDE60-5A66-47CD-855C-10B0ABFAFF6D}" type="pres">
      <dgm:prSet presAssocID="{E1D6882F-7F41-4B9B-8326-079D0B7775D3}" presName="parTrans" presStyleLbl="sibTrans2D1" presStyleIdx="3" presStyleCnt="6"/>
      <dgm:spPr/>
      <dgm:t>
        <a:bodyPr/>
        <a:lstStyle/>
        <a:p>
          <a:endParaRPr lang="cs-CZ"/>
        </a:p>
      </dgm:t>
    </dgm:pt>
    <dgm:pt modelId="{D9C29361-9907-4AA5-9D4C-465D8E4516DA}" type="pres">
      <dgm:prSet presAssocID="{E1D6882F-7F41-4B9B-8326-079D0B7775D3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492A8904-4F29-41B2-8DF6-9E5DB43B598E}" type="pres">
      <dgm:prSet presAssocID="{9A038BAD-1DAA-4E08-AF5C-7A535C3A31A3}" presName="node" presStyleLbl="node1" presStyleIdx="3" presStyleCnt="6" custScaleX="117603" custScaleY="1176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0BEB95-5498-4076-A7AD-52EA2D6058A0}" type="pres">
      <dgm:prSet presAssocID="{8F21B166-5620-46A8-A5DD-72EAE361E61D}" presName="parTrans" presStyleLbl="sibTrans2D1" presStyleIdx="4" presStyleCnt="6"/>
      <dgm:spPr/>
      <dgm:t>
        <a:bodyPr/>
        <a:lstStyle/>
        <a:p>
          <a:endParaRPr lang="cs-CZ"/>
        </a:p>
      </dgm:t>
    </dgm:pt>
    <dgm:pt modelId="{8C992717-B056-4E89-850B-547F00D86B47}" type="pres">
      <dgm:prSet presAssocID="{8F21B166-5620-46A8-A5DD-72EAE361E61D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A0AE6ABD-EFF8-41C2-907C-790C07DF522C}" type="pres">
      <dgm:prSet presAssocID="{C2B16F5E-4FD9-4E6C-984C-5FB34252F788}" presName="node" presStyleLbl="node1" presStyleIdx="4" presStyleCnt="6" custScaleX="117603" custScaleY="1176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24BC4-B199-4504-B66B-B6FDFBF38126}" type="pres">
      <dgm:prSet presAssocID="{AA0D5A7E-B74C-4C27-AA30-0D21F3239BE0}" presName="parTrans" presStyleLbl="sibTrans2D1" presStyleIdx="5" presStyleCnt="6"/>
      <dgm:spPr/>
      <dgm:t>
        <a:bodyPr/>
        <a:lstStyle/>
        <a:p>
          <a:endParaRPr lang="cs-CZ"/>
        </a:p>
      </dgm:t>
    </dgm:pt>
    <dgm:pt modelId="{3DFCDB92-413D-4960-9D9F-8C435EF1EA5E}" type="pres">
      <dgm:prSet presAssocID="{AA0D5A7E-B74C-4C27-AA30-0D21F3239BE0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7CEAF9AA-D196-4C23-9090-6C2E1FBB274E}" type="pres">
      <dgm:prSet presAssocID="{737435CD-5A41-4BFE-9B2A-A97533E143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18A7F649-997B-41E7-B80F-C88C3B665C22}" type="presOf" srcId="{737435CD-5A41-4BFE-9B2A-A97533E14370}" destId="{7CEAF9AA-D196-4C23-9090-6C2E1FBB274E}" srcOrd="0" destOrd="0" presId="urn:microsoft.com/office/officeart/2005/8/layout/radial5"/>
    <dgm:cxn modelId="{C3DDA11F-F3F9-42F2-A508-7ABC82381B56}" type="presOf" srcId="{AA0D5A7E-B74C-4C27-AA30-0D21F3239BE0}" destId="{DEB24BC4-B199-4504-B66B-B6FDFBF38126}" srcOrd="0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4D341991-5DB3-4739-89C1-0B6A24A114E8}" type="presOf" srcId="{5418FCE5-0AC2-479F-8F47-D35F7A60BD8D}" destId="{4873F644-A37B-4263-BDD3-7D4AECF93436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1627F623-1E13-4A6B-A209-DE1E2318ECAE}" type="presOf" srcId="{AA0D5A7E-B74C-4C27-AA30-0D21F3239BE0}" destId="{3DFCDB92-413D-4960-9D9F-8C435EF1EA5E}" srcOrd="1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33CA9426-6028-4F9E-ADDB-AA3042A81F7D}" type="presOf" srcId="{6461E40C-FAF1-4C11-9CA4-01B7756558A8}" destId="{8FE55D76-69B8-469D-BE4A-A0F9F69D5110}" srcOrd="0" destOrd="0" presId="urn:microsoft.com/office/officeart/2005/8/layout/radial5"/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9D61B47E-7F41-4639-962A-9097B26F323C}" type="presOf" srcId="{5418FCE5-0AC2-479F-8F47-D35F7A60BD8D}" destId="{AF2E0478-D773-4966-9A95-8E70AD7139B7}" srcOrd="1" destOrd="0" presId="urn:microsoft.com/office/officeart/2005/8/layout/radial5"/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7CB4003E-1E5C-414B-BB9C-7D1326144CF1}" srcId="{D3864EA6-13E7-440F-948B-8118F5878A44}" destId="{737435CD-5A41-4BFE-9B2A-A97533E14370}" srcOrd="5" destOrd="0" parTransId="{AA0D5A7E-B74C-4C27-AA30-0D21F3239BE0}" sibTransId="{9B98FED6-0FBE-4983-86B6-445157D26868}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76D43CBB-CF6F-4D01-B20F-2CB0810F3909}" type="presParOf" srcId="{EB09D521-9D02-4B4D-80CB-EB847731A63E}" destId="{4873F644-A37B-4263-BDD3-7D4AECF93436}" srcOrd="3" destOrd="0" presId="urn:microsoft.com/office/officeart/2005/8/layout/radial5"/>
    <dgm:cxn modelId="{F7130F14-C777-4C76-8C2B-D2E7B75C0D8D}" type="presParOf" srcId="{4873F644-A37B-4263-BDD3-7D4AECF93436}" destId="{AF2E0478-D773-4966-9A95-8E70AD7139B7}" srcOrd="0" destOrd="0" presId="urn:microsoft.com/office/officeart/2005/8/layout/radial5"/>
    <dgm:cxn modelId="{748C0B98-BE3C-46A0-A8A8-2AA989733D23}" type="presParOf" srcId="{EB09D521-9D02-4B4D-80CB-EB847731A63E}" destId="{8FE55D76-69B8-469D-BE4A-A0F9F69D5110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  <dgm:cxn modelId="{F4137990-C09D-439D-A949-454E5C72A72B}" type="presParOf" srcId="{EB09D521-9D02-4B4D-80CB-EB847731A63E}" destId="{DEB24BC4-B199-4504-B66B-B6FDFBF38126}" srcOrd="11" destOrd="0" presId="urn:microsoft.com/office/officeart/2005/8/layout/radial5"/>
    <dgm:cxn modelId="{76F6968D-1577-4CD4-800B-FAFE88543B76}" type="presParOf" srcId="{DEB24BC4-B199-4504-B66B-B6FDFBF38126}" destId="{3DFCDB92-413D-4960-9D9F-8C435EF1EA5E}" srcOrd="0" destOrd="0" presId="urn:microsoft.com/office/officeart/2005/8/layout/radial5"/>
    <dgm:cxn modelId="{5169EDAE-63B7-488B-86E5-F1B095D0C6F2}" type="presParOf" srcId="{EB09D521-9D02-4B4D-80CB-EB847731A63E}" destId="{7CEAF9AA-D196-4C23-9090-6C2E1FBB274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cs-CZ" sz="2500" dirty="0" err="1" smtClean="0"/>
            <a:t>Oznamo-vací</a:t>
          </a:r>
          <a:r>
            <a:rPr lang="cs-CZ" sz="2500" dirty="0" smtClean="0"/>
            <a:t> věta</a:t>
          </a:r>
          <a:endParaRPr lang="cs-CZ" sz="25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cs-CZ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cs-CZ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cs-CZ" sz="2500" b="0" dirty="0" smtClean="0"/>
            <a:t>Vztah alespoň dvou proměnných</a:t>
          </a:r>
          <a:endParaRPr lang="cs-CZ" sz="2500" b="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cs-CZ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cs-CZ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cs-CZ" sz="2500" b="0" dirty="0" smtClean="0"/>
            <a:t>Lze potvrdit nebo vyvrátit</a:t>
          </a:r>
          <a:endParaRPr lang="cs-CZ" sz="2500" b="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cs-CZ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cs-CZ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72AB35D-7F85-4F08-9397-AA61FB00442A}" type="pres">
      <dgm:prSet presAssocID="{7BF07599-40A3-43F8-B74C-B9C9D197B9C8}" presName="parTxOnly" presStyleLbl="node1" presStyleIdx="0" presStyleCnt="3" custLinFactNeighborX="-1718" custLinFactNeighborY="-4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cs-CZ"/>
        </a:p>
      </dgm:t>
    </dgm:pt>
    <dgm:pt modelId="{43FF70E3-3B35-4DF9-A907-606680DFC178}" type="pres">
      <dgm:prSet presAssocID="{964A18CD-1B5D-4A7E-B182-2927E17348E0}" presName="parTxOnly" presStyleLbl="node1" presStyleIdx="1" presStyleCnt="3" custScaleX="123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cs-CZ"/>
        </a:p>
      </dgm:t>
    </dgm:pt>
    <dgm:pt modelId="{40E75915-E9B1-4ABD-839B-3CFD5E25D23D}" type="pres">
      <dgm:prSet presAssocID="{25761703-EE26-4CA8-B049-3F157889CE06}" presName="parTxOnly" presStyleLbl="node1" presStyleIdx="2" presStyleCnt="3" custScaleX="117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BCD0BC-B5D3-4170-A7B9-4557BA460D13}" type="presOf" srcId="{25761703-EE26-4CA8-B049-3F157889CE06}" destId="{40E75915-E9B1-4ABD-839B-3CFD5E25D23D}" srcOrd="0" destOrd="0" presId="urn:microsoft.com/office/officeart/2005/8/layout/chevron1"/>
    <dgm:cxn modelId="{CC1D094A-155E-4B31-90E4-442125447EB6}" type="presOf" srcId="{964A18CD-1B5D-4A7E-B182-2927E17348E0}" destId="{43FF70E3-3B35-4DF9-A907-606680DFC178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51F4ED2B-1347-42ED-A438-25B36B2EA8C0}" type="presOf" srcId="{7BF07599-40A3-43F8-B74C-B9C9D197B9C8}" destId="{372AB35D-7F85-4F08-9397-AA61FB00442A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4F68A48B-FD0B-48AD-A72B-0A13695FD195}" type="presOf" srcId="{8BBD982B-F274-4BA3-8F19-028AA15117A4}" destId="{83BF0D0E-CEE2-4D71-A59A-24428141268C}" srcOrd="0" destOrd="0" presId="urn:microsoft.com/office/officeart/2005/8/layout/chevron1"/>
    <dgm:cxn modelId="{B8A62941-12D8-49BE-835F-FC63F594AD27}" type="presParOf" srcId="{83BF0D0E-CEE2-4D71-A59A-24428141268C}" destId="{372AB35D-7F85-4F08-9397-AA61FB00442A}" srcOrd="0" destOrd="0" presId="urn:microsoft.com/office/officeart/2005/8/layout/chevron1"/>
    <dgm:cxn modelId="{F7D932B4-31E4-4359-A8C4-3069C637C6B5}" type="presParOf" srcId="{83BF0D0E-CEE2-4D71-A59A-24428141268C}" destId="{1F777585-BE73-4FF0-B2F3-AF881F23F55D}" srcOrd="1" destOrd="0" presId="urn:microsoft.com/office/officeart/2005/8/layout/chevron1"/>
    <dgm:cxn modelId="{87A665C3-9CF5-4C4C-A779-8A97171CED68}" type="presParOf" srcId="{83BF0D0E-CEE2-4D71-A59A-24428141268C}" destId="{43FF70E3-3B35-4DF9-A907-606680DFC178}" srcOrd="2" destOrd="0" presId="urn:microsoft.com/office/officeart/2005/8/layout/chevron1"/>
    <dgm:cxn modelId="{A2975274-B07B-450A-BA14-AD0278C9749A}" type="presParOf" srcId="{83BF0D0E-CEE2-4D71-A59A-24428141268C}" destId="{9A80ACDF-AC15-4B39-99F9-7A6A02E1B5CD}" srcOrd="3" destOrd="0" presId="urn:microsoft.com/office/officeart/2005/8/layout/chevron1"/>
    <dgm:cxn modelId="{8F1F4256-E91D-4DF3-A08D-D779ACC1B1C9}" type="presParOf" srcId="{83BF0D0E-CEE2-4D71-A59A-24428141268C}" destId="{40E75915-E9B1-4ABD-839B-3CFD5E25D2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832182" y="1036229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5716731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712558" y="5140674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1. Deskripce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(popis)</a:t>
          </a:r>
          <a:endParaRPr lang="cs-CZ" sz="2000" kern="1200" dirty="0"/>
        </a:p>
      </dsp:txBody>
      <dsp:txXfrm>
        <a:off x="1712558" y="5140674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708393" y="4080012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3115139" y="4311231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2. Explanace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(vysvětlení)</a:t>
          </a:r>
          <a:endParaRPr lang="cs-CZ" sz="2000" kern="1200" dirty="0"/>
        </a:p>
      </dsp:txBody>
      <dsp:txXfrm>
        <a:off x="3115139" y="4311231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3052432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699331" y="3649682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3. Predikce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(předpověď)</a:t>
          </a:r>
          <a:endParaRPr lang="cs-CZ" sz="2000" kern="1200" dirty="0"/>
        </a:p>
      </dsp:txBody>
      <dsp:txXfrm>
        <a:off x="4699331" y="3649682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865401" y="218833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793394" y="3124443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4. Pochopení události</a:t>
          </a:r>
          <a:endParaRPr lang="cs-CZ" sz="2000" kern="1200" dirty="0"/>
        </a:p>
      </dsp:txBody>
      <dsp:txXfrm>
        <a:off x="6793394" y="3124443"/>
        <a:ext cx="2166067" cy="29836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FE858-264F-439B-A7F3-F2D942865AB2}">
      <dsp:nvSpPr>
        <dsp:cNvPr id="0" name=""/>
        <dsp:cNvSpPr/>
      </dsp:nvSpPr>
      <dsp:spPr>
        <a:xfrm>
          <a:off x="560345" y="1576975"/>
          <a:ext cx="8106354" cy="2102633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799FD6-0207-48F1-ADAD-3355FC46945A}">
      <dsp:nvSpPr>
        <dsp:cNvPr id="0" name=""/>
        <dsp:cNvSpPr/>
      </dsp:nvSpPr>
      <dsp:spPr>
        <a:xfrm>
          <a:off x="190283" y="0"/>
          <a:ext cx="1225720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proces shromažďování dat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283" y="0"/>
        <a:ext cx="1225720" cy="2102633"/>
      </dsp:txXfrm>
    </dsp:sp>
    <dsp:sp modelId="{40536B13-5617-411F-BE63-A67F88290066}">
      <dsp:nvSpPr>
        <dsp:cNvPr id="0" name=""/>
        <dsp:cNvSpPr/>
      </dsp:nvSpPr>
      <dsp:spPr>
        <a:xfrm>
          <a:off x="540314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584D8-4BEC-45D8-BF53-95F5FB761D06}">
      <dsp:nvSpPr>
        <dsp:cNvPr id="0" name=""/>
        <dsp:cNvSpPr/>
      </dsp:nvSpPr>
      <dsp:spPr>
        <a:xfrm>
          <a:off x="1453138" y="3153934"/>
          <a:ext cx="1349162" cy="210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systematický proces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3138" y="3153934"/>
        <a:ext cx="1349162" cy="2102654"/>
      </dsp:txXfrm>
    </dsp:sp>
    <dsp:sp modelId="{C572D6EF-B61D-42B7-AE89-70B64669FED2}">
      <dsp:nvSpPr>
        <dsp:cNvPr id="0" name=""/>
        <dsp:cNvSpPr/>
      </dsp:nvSpPr>
      <dsp:spPr>
        <a:xfrm>
          <a:off x="1864890" y="2365457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43000"/>
                <a:satMod val="165000"/>
              </a:schemeClr>
            </a:gs>
            <a:gs pos="55000">
              <a:schemeClr val="accent3">
                <a:hueOff val="2250053"/>
                <a:satOff val="-3376"/>
                <a:lumOff val="-549"/>
                <a:alphaOff val="0"/>
                <a:tint val="83000"/>
                <a:satMod val="155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3B8E9D-BC81-4E4F-9ACC-A20F37470DE3}">
      <dsp:nvSpPr>
        <dsp:cNvPr id="0" name=""/>
        <dsp:cNvSpPr/>
      </dsp:nvSpPr>
      <dsp:spPr>
        <a:xfrm>
          <a:off x="2839435" y="0"/>
          <a:ext cx="1340116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problematizuje a syntetizuje dosavadní znalosti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9435" y="0"/>
        <a:ext cx="1340116" cy="2102633"/>
      </dsp:txXfrm>
    </dsp:sp>
    <dsp:sp modelId="{F134D718-41DE-4EC6-89B3-1BC0F2118D8D}">
      <dsp:nvSpPr>
        <dsp:cNvPr id="0" name=""/>
        <dsp:cNvSpPr/>
      </dsp:nvSpPr>
      <dsp:spPr>
        <a:xfrm>
          <a:off x="3246665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43000"/>
                <a:satMod val="165000"/>
              </a:schemeClr>
            </a:gs>
            <a:gs pos="55000">
              <a:schemeClr val="accent3">
                <a:hueOff val="4500106"/>
                <a:satOff val="-6752"/>
                <a:lumOff val="-1098"/>
                <a:alphaOff val="0"/>
                <a:tint val="83000"/>
                <a:satMod val="155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E38FE-BB68-46C2-BB82-E10F260603D4}">
      <dsp:nvSpPr>
        <dsp:cNvPr id="0" name=""/>
        <dsp:cNvSpPr/>
      </dsp:nvSpPr>
      <dsp:spPr>
        <a:xfrm>
          <a:off x="4216687" y="3153950"/>
          <a:ext cx="1255465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zahrnuje kritickou analýzu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6687" y="3153950"/>
        <a:ext cx="1255465" cy="2102633"/>
      </dsp:txXfrm>
    </dsp:sp>
    <dsp:sp modelId="{0E7EB6B7-19A7-4A3E-B4B9-2E001F38EFC6}">
      <dsp:nvSpPr>
        <dsp:cNvPr id="0" name=""/>
        <dsp:cNvSpPr/>
      </dsp:nvSpPr>
      <dsp:spPr>
        <a:xfrm>
          <a:off x="4581590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43000"/>
                <a:satMod val="165000"/>
              </a:schemeClr>
            </a:gs>
            <a:gs pos="55000">
              <a:schemeClr val="accent3">
                <a:hueOff val="6750158"/>
                <a:satOff val="-10128"/>
                <a:lumOff val="-1647"/>
                <a:alphaOff val="0"/>
                <a:tint val="83000"/>
                <a:satMod val="155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22EF4-4D7F-45CD-9BAB-2B9D863E08AA}">
      <dsp:nvSpPr>
        <dsp:cNvPr id="0" name=""/>
        <dsp:cNvSpPr/>
      </dsp:nvSpPr>
      <dsp:spPr>
        <a:xfrm>
          <a:off x="5509286" y="0"/>
          <a:ext cx="1303628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vede ke zvyšování znalostí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9286" y="0"/>
        <a:ext cx="1303628" cy="2102633"/>
      </dsp:txXfrm>
    </dsp:sp>
    <dsp:sp modelId="{C1A446C8-60E8-4DCB-AD24-01DCD87FC327}">
      <dsp:nvSpPr>
        <dsp:cNvPr id="0" name=""/>
        <dsp:cNvSpPr/>
      </dsp:nvSpPr>
      <dsp:spPr>
        <a:xfrm>
          <a:off x="5898271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43000"/>
                <a:satMod val="165000"/>
              </a:schemeClr>
            </a:gs>
            <a:gs pos="55000">
              <a:schemeClr val="accent3">
                <a:hueOff val="9000211"/>
                <a:satOff val="-13504"/>
                <a:lumOff val="-2196"/>
                <a:alphaOff val="0"/>
                <a:tint val="83000"/>
                <a:satMod val="155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E9BE3-D801-4909-9540-4F0544B08941}">
      <dsp:nvSpPr>
        <dsp:cNvPr id="0" name=""/>
        <dsp:cNvSpPr/>
      </dsp:nvSpPr>
      <dsp:spPr>
        <a:xfrm>
          <a:off x="6850049" y="3477987"/>
          <a:ext cx="1301014" cy="16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42240" tIns="142240" rIns="142240" bIns="142240" numCol="1" spcCol="1270" anchor="ctr" anchorCtr="0">
          <a:noAutofit/>
          <a:scene3d>
            <a:camera prst="orthographicFront">
              <a:rot lat="0" lon="0" rev="1800000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je kombinací uvedeného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0049" y="3477987"/>
        <a:ext cx="1301014" cy="1670584"/>
      </dsp:txXfrm>
    </dsp:sp>
    <dsp:sp modelId="{F4B3C927-5067-4FCE-93E9-FDC233ED41C2}">
      <dsp:nvSpPr>
        <dsp:cNvPr id="0" name=""/>
        <dsp:cNvSpPr/>
      </dsp:nvSpPr>
      <dsp:spPr>
        <a:xfrm>
          <a:off x="7237727" y="2473475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547835" y="1693635"/>
          <a:ext cx="1248228" cy="124822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Projekt</a:t>
          </a:r>
        </a:p>
      </dsp:txBody>
      <dsp:txXfrm>
        <a:off x="3547835" y="1693635"/>
        <a:ext cx="1248228" cy="1248228"/>
      </dsp:txXfrm>
    </dsp:sp>
    <dsp:sp modelId="{E09D1B4B-09AE-4B1F-A409-CE344F8F9185}">
      <dsp:nvSpPr>
        <dsp:cNvPr id="0" name=""/>
        <dsp:cNvSpPr/>
      </dsp:nvSpPr>
      <dsp:spPr>
        <a:xfrm rot="16200000">
          <a:off x="4074948" y="1309014"/>
          <a:ext cx="194003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6200000">
        <a:off x="4074948" y="1309014"/>
        <a:ext cx="194003" cy="414180"/>
      </dsp:txXfrm>
    </dsp:sp>
    <dsp:sp modelId="{60779230-642B-46DB-B5CA-FC2220C38859}">
      <dsp:nvSpPr>
        <dsp:cNvPr id="0" name=""/>
        <dsp:cNvSpPr/>
      </dsp:nvSpPr>
      <dsp:spPr>
        <a:xfrm>
          <a:off x="3455643" y="-105020"/>
          <a:ext cx="1432612" cy="14326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1. Určení problému</a:t>
          </a:r>
          <a:endParaRPr lang="cs-CZ" sz="1100" kern="1200" dirty="0"/>
        </a:p>
      </dsp:txBody>
      <dsp:txXfrm>
        <a:off x="3455643" y="-105020"/>
        <a:ext cx="1432612" cy="1432612"/>
      </dsp:txXfrm>
    </dsp:sp>
    <dsp:sp modelId="{4873F644-A37B-4263-BDD3-7D4AECF93436}">
      <dsp:nvSpPr>
        <dsp:cNvPr id="0" name=""/>
        <dsp:cNvSpPr/>
      </dsp:nvSpPr>
      <dsp:spPr>
        <a:xfrm rot="19800000">
          <a:off x="4769193" y="1709837"/>
          <a:ext cx="194003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9800000">
        <a:off x="4769193" y="1709837"/>
        <a:ext cx="194003" cy="414180"/>
      </dsp:txXfrm>
    </dsp:sp>
    <dsp:sp modelId="{8FE55D76-69B8-469D-BE4A-A0F9F69D5110}">
      <dsp:nvSpPr>
        <dsp:cNvPr id="0" name=""/>
        <dsp:cNvSpPr/>
      </dsp:nvSpPr>
      <dsp:spPr>
        <a:xfrm>
          <a:off x="4933485" y="748211"/>
          <a:ext cx="1432612" cy="14326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pc="-10" baseline="0" dirty="0" smtClean="0"/>
            <a:t>2. Rešerše poznatků</a:t>
          </a:r>
          <a:endParaRPr lang="cs-CZ" sz="1600" kern="1200" spc="-10" baseline="0" dirty="0"/>
        </a:p>
      </dsp:txBody>
      <dsp:txXfrm>
        <a:off x="4933485" y="748211"/>
        <a:ext cx="1432612" cy="1432612"/>
      </dsp:txXfrm>
    </dsp:sp>
    <dsp:sp modelId="{8999D690-D432-4F1A-B2AE-D98A61E6F24A}">
      <dsp:nvSpPr>
        <dsp:cNvPr id="0" name=""/>
        <dsp:cNvSpPr/>
      </dsp:nvSpPr>
      <dsp:spPr>
        <a:xfrm rot="1800000">
          <a:off x="4769193" y="2511482"/>
          <a:ext cx="194003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800000">
        <a:off x="4769193" y="2511482"/>
        <a:ext cx="194003" cy="414180"/>
      </dsp:txXfrm>
    </dsp:sp>
    <dsp:sp modelId="{0B5562C5-56E9-4F94-AD9A-09B6AA6E206F}">
      <dsp:nvSpPr>
        <dsp:cNvPr id="0" name=""/>
        <dsp:cNvSpPr/>
      </dsp:nvSpPr>
      <dsp:spPr>
        <a:xfrm>
          <a:off x="4933485" y="2454676"/>
          <a:ext cx="1432612" cy="14326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3. Cíle, návrh plánu</a:t>
          </a:r>
          <a:endParaRPr lang="cs-CZ" sz="1100" kern="1200" dirty="0"/>
        </a:p>
      </dsp:txBody>
      <dsp:txXfrm>
        <a:off x="4933485" y="2454676"/>
        <a:ext cx="1432612" cy="1432612"/>
      </dsp:txXfrm>
    </dsp:sp>
    <dsp:sp modelId="{FB0FDE60-5A66-47CD-855C-10B0ABFAFF6D}">
      <dsp:nvSpPr>
        <dsp:cNvPr id="0" name=""/>
        <dsp:cNvSpPr/>
      </dsp:nvSpPr>
      <dsp:spPr>
        <a:xfrm rot="5400000">
          <a:off x="4074948" y="2912305"/>
          <a:ext cx="194003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4074948" y="2912305"/>
        <a:ext cx="194003" cy="414180"/>
      </dsp:txXfrm>
    </dsp:sp>
    <dsp:sp modelId="{492A8904-4F29-41B2-8DF6-9E5DB43B598E}">
      <dsp:nvSpPr>
        <dsp:cNvPr id="0" name=""/>
        <dsp:cNvSpPr/>
      </dsp:nvSpPr>
      <dsp:spPr>
        <a:xfrm>
          <a:off x="3455643" y="3307908"/>
          <a:ext cx="1432612" cy="14326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4. Provedení plánu</a:t>
          </a:r>
          <a:endParaRPr lang="cs-CZ" sz="1600" kern="1200" dirty="0"/>
        </a:p>
      </dsp:txBody>
      <dsp:txXfrm>
        <a:off x="3455643" y="3307908"/>
        <a:ext cx="1432612" cy="1432612"/>
      </dsp:txXfrm>
    </dsp:sp>
    <dsp:sp modelId="{470BEB95-5498-4076-A7AD-52EA2D6058A0}">
      <dsp:nvSpPr>
        <dsp:cNvPr id="0" name=""/>
        <dsp:cNvSpPr/>
      </dsp:nvSpPr>
      <dsp:spPr>
        <a:xfrm rot="9000000">
          <a:off x="3380702" y="2511482"/>
          <a:ext cx="194003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9000000">
        <a:off x="3380702" y="2511482"/>
        <a:ext cx="194003" cy="414180"/>
      </dsp:txXfrm>
    </dsp:sp>
    <dsp:sp modelId="{A0AE6ABD-EFF8-41C2-907C-790C07DF522C}">
      <dsp:nvSpPr>
        <dsp:cNvPr id="0" name=""/>
        <dsp:cNvSpPr/>
      </dsp:nvSpPr>
      <dsp:spPr>
        <a:xfrm>
          <a:off x="1977801" y="2454676"/>
          <a:ext cx="1432612" cy="14326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5. Analýza dat a reflexe</a:t>
          </a:r>
          <a:endParaRPr lang="cs-CZ" sz="1200" kern="1200" dirty="0"/>
        </a:p>
      </dsp:txBody>
      <dsp:txXfrm>
        <a:off x="1977801" y="2454676"/>
        <a:ext cx="1432612" cy="1432612"/>
      </dsp:txXfrm>
    </dsp:sp>
    <dsp:sp modelId="{DEB24BC4-B199-4504-B66B-B6FDFBF38126}">
      <dsp:nvSpPr>
        <dsp:cNvPr id="0" name=""/>
        <dsp:cNvSpPr/>
      </dsp:nvSpPr>
      <dsp:spPr>
        <a:xfrm rot="12600000">
          <a:off x="3307256" y="1683836"/>
          <a:ext cx="250828" cy="41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2600000">
        <a:off x="3307256" y="1683836"/>
        <a:ext cx="250828" cy="414180"/>
      </dsp:txXfrm>
    </dsp:sp>
    <dsp:sp modelId="{7CEAF9AA-D196-4C23-9090-6C2E1FBB274E}">
      <dsp:nvSpPr>
        <dsp:cNvPr id="0" name=""/>
        <dsp:cNvSpPr/>
      </dsp:nvSpPr>
      <dsp:spPr>
        <a:xfrm>
          <a:off x="2085019" y="855429"/>
          <a:ext cx="1218176" cy="12181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6. Napsání ZP</a:t>
          </a:r>
          <a:endParaRPr lang="cs-CZ" sz="1600" kern="1200" dirty="0"/>
        </a:p>
      </dsp:txBody>
      <dsp:txXfrm>
        <a:off x="2085019" y="855429"/>
        <a:ext cx="1218176" cy="12181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1704463"/>
          <a:ext cx="2643829" cy="10575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 smtClean="0"/>
            <a:t>Oznamo-vací</a:t>
          </a:r>
          <a:r>
            <a:rPr lang="cs-CZ" sz="2500" kern="1200" dirty="0" smtClean="0"/>
            <a:t> věta</a:t>
          </a:r>
          <a:endParaRPr lang="cs-CZ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04463"/>
        <a:ext cx="2643829" cy="1057531"/>
      </dsp:txXfrm>
    </dsp:sp>
    <dsp:sp modelId="{43FF70E3-3B35-4DF9-A907-606680DFC178}">
      <dsp:nvSpPr>
        <dsp:cNvPr id="0" name=""/>
        <dsp:cNvSpPr/>
      </dsp:nvSpPr>
      <dsp:spPr>
        <a:xfrm>
          <a:off x="2380175" y="1757234"/>
          <a:ext cx="3271765" cy="1057531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3000"/>
                <a:satMod val="16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83000"/>
                <a:satMod val="1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0" kern="1200" dirty="0" smtClean="0"/>
            <a:t>Vztah alespoň dvou proměnných</a:t>
          </a:r>
          <a:endParaRPr lang="cs-CZ" sz="2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0175" y="1757234"/>
        <a:ext cx="3271765" cy="1057531"/>
      </dsp:txXfrm>
    </dsp:sp>
    <dsp:sp modelId="{40E75915-E9B1-4ABD-839B-3CFD5E25D23D}">
      <dsp:nvSpPr>
        <dsp:cNvPr id="0" name=""/>
        <dsp:cNvSpPr/>
      </dsp:nvSpPr>
      <dsp:spPr>
        <a:xfrm>
          <a:off x="5387558" y="1757234"/>
          <a:ext cx="3098489" cy="1057531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0" kern="1200" dirty="0" smtClean="0"/>
            <a:t>Lze potvrdit nebo vyvrátit</a:t>
          </a:r>
          <a:endParaRPr lang="cs-CZ" sz="2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7558" y="1757234"/>
        <a:ext cx="3098489" cy="105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724506C0-3FFE-45A5-803D-9F4FC5464A70}" type="datetimeFigureOut">
              <a:rPr/>
              <a:pPr/>
              <a:t>12/17/2009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712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aktualizace projektu.</a:t>
            </a:r>
            <a:r>
              <a:rPr lang="cs-CZ" baseline="0" dirty="0" smtClean="0"/>
              <a:t> projektu.</a:t>
            </a:r>
            <a:endParaRPr lang="cs-CZ" dirty="0" smtClean="0"/>
          </a:p>
          <a:p>
            <a:endParaRPr lang="cs-CZ" baseline="0" dirty="0" smtClean="0"/>
          </a:p>
          <a:p>
            <a:pPr lvl="0"/>
            <a:r>
              <a:rPr lang="cs-CZ" sz="1000" b="1" dirty="0" smtClean="0"/>
              <a:t>Oddíly</a:t>
            </a:r>
            <a:endParaRPr lang="cs-CZ" sz="1000" b="0" dirty="0" smtClean="0"/>
          </a:p>
          <a:p>
            <a:pPr lvl="0"/>
            <a:r>
              <a:rPr lang="cs-CZ" sz="1000" b="0" dirty="0" smtClean="0"/>
              <a:t>Po kliknutí na snímek pravým tlačítkem myši lze přidat oddíly.</a:t>
            </a:r>
            <a:r>
              <a:rPr lang="cs-CZ" sz="1000" b="0" baseline="0" dirty="0" smtClean="0"/>
              <a:t> Oddíly mohou pomoci uspořádat snímky nebo usnadnit spolupráci mezi více autory.</a:t>
            </a:r>
            <a:endParaRPr lang="cs-CZ" sz="1000" b="0" dirty="0" smtClean="0"/>
          </a:p>
          <a:p>
            <a:pPr lvl="0"/>
            <a:endParaRPr lang="cs-CZ" sz="1000" b="1" dirty="0" smtClean="0"/>
          </a:p>
          <a:p>
            <a:pPr lvl="0"/>
            <a:r>
              <a:rPr lang="cs-CZ" sz="1000" b="1" dirty="0" smtClean="0"/>
              <a:t>Poznámky</a:t>
            </a:r>
          </a:p>
          <a:p>
            <a:pPr lvl="0"/>
            <a:r>
              <a:rPr lang="cs-CZ" sz="1000" dirty="0" smtClean="0"/>
              <a:t>Oddíl Poznámky použijte k zadání poznámek k doručení nebo dalších podrobností pro posluchače.</a:t>
            </a:r>
            <a:r>
              <a:rPr lang="cs-CZ" sz="10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0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000" dirty="0" smtClean="0"/>
          </a:p>
          <a:p>
            <a:pPr lvl="0">
              <a:buFontTx/>
              <a:buNone/>
            </a:pPr>
            <a:r>
              <a:rPr lang="cs-CZ" sz="10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000" dirty="0" smtClean="0"/>
              <a:t>Věnujte zvláštní pozornost grafům a textovým polím.</a:t>
            </a:r>
            <a:r>
              <a:rPr lang="cs-CZ" sz="1000" baseline="0" dirty="0" smtClean="0"/>
              <a:t> </a:t>
            </a:r>
            <a:endParaRPr lang="cs-CZ" sz="1000" dirty="0" smtClean="0"/>
          </a:p>
          <a:p>
            <a:pPr lvl="0"/>
            <a:r>
              <a:rPr lang="cs-CZ" sz="1000" dirty="0" smtClean="0"/>
              <a:t>Zvažte, zda účastníci budou tisknout černobíle nebo ve </a:t>
            </a:r>
            <a:r>
              <a:rPr lang="cs-CZ" sz="1000" dirty="0" err="1" smtClean="0"/>
              <a:t>stupních šedé</a:t>
            </a:r>
            <a:r>
              <a:rPr lang="cs-CZ" sz="1000" dirty="0" smtClean="0"/>
              <a:t>. Provedením zkušebního tisku ověřte, zda barvy fungují správně při vytištění černobíle i ve </a:t>
            </a:r>
            <a:r>
              <a:rPr lang="cs-CZ" sz="1000" dirty="0" err="1" smtClean="0"/>
              <a:t>stupních šedé</a:t>
            </a:r>
            <a:r>
              <a:rPr lang="cs-CZ" sz="1000" dirty="0" smtClean="0"/>
              <a:t>.</a:t>
            </a:r>
          </a:p>
          <a:p>
            <a:pPr lvl="0">
              <a:buFontTx/>
              <a:buNone/>
            </a:pPr>
            <a:endParaRPr lang="cs-CZ" sz="1000" dirty="0" smtClean="0"/>
          </a:p>
          <a:p>
            <a:pPr lvl="0">
              <a:buFontTx/>
              <a:buNone/>
            </a:pPr>
            <a:r>
              <a:rPr lang="cs-CZ" sz="1000" b="1" dirty="0" smtClean="0"/>
              <a:t>Obrázky, tabulky a grafy</a:t>
            </a:r>
          </a:p>
          <a:p>
            <a:pPr lvl="0"/>
            <a:r>
              <a:rPr lang="cs-CZ" sz="10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0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317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351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0281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655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96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215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6196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127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198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834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Čeho se projekt</a:t>
            </a:r>
            <a:r>
              <a:rPr lang="cs-CZ" baseline="0" dirty="0" smtClean="0"/>
              <a:t> týká?</a:t>
            </a:r>
          </a:p>
          <a:p>
            <a:r>
              <a:rPr lang="cs-CZ" dirty="0" smtClean="0"/>
              <a:t>Definujte</a:t>
            </a:r>
            <a:r>
              <a:rPr lang="cs-CZ" baseline="0" dirty="0" smtClean="0"/>
              <a:t> cíl tohoto projektu.</a:t>
            </a:r>
          </a:p>
          <a:p>
            <a:pPr lvl="1"/>
            <a:r>
              <a:rPr lang="cs-CZ" dirty="0" smtClean="0"/>
              <a:t>Podobá se projektům v minulosti, nebo se jedná o novou záležitost?</a:t>
            </a:r>
          </a:p>
          <a:p>
            <a:r>
              <a:rPr lang="cs-CZ" baseline="0" dirty="0" smtClean="0"/>
              <a:t>Definujte rozsah tohoto projektu.</a:t>
            </a:r>
          </a:p>
          <a:p>
            <a:pPr lvl="1"/>
            <a:r>
              <a:rPr lang="cs-CZ" baseline="0" dirty="0" smtClean="0"/>
              <a:t>Jedná se o nezávislý projekt, nebo souvisí s jinými projekty?</a:t>
            </a:r>
          </a:p>
          <a:p>
            <a:pPr lvl="0"/>
            <a:endParaRPr lang="cs-CZ" baseline="0" dirty="0" smtClean="0"/>
          </a:p>
          <a:p>
            <a:pPr lvl="0"/>
            <a:r>
              <a:rPr lang="cs-CZ" baseline="0" dirty="0" smtClean="0"/>
              <a:t>* Všimněte si, že tento snímek není nutný pro týdenní schůzky shrnující stav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64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415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4431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6067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313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7652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2907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687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1634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091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dirty="0" smtClean="0"/>
              <a:t>* V případě, že kterékoli</a:t>
            </a:r>
            <a:r>
              <a:rPr lang="cs-CZ" baseline="0" dirty="0" smtClean="0"/>
              <a:t> z těchto problémů způsobí zpoždění plánu nebo vyžadují hlubší diskusi, uveďte podrobnosti na dalším snímku.</a:t>
            </a:r>
          </a:p>
          <a:p>
            <a:pPr>
              <a:buFont typeface="Arial" charset="0"/>
              <a:buNone/>
            </a:pPr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Následující snímky</a:t>
            </a:r>
            <a:r>
              <a:rPr lang="cs-CZ" baseline="0" dirty="0" smtClean="0"/>
              <a:t> zobrazit několik příkladů časové osy pomocí obrázků SmartArt.</a:t>
            </a:r>
            <a:endParaRPr lang="cs-CZ" dirty="0" smtClean="0"/>
          </a:p>
          <a:p>
            <a:r>
              <a:rPr lang="cs-CZ" dirty="0" smtClean="0"/>
              <a:t>Můžete zahrnout časovou osu projektu s jasným označením milníků a</a:t>
            </a:r>
            <a:r>
              <a:rPr lang="cs-CZ" baseline="0" dirty="0" smtClean="0"/>
              <a:t> důležitých dat </a:t>
            </a:r>
            <a:r>
              <a:rPr lang="cs-CZ" dirty="0" smtClean="0"/>
              <a:t>a označit, kde se projekt nachází nyní.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187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Jaké jsou závislosti,</a:t>
            </a:r>
            <a:r>
              <a:rPr lang="cs-CZ" baseline="0" dirty="0" smtClean="0"/>
              <a:t> které mají vliv na časovou osu, náklady a výstup tohoto </a:t>
            </a:r>
            <a:r>
              <a:rPr lang="cs-CZ" baseline="0" smtClean="0"/>
              <a:t>projektu?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Připravte snímky pro dodatek pro</a:t>
            </a:r>
            <a:r>
              <a:rPr lang="cs-CZ" baseline="0" dirty="0" smtClean="0"/>
              <a:t> případ, že budou nutné další podrobnosti nebo doplňkové snímky. Dodatek je užitečný také tehdy, pokud je prezentace později distribuována.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64288" y="1375499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387156"/>
            <a:ext cx="1173120" cy="175830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514124"/>
            <a:ext cx="1828800" cy="1220152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cs-CZ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cs-CZ" sz="3600" b="0" cap="none">
                <a:latin typeface="Georgia" pitchFamily="18" charset="0"/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cs-CZ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cs-CZ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cs-CZ" sz="1800">
                <a:latin typeface="Georgia" pitchFamily="18" charset="0"/>
              </a:defRPr>
            </a:lvl2pPr>
            <a:lvl3pPr eaLnBrk="1" latinLnBrk="0" hangingPunct="1">
              <a:defRPr kumimoji="0" lang="cs-CZ" sz="2000">
                <a:latin typeface="Georgia" pitchFamily="18" charset="0"/>
              </a:defRPr>
            </a:lvl3pPr>
            <a:lvl4pPr eaLnBrk="1" latinLnBrk="0" hangingPunct="1">
              <a:defRPr kumimoji="0" lang="cs-CZ" sz="2000">
                <a:latin typeface="Georgia" pitchFamily="18" charset="0"/>
              </a:defRPr>
            </a:lvl4pPr>
            <a:lvl5pPr eaLnBrk="1" latinLnBrk="0" hangingPunct="1">
              <a:defRPr kumimoji="0" lang="cs-CZ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cs-CZ" sz="2800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vs.cuni.cz/hendl/metodologie/typy_vyzkumu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12.xml"/><Relationship Id="rId7" Type="http://schemas.openxmlformats.org/officeDocument/2006/relationships/diagramLayout" Target="../diagrams/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Data" Target="../diagrams/data3.xml"/><Relationship Id="rId5" Type="http://schemas.openxmlformats.org/officeDocument/2006/relationships/notesSlide" Target="../notesSlides/notesSlide7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506761"/>
            <a:ext cx="7772400" cy="761999"/>
          </a:xfrm>
        </p:spPr>
        <p:txBody>
          <a:bodyPr/>
          <a:lstStyle/>
          <a:p>
            <a:r>
              <a:rPr lang="cs-CZ" sz="3200" b="1" dirty="0" smtClean="0"/>
              <a:t>Metodologie Kinantropologie</a:t>
            </a:r>
            <a:endParaRPr lang="cs-CZ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673212" y="5301952"/>
            <a:ext cx="5275052" cy="1295400"/>
          </a:xfrm>
        </p:spPr>
        <p:txBody>
          <a:bodyPr/>
          <a:lstStyle/>
          <a:p>
            <a:pPr algn="ctr"/>
            <a:r>
              <a:rPr lang="cs-CZ" sz="2000" dirty="0" smtClean="0"/>
              <a:t>Mgr. Martin Sebera, Ph.D.</a:t>
            </a:r>
            <a:endParaRPr lang="cs-CZ" sz="2000" dirty="0"/>
          </a:p>
          <a:p>
            <a:pPr algn="ctr"/>
            <a:r>
              <a:rPr lang="cs-CZ" sz="2000" dirty="0" smtClean="0"/>
              <a:t>Fakulta sportovních studií MU</a:t>
            </a:r>
          </a:p>
          <a:p>
            <a:pPr algn="ctr"/>
            <a:r>
              <a:rPr lang="cs-CZ" sz="2000" dirty="0" smtClean="0"/>
              <a:t>2012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944216" y="22675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Sbírka </a:t>
            </a:r>
            <a:r>
              <a:rPr lang="cs-CZ"/>
              <a:t>studijních </a:t>
            </a:r>
            <a:r>
              <a:rPr lang="cs-CZ" smtClean="0"/>
              <a:t>materiálů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Předmět Kinantropologie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97363"/>
          </a:xfrm>
        </p:spPr>
        <p:txBody>
          <a:bodyPr/>
          <a:lstStyle/>
          <a:p>
            <a:pPr lvl="0"/>
            <a:r>
              <a:rPr lang="cs-CZ" dirty="0"/>
              <a:t>zkoumání pohybujícího se člověka</a:t>
            </a:r>
          </a:p>
          <a:p>
            <a:pPr lvl="0"/>
            <a:r>
              <a:rPr lang="cs-CZ" dirty="0"/>
              <a:t>výzkum lidského pohybu</a:t>
            </a:r>
          </a:p>
          <a:p>
            <a:pPr lvl="0"/>
            <a:r>
              <a:rPr lang="cs-CZ" dirty="0"/>
              <a:t>výzkum motoriky člověka (motorické činnosti)</a:t>
            </a:r>
          </a:p>
          <a:p>
            <a:pPr lvl="0"/>
            <a:r>
              <a:rPr lang="cs-CZ" dirty="0"/>
              <a:t>výzkum tělesné (motorické) aktivity člověka</a:t>
            </a:r>
          </a:p>
          <a:p>
            <a:r>
              <a:rPr lang="cs-CZ" dirty="0"/>
              <a:t>výzkum lidské kinetiky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3532"/>
            <a:ext cx="6067425" cy="4533900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1006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162472" cy="5610944"/>
          </a:xfrm>
        </p:spPr>
        <p:txBody>
          <a:bodyPr vert="vert270"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Metody výzkumu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9840"/>
            <a:ext cx="7284864" cy="626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832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946448" cy="5322912"/>
          </a:xfrm>
        </p:spPr>
        <p:txBody>
          <a:bodyPr vert="vert270"/>
          <a:lstStyle/>
          <a:p>
            <a:pPr algn="ctr"/>
            <a:r>
              <a:rPr lang="cs-CZ" dirty="0" smtClean="0"/>
              <a:t>Metody – jiné členění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956" y="836712"/>
            <a:ext cx="70485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1925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14400"/>
          </a:xfrm>
        </p:spPr>
        <p:txBody>
          <a:bodyPr/>
          <a:lstStyle/>
          <a:p>
            <a:r>
              <a:rPr lang="cs-CZ" dirty="0" smtClean="0"/>
              <a:t>Metody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Kvantitativní</a:t>
            </a:r>
            <a:r>
              <a:rPr lang="cs-CZ" sz="2200" dirty="0" smtClean="0"/>
              <a:t> - </a:t>
            </a:r>
            <a:r>
              <a:rPr lang="cs-CZ" sz="2200" b="1" dirty="0" smtClean="0"/>
              <a:t>dedukce</a:t>
            </a:r>
            <a:r>
              <a:rPr lang="cs-CZ" sz="2200" dirty="0" smtClean="0"/>
              <a:t> </a:t>
            </a:r>
            <a:r>
              <a:rPr lang="cs-CZ" sz="2200" dirty="0"/>
              <a:t>(teorie - formulace hypotéz – pozorování - testování hypotéz - interpretace a zobecnění</a:t>
            </a:r>
            <a:r>
              <a:rPr lang="cs-CZ" sz="2200" dirty="0" smtClean="0"/>
              <a:t>)</a:t>
            </a:r>
          </a:p>
          <a:p>
            <a:pPr lvl="0"/>
            <a:r>
              <a:rPr lang="cs-CZ" dirty="0" smtClean="0"/>
              <a:t>experiment</a:t>
            </a:r>
            <a:r>
              <a:rPr lang="cs-CZ" dirty="0"/>
              <a:t>, (</a:t>
            </a:r>
            <a:r>
              <a:rPr lang="cs-CZ" dirty="0" err="1"/>
              <a:t>kvaziexperiment</a:t>
            </a:r>
            <a:r>
              <a:rPr lang="cs-CZ" dirty="0"/>
              <a:t>)</a:t>
            </a:r>
            <a:endParaRPr lang="cs-CZ" sz="1800" dirty="0"/>
          </a:p>
          <a:p>
            <a:pPr lvl="0"/>
            <a:r>
              <a:rPr lang="cs-CZ" dirty="0"/>
              <a:t>korelační šetření</a:t>
            </a:r>
            <a:endParaRPr lang="cs-CZ" sz="1800" dirty="0"/>
          </a:p>
          <a:p>
            <a:pPr lvl="0"/>
            <a:r>
              <a:rPr lang="cs-CZ" dirty="0"/>
              <a:t>specializovanější </a:t>
            </a:r>
            <a:endParaRPr lang="cs-CZ" sz="1800" dirty="0"/>
          </a:p>
          <a:p>
            <a:pPr lvl="1"/>
            <a:r>
              <a:rPr lang="cs-CZ" dirty="0" smtClean="0"/>
              <a:t>longitudinální </a:t>
            </a:r>
            <a:r>
              <a:rPr lang="cs-CZ" dirty="0"/>
              <a:t>studie, </a:t>
            </a:r>
            <a:r>
              <a:rPr lang="cs-CZ" dirty="0" smtClean="0"/>
              <a:t>analýza </a:t>
            </a:r>
            <a:r>
              <a:rPr lang="cs-CZ" dirty="0"/>
              <a:t>časových řad, </a:t>
            </a:r>
            <a:endParaRPr lang="cs-CZ" sz="1600" dirty="0"/>
          </a:p>
          <a:p>
            <a:pPr lvl="1"/>
            <a:r>
              <a:rPr lang="cs-CZ" dirty="0"/>
              <a:t>Q-metodologie, </a:t>
            </a:r>
            <a:endParaRPr lang="cs-CZ" sz="1600" dirty="0"/>
          </a:p>
          <a:p>
            <a:pPr lvl="1"/>
            <a:r>
              <a:rPr lang="cs-CZ" dirty="0"/>
              <a:t>shluková analýza, </a:t>
            </a:r>
            <a:r>
              <a:rPr lang="cs-CZ" dirty="0" err="1" smtClean="0"/>
              <a:t>škálování</a:t>
            </a:r>
            <a:endParaRPr lang="cs-CZ" sz="1600" dirty="0"/>
          </a:p>
          <a:p>
            <a:r>
              <a:rPr lang="cs-CZ" sz="2200" b="1" dirty="0" smtClean="0">
                <a:solidFill>
                  <a:srgbClr val="FF0000"/>
                </a:solidFill>
              </a:rPr>
              <a:t>Kvalitativní</a:t>
            </a:r>
            <a:r>
              <a:rPr lang="cs-CZ" sz="2200" dirty="0" smtClean="0"/>
              <a:t> - </a:t>
            </a:r>
            <a:r>
              <a:rPr lang="cs-CZ" sz="2200" b="1" dirty="0" smtClean="0"/>
              <a:t>indukce</a:t>
            </a:r>
            <a:r>
              <a:rPr lang="cs-CZ" sz="2200" dirty="0" smtClean="0"/>
              <a:t> </a:t>
            </a:r>
            <a:r>
              <a:rPr lang="cs-CZ" sz="2200" dirty="0"/>
              <a:t>(pozorování - zjištění pravidelností - závěry - teorie</a:t>
            </a:r>
            <a:r>
              <a:rPr lang="cs-CZ" sz="2200" dirty="0" smtClean="0"/>
              <a:t>)</a:t>
            </a:r>
          </a:p>
          <a:p>
            <a:pPr lvl="1"/>
            <a:r>
              <a:rPr lang="cs-CZ" dirty="0"/>
              <a:t>případové studie, </a:t>
            </a:r>
          </a:p>
          <a:p>
            <a:pPr lvl="1"/>
            <a:r>
              <a:rPr lang="cs-CZ" dirty="0"/>
              <a:t>etnografie (zahrnující pozorování a </a:t>
            </a:r>
            <a:r>
              <a:rPr lang="cs-CZ" dirty="0" err="1"/>
              <a:t>participantní</a:t>
            </a:r>
            <a:r>
              <a:rPr lang="cs-CZ" dirty="0"/>
              <a:t> pozorování) </a:t>
            </a:r>
          </a:p>
          <a:p>
            <a:pPr lvl="1"/>
            <a:r>
              <a:rPr lang="cs-CZ" dirty="0"/>
              <a:t>zakotvená teorie, </a:t>
            </a:r>
          </a:p>
          <a:p>
            <a:pPr lvl="1"/>
            <a:r>
              <a:rPr lang="cs-CZ" dirty="0" smtClean="0"/>
              <a:t>analýza </a:t>
            </a:r>
            <a:r>
              <a:rPr lang="cs-CZ" dirty="0"/>
              <a:t>dokumentů a </a:t>
            </a:r>
            <a:r>
              <a:rPr lang="cs-CZ" dirty="0" smtClean="0"/>
              <a:t>textů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8383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41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448687" y="586798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…pokračování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673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44618"/>
            <a:ext cx="9144000" cy="352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1124744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…pokračování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04216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708"/>
            <a:ext cx="7200800" cy="66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05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18456"/>
            <a:ext cx="8229600" cy="9144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Závěrečná práce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939949"/>
            <a:ext cx="8229600" cy="4297363"/>
          </a:xfrm>
        </p:spPr>
        <p:txBody>
          <a:bodyPr/>
          <a:lstStyle/>
          <a:p>
            <a:r>
              <a:rPr lang="cs-CZ" dirty="0" smtClean="0"/>
              <a:t>Bakalářská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Magisterská</a:t>
            </a:r>
          </a:p>
          <a:p>
            <a:pPr lvl="1"/>
            <a:r>
              <a:rPr lang="cs-CZ" dirty="0" smtClean="0"/>
              <a:t>diplomové jsou obě dvě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/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3 otázky</a:t>
            </a:r>
          </a:p>
          <a:p>
            <a:pPr lvl="1"/>
            <a:r>
              <a:rPr lang="cs-CZ" dirty="0"/>
              <a:t>stanovení problému (proč?)	</a:t>
            </a:r>
          </a:p>
          <a:p>
            <a:pPr lvl="1"/>
            <a:r>
              <a:rPr lang="cs-CZ" dirty="0"/>
              <a:t>řešení problému (jak?)</a:t>
            </a:r>
          </a:p>
          <a:p>
            <a:pPr lvl="1"/>
            <a:r>
              <a:rPr lang="cs-CZ" dirty="0"/>
              <a:t>přínos výsledků pro teorii a praxi (pro koho?) </a:t>
            </a:r>
          </a:p>
          <a:p>
            <a:endParaRPr lang="cs-CZ" dirty="0" smtClean="0"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5905500" cy="4048125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30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Výběr tématu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3932"/>
            <a:ext cx="8229600" cy="472709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i="1" dirty="0"/>
              <a:t>Téma by mělo odpovídat zájmům posluchače a navazovat na jeho dosavadní studium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cs-CZ" i="1" dirty="0"/>
              <a:t>Prameny nutné pro zpracování práce musí být pro kandidáta fyzicky dostupné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cs-CZ" i="1" dirty="0"/>
              <a:t>Zpracovatelnost veškerých podkladů by měla odpovídat kulturní úrovni kandidáta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Metodologické předpoklady pro daný výzkum musí být na takové úrovni, aby odpovídaly zkušenosti a dosavadní průpravě kandidáta.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9073" y="6011996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Eco</a:t>
            </a:r>
            <a:r>
              <a:rPr lang="cs-CZ" dirty="0"/>
              <a:t> (1977)</a:t>
            </a:r>
          </a:p>
        </p:txBody>
      </p:sp>
    </p:spTree>
    <p:extLst>
      <p:ext uri="{BB962C8B-B14F-4D97-AF65-F5344CB8AC3E}">
        <p14:creationId xmlns:p14="http://schemas.microsoft.com/office/powerpoint/2010/main" xmlns="" val="1994305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Struktura závěrečné práce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empirická</a:t>
            </a:r>
            <a:endParaRPr lang="cs-CZ" dirty="0"/>
          </a:p>
          <a:p>
            <a:pPr lvl="0"/>
            <a:r>
              <a:rPr lang="cs-CZ" b="1" dirty="0"/>
              <a:t>teoretická</a:t>
            </a:r>
            <a:endParaRPr lang="cs-CZ" dirty="0"/>
          </a:p>
          <a:p>
            <a:pPr lvl="0"/>
            <a:r>
              <a:rPr lang="cs-CZ" b="1" dirty="0"/>
              <a:t>empiricko-teoretická</a:t>
            </a:r>
            <a:endParaRPr lang="cs-CZ" dirty="0"/>
          </a:p>
          <a:p>
            <a:r>
              <a:rPr lang="cs-CZ" b="1" dirty="0"/>
              <a:t>alternativní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895721" cy="268223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12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472608" cy="9144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Doporučená literatura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0"/>
            <a:ext cx="511256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700" dirty="0" err="1" smtClean="0"/>
              <a:t>Disman</a:t>
            </a:r>
            <a:r>
              <a:rPr lang="cs-CZ" sz="1700" dirty="0"/>
              <a:t>, M. Jak se vyrábí sociologická znalost</a:t>
            </a:r>
            <a:r>
              <a:rPr lang="cs-CZ" sz="1700" dirty="0" smtClean="0"/>
              <a:t>.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Eco</a:t>
            </a:r>
            <a:r>
              <a:rPr lang="cs-CZ" sz="1700" dirty="0"/>
              <a:t>, U</a:t>
            </a:r>
            <a:r>
              <a:rPr lang="cs-CZ" sz="1700" dirty="0" smtClean="0"/>
              <a:t>. </a:t>
            </a:r>
            <a:r>
              <a:rPr lang="cs-CZ" sz="1700" dirty="0"/>
              <a:t>Jak napsat diplomovou </a:t>
            </a:r>
            <a:r>
              <a:rPr lang="cs-CZ" sz="1700" dirty="0" smtClean="0"/>
              <a:t>práci.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smtClean="0"/>
              <a:t>Fajkus</a:t>
            </a:r>
            <a:r>
              <a:rPr lang="cs-CZ" sz="1700" dirty="0"/>
              <a:t>, B. Filosofie a metodologie </a:t>
            </a:r>
            <a:r>
              <a:rPr lang="cs-CZ" sz="1700" dirty="0" smtClean="0"/>
              <a:t>vědy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Gavora</a:t>
            </a:r>
            <a:r>
              <a:rPr lang="cs-CZ" sz="1700" dirty="0"/>
              <a:t>, P. Úvod do pedagogického </a:t>
            </a:r>
            <a:r>
              <a:rPr lang="cs-CZ" sz="1700" dirty="0" smtClean="0"/>
              <a:t>výzkumu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Hendl</a:t>
            </a:r>
            <a:r>
              <a:rPr lang="cs-CZ" sz="1700" dirty="0"/>
              <a:t>, J. Kvalitativní výzkum. Základní metody a </a:t>
            </a:r>
            <a:r>
              <a:rPr lang="cs-CZ" sz="1700" dirty="0" smtClean="0"/>
              <a:t>aplikace.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Hendl</a:t>
            </a:r>
            <a:r>
              <a:rPr lang="cs-CZ" sz="1700" dirty="0"/>
              <a:t>, Jan. Varianty výzkumu. </a:t>
            </a:r>
            <a:r>
              <a:rPr lang="cs-CZ" sz="1700" dirty="0" smtClean="0"/>
              <a:t>Dostupné </a:t>
            </a:r>
            <a:r>
              <a:rPr lang="cs-CZ" sz="1700" dirty="0"/>
              <a:t>na http://www.ftvs.cuni.cz/hendl/metodologie/typy_vyzkumu.htm</a:t>
            </a:r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Kerlinger</a:t>
            </a:r>
            <a:r>
              <a:rPr lang="cs-CZ" sz="1700" dirty="0"/>
              <a:t>, F. N. Základy výzkumu </a:t>
            </a:r>
            <a:r>
              <a:rPr lang="cs-CZ" sz="1700" dirty="0" smtClean="0"/>
              <a:t>chování</a:t>
            </a:r>
            <a:endParaRPr lang="cs-CZ" sz="1700" dirty="0"/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Mauch</a:t>
            </a:r>
            <a:r>
              <a:rPr lang="cs-CZ" sz="1700" dirty="0"/>
              <a:t>, J. E., </a:t>
            </a:r>
            <a:r>
              <a:rPr lang="cs-CZ" sz="1700" dirty="0" err="1"/>
              <a:t>Birch</a:t>
            </a:r>
            <a:r>
              <a:rPr lang="cs-CZ" sz="1700" dirty="0"/>
              <a:t>, J. W. </a:t>
            </a:r>
            <a:r>
              <a:rPr lang="cs-CZ" sz="1700" dirty="0" err="1"/>
              <a:t>Guide</a:t>
            </a:r>
            <a:r>
              <a:rPr lang="cs-CZ" sz="1700" dirty="0"/>
              <a:t> to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successful</a:t>
            </a:r>
            <a:r>
              <a:rPr lang="cs-CZ" sz="1700" dirty="0"/>
              <a:t> thesis and </a:t>
            </a:r>
            <a:r>
              <a:rPr lang="cs-CZ" sz="1700" dirty="0" err="1"/>
              <a:t>disertation</a:t>
            </a:r>
            <a:r>
              <a:rPr lang="cs-CZ" sz="1700" dirty="0"/>
              <a:t>. </a:t>
            </a:r>
          </a:p>
          <a:p>
            <a:pPr>
              <a:lnSpc>
                <a:spcPct val="100000"/>
              </a:lnSpc>
            </a:pPr>
            <a:r>
              <a:rPr lang="cs-CZ" sz="1700" dirty="0" smtClean="0"/>
              <a:t>Ochrana</a:t>
            </a:r>
            <a:r>
              <a:rPr lang="cs-CZ" sz="1700" dirty="0"/>
              <a:t>, František. Metodologie vědy: úvod do problému. </a:t>
            </a:r>
          </a:p>
          <a:p>
            <a:pPr>
              <a:lnSpc>
                <a:spcPct val="100000"/>
              </a:lnSpc>
            </a:pPr>
            <a:r>
              <a:rPr lang="cs-CZ" sz="1700" dirty="0" smtClean="0"/>
              <a:t>Průcha</a:t>
            </a:r>
            <a:r>
              <a:rPr lang="cs-CZ" sz="1700" dirty="0"/>
              <a:t>, J., Walterová, E., Mareš, J. Pedagogický slovník. </a:t>
            </a:r>
          </a:p>
          <a:p>
            <a:pPr>
              <a:lnSpc>
                <a:spcPct val="100000"/>
              </a:lnSpc>
            </a:pPr>
            <a:r>
              <a:rPr lang="cs-CZ" sz="1700" dirty="0" err="1" smtClean="0"/>
              <a:t>Strauss</a:t>
            </a:r>
            <a:r>
              <a:rPr lang="cs-CZ" sz="1700" dirty="0"/>
              <a:t>, A., </a:t>
            </a:r>
            <a:r>
              <a:rPr lang="cs-CZ" sz="1700" dirty="0" err="1"/>
              <a:t>Corbinová</a:t>
            </a:r>
            <a:r>
              <a:rPr lang="cs-CZ" sz="1700" dirty="0"/>
              <a:t>, J. Základy kvalitativního výzkumu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64681"/>
            <a:ext cx="3357364" cy="48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86408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Varianty výzkumu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9909"/>
            <a:ext cx="8229600" cy="4153347"/>
          </a:xfrm>
        </p:spPr>
        <p:txBody>
          <a:bodyPr vert="vert270"/>
          <a:lstStyle/>
          <a:p>
            <a:pPr marL="0" indent="0">
              <a:buNone/>
            </a:pPr>
            <a:r>
              <a:rPr lang="cs-CZ" dirty="0"/>
              <a:t>prof. </a:t>
            </a:r>
            <a:r>
              <a:rPr lang="cs-CZ" dirty="0" err="1" smtClean="0"/>
              <a:t>Hendl</a:t>
            </a:r>
            <a:r>
              <a:rPr lang="cs-CZ" dirty="0" smtClean="0"/>
              <a:t>,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www.ftvs.cuni.cz/hendl/metodologie/typy_vyzkumu.htm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620688"/>
            <a:ext cx="5112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1. typ: </a:t>
            </a:r>
            <a:r>
              <a:rPr lang="cs-CZ" b="1" dirty="0" smtClean="0"/>
              <a:t>Metodologická </a:t>
            </a:r>
            <a:r>
              <a:rPr lang="cs-CZ" b="1" dirty="0"/>
              <a:t>studie</a:t>
            </a:r>
            <a:r>
              <a:rPr lang="cs-CZ" dirty="0"/>
              <a:t> </a:t>
            </a:r>
          </a:p>
          <a:p>
            <a:r>
              <a:rPr lang="cs-CZ" b="1" dirty="0"/>
              <a:t>2. typ: Případová studie</a:t>
            </a:r>
            <a:endParaRPr lang="cs-CZ" dirty="0"/>
          </a:p>
          <a:p>
            <a:r>
              <a:rPr lang="cs-CZ" b="1" dirty="0"/>
              <a:t>3. typ: Komparace</a:t>
            </a:r>
            <a:endParaRPr lang="cs-CZ" dirty="0"/>
          </a:p>
          <a:p>
            <a:r>
              <a:rPr lang="cs-CZ" b="1" dirty="0"/>
              <a:t>4. typ: Korelačně-prediktivní studie</a:t>
            </a:r>
            <a:r>
              <a:rPr lang="cs-CZ" dirty="0"/>
              <a:t> </a:t>
            </a:r>
          </a:p>
          <a:p>
            <a:r>
              <a:rPr lang="cs-CZ" b="1" dirty="0"/>
              <a:t>5. typ: Experiment</a:t>
            </a:r>
            <a:endParaRPr lang="cs-CZ" dirty="0"/>
          </a:p>
          <a:p>
            <a:r>
              <a:rPr lang="cs-CZ" b="1" dirty="0"/>
              <a:t>6. typ: Evaluace</a:t>
            </a:r>
            <a:endParaRPr lang="cs-CZ" dirty="0"/>
          </a:p>
          <a:p>
            <a:r>
              <a:rPr lang="cs-CZ" b="1" dirty="0"/>
              <a:t>7. typ: Vývojové studie</a:t>
            </a:r>
            <a:endParaRPr lang="cs-CZ" dirty="0"/>
          </a:p>
          <a:p>
            <a:r>
              <a:rPr lang="cs-CZ" b="1" dirty="0"/>
              <a:t>8. typ: Analýza trendů</a:t>
            </a:r>
            <a:r>
              <a:rPr lang="cs-CZ" dirty="0"/>
              <a:t> </a:t>
            </a:r>
          </a:p>
          <a:p>
            <a:r>
              <a:rPr lang="cs-CZ" b="1" dirty="0"/>
              <a:t>9. typ: Dotazování na postoje</a:t>
            </a:r>
            <a:r>
              <a:rPr lang="cs-CZ" dirty="0"/>
              <a:t> </a:t>
            </a:r>
          </a:p>
          <a:p>
            <a:r>
              <a:rPr lang="cs-CZ" b="1" dirty="0"/>
              <a:t>10. typ: Stav (status)</a:t>
            </a:r>
            <a:endParaRPr lang="cs-CZ" dirty="0"/>
          </a:p>
          <a:p>
            <a:r>
              <a:rPr lang="cs-CZ" b="1" dirty="0"/>
              <a:t>11. typ: Explorace</a:t>
            </a:r>
            <a:endParaRPr lang="cs-CZ" dirty="0"/>
          </a:p>
          <a:p>
            <a:r>
              <a:rPr lang="cs-CZ" b="1" dirty="0"/>
              <a:t>12. typ: Historická studie</a:t>
            </a:r>
            <a:endParaRPr lang="cs-CZ" dirty="0"/>
          </a:p>
          <a:p>
            <a:r>
              <a:rPr lang="cs-CZ" b="1" dirty="0"/>
              <a:t>13. typ: Modelování</a:t>
            </a:r>
            <a:endParaRPr lang="cs-CZ" dirty="0"/>
          </a:p>
          <a:p>
            <a:r>
              <a:rPr lang="cs-CZ" b="1" dirty="0"/>
              <a:t>14. typ: Návrh a demonstrace</a:t>
            </a:r>
            <a:endParaRPr lang="cs-CZ" dirty="0"/>
          </a:p>
          <a:p>
            <a:r>
              <a:rPr lang="cs-CZ" b="1" dirty="0"/>
              <a:t>15. typ: Meta-analýza</a:t>
            </a:r>
            <a:endParaRPr lang="cs-CZ" dirty="0"/>
          </a:p>
          <a:p>
            <a:r>
              <a:rPr lang="cs-CZ" b="1" dirty="0"/>
              <a:t>16. typ: </a:t>
            </a:r>
            <a:r>
              <a:rPr lang="cs-CZ" b="1" dirty="0" err="1"/>
              <a:t>Review</a:t>
            </a:r>
            <a:r>
              <a:rPr lang="cs-CZ" b="1" dirty="0"/>
              <a:t> a syntéza</a:t>
            </a:r>
            <a:endParaRPr lang="cs-CZ" dirty="0"/>
          </a:p>
          <a:p>
            <a:r>
              <a:rPr lang="cs-CZ" b="1" dirty="0"/>
              <a:t>17. typ: Teoretické studie</a:t>
            </a:r>
            <a:endParaRPr lang="cs-CZ" dirty="0"/>
          </a:p>
          <a:p>
            <a:r>
              <a:rPr lang="cs-CZ" b="1" dirty="0"/>
              <a:t>18. typ: Analytická práce</a:t>
            </a:r>
            <a:endParaRPr lang="cs-CZ" dirty="0"/>
          </a:p>
          <a:p>
            <a:r>
              <a:rPr lang="cs-CZ" b="1" dirty="0"/>
              <a:t>19. typ: Kvalitativní studie</a:t>
            </a:r>
            <a:endParaRPr lang="cs-CZ" dirty="0"/>
          </a:p>
          <a:p>
            <a:r>
              <a:rPr lang="cs-CZ" b="1" dirty="0"/>
              <a:t>20. typ: </a:t>
            </a:r>
            <a:r>
              <a:rPr lang="cs-CZ" b="1" dirty="0" err="1"/>
              <a:t>Kvasiexperiment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779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FF0000"/>
                </a:solidFill>
              </a:rPr>
              <a:t>Druhy výzkumného problému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Deskriptivní</a:t>
            </a:r>
          </a:p>
          <a:p>
            <a:r>
              <a:rPr lang="cs-CZ" dirty="0" smtClean="0"/>
              <a:t>Relační</a:t>
            </a:r>
          </a:p>
          <a:p>
            <a:r>
              <a:rPr lang="cs-CZ" dirty="0" smtClean="0"/>
              <a:t>Kauzální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944689" cy="396086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766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 - deskriptivní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otázka </a:t>
            </a:r>
            <a:r>
              <a:rPr lang="cs-CZ" dirty="0"/>
              <a:t>typu „Jaké to je</a:t>
            </a:r>
            <a:r>
              <a:rPr lang="cs-CZ" dirty="0" smtClean="0"/>
              <a:t>?“, zjišťuje </a:t>
            </a:r>
            <a:r>
              <a:rPr lang="cs-CZ" dirty="0"/>
              <a:t>a </a:t>
            </a:r>
            <a:r>
              <a:rPr lang="cs-CZ" dirty="0" smtClean="0"/>
              <a:t>popisuje </a:t>
            </a:r>
            <a:r>
              <a:rPr lang="cs-CZ" dirty="0"/>
              <a:t>situaci, stav, výskyt jevu... </a:t>
            </a:r>
          </a:p>
          <a:p>
            <a:pPr lvl="0"/>
            <a:r>
              <a:rPr lang="cs-CZ" dirty="0"/>
              <a:t>Metody: dotazník, pozorování, interview, </a:t>
            </a:r>
            <a:r>
              <a:rPr lang="cs-CZ" dirty="0" err="1"/>
              <a:t>škálování</a:t>
            </a:r>
            <a:r>
              <a:rPr lang="cs-CZ" dirty="0"/>
              <a:t>…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Jaká je proporce jednotlivých vyu</a:t>
            </a:r>
            <a:r>
              <a:rPr lang="cs-CZ" b="1" dirty="0"/>
              <a:t>č</a:t>
            </a:r>
            <a:r>
              <a:rPr lang="cs-CZ" b="1" i="1" dirty="0"/>
              <a:t>ovacích </a:t>
            </a:r>
            <a:r>
              <a:rPr lang="cs-CZ" b="1" dirty="0"/>
              <a:t>č</a:t>
            </a:r>
            <a:r>
              <a:rPr lang="cs-CZ" b="1" i="1" dirty="0"/>
              <a:t>inností u</a:t>
            </a:r>
            <a:r>
              <a:rPr lang="cs-CZ" b="1" dirty="0"/>
              <a:t>č</a:t>
            </a:r>
            <a:r>
              <a:rPr lang="cs-CZ" b="1" i="1" dirty="0"/>
              <a:t>itel</a:t>
            </a:r>
            <a:r>
              <a:rPr lang="cs-CZ" b="1" dirty="0"/>
              <a:t>ů</a:t>
            </a:r>
            <a:r>
              <a:rPr lang="cs-CZ" b="1" i="1" dirty="0"/>
              <a:t> vlastiv</a:t>
            </a:r>
            <a:r>
              <a:rPr lang="cs-CZ" b="1" dirty="0"/>
              <a:t>ě</a:t>
            </a:r>
            <a:r>
              <a:rPr lang="cs-CZ" b="1" i="1" dirty="0"/>
              <a:t>dy?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=&gt; frekvence, délka činností, jejich poměr (pozorování) </a:t>
            </a:r>
          </a:p>
          <a:p>
            <a:pPr marL="0" indent="0">
              <a:buNone/>
            </a:pPr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Jaké jsou postoje rodi</a:t>
            </a:r>
            <a:r>
              <a:rPr lang="cs-CZ" b="1" dirty="0"/>
              <a:t>čů</a:t>
            </a:r>
            <a:r>
              <a:rPr lang="cs-CZ" b="1" i="1" dirty="0"/>
              <a:t> propadajících žák</a:t>
            </a:r>
            <a:r>
              <a:rPr lang="cs-CZ" b="1" dirty="0"/>
              <a:t>ů</a:t>
            </a:r>
            <a:r>
              <a:rPr lang="cs-CZ" b="1" i="1" dirty="0"/>
              <a:t> k u</a:t>
            </a:r>
            <a:r>
              <a:rPr lang="cs-CZ" b="1" dirty="0"/>
              <a:t>č</a:t>
            </a:r>
            <a:r>
              <a:rPr lang="cs-CZ" b="1" i="1" dirty="0"/>
              <a:t>iteli a vedení školy?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=&gt;škála (hodnocení různých stránek učitelovy odbornosti (kvalifikace, styl vyučování, hodnocení)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b="1" dirty="0"/>
              <a:t>diagnosticko-vyhodnocovací deskriptivní problém </a:t>
            </a:r>
            <a:r>
              <a:rPr lang="cs-CZ" dirty="0"/>
              <a:t>(pro praxi, neslouží rozvoji teorie) </a:t>
            </a:r>
          </a:p>
          <a:p>
            <a:pPr marL="0" indent="0">
              <a:buNone/>
            </a:pPr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Jaké u</a:t>
            </a:r>
            <a:r>
              <a:rPr lang="cs-CZ" b="1" dirty="0"/>
              <a:t>č</a:t>
            </a:r>
            <a:r>
              <a:rPr lang="cs-CZ" b="1" i="1" dirty="0"/>
              <a:t>ební výsledky dosáhli žáci alternativních škol?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=&gt; didaktické testy </a:t>
            </a:r>
          </a:p>
          <a:p>
            <a:pPr marL="0" indent="0">
              <a:buNone/>
            </a:pPr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Jaké procento d</a:t>
            </a:r>
            <a:r>
              <a:rPr lang="cs-CZ" b="1" dirty="0"/>
              <a:t>ě</a:t>
            </a:r>
            <a:r>
              <a:rPr lang="cs-CZ" b="1" i="1" dirty="0"/>
              <a:t>tí z menšinových skupin navšt</a:t>
            </a:r>
            <a:r>
              <a:rPr lang="cs-CZ" b="1" dirty="0"/>
              <a:t>ě</a:t>
            </a:r>
            <a:r>
              <a:rPr lang="cs-CZ" b="1" i="1" dirty="0"/>
              <a:t>vuje školy tohoto okresu?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58142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 - </a:t>
            </a:r>
            <a:r>
              <a:rPr lang="cs-CZ" dirty="0" smtClean="0"/>
              <a:t>relační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Dává do </a:t>
            </a:r>
            <a:r>
              <a:rPr lang="cs-CZ" dirty="0"/>
              <a:t>vztahu jevy, činitele, a to dva i více. </a:t>
            </a:r>
            <a:r>
              <a:rPr lang="cs-CZ" dirty="0" smtClean="0"/>
              <a:t>Existuje </a:t>
            </a:r>
            <a:r>
              <a:rPr lang="cs-CZ" dirty="0"/>
              <a:t>vztah mezi zkoumanými jevy a jak je vztah </a:t>
            </a:r>
            <a:r>
              <a:rPr lang="cs-CZ" dirty="0" smtClean="0"/>
              <a:t>těsný</a:t>
            </a:r>
            <a:r>
              <a:rPr lang="cs-CZ" dirty="0"/>
              <a:t>?</a:t>
            </a:r>
          </a:p>
          <a:p>
            <a:pPr lvl="0"/>
            <a:r>
              <a:rPr lang="cs-CZ" dirty="0"/>
              <a:t>Statistika: korelace, faktorová analýza,...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Jaký je vztah mezi sebepojetím žáka a prosp</a:t>
            </a:r>
            <a:r>
              <a:rPr lang="cs-CZ" b="1" dirty="0"/>
              <a:t>ě</a:t>
            </a:r>
            <a:r>
              <a:rPr lang="cs-CZ" b="1" i="1" dirty="0"/>
              <a:t>chem z klí</a:t>
            </a:r>
            <a:r>
              <a:rPr lang="cs-CZ" b="1" dirty="0"/>
              <a:t>č</a:t>
            </a:r>
            <a:r>
              <a:rPr lang="cs-CZ" b="1" i="1" dirty="0"/>
              <a:t>ových p</a:t>
            </a:r>
            <a:r>
              <a:rPr lang="cs-CZ" b="1" dirty="0"/>
              <a:t>ř</a:t>
            </a:r>
            <a:r>
              <a:rPr lang="cs-CZ" b="1" i="1" dirty="0"/>
              <a:t>edm</a:t>
            </a:r>
            <a:r>
              <a:rPr lang="cs-CZ" b="1" dirty="0"/>
              <a:t>ě</a:t>
            </a:r>
            <a:r>
              <a:rPr lang="cs-CZ" b="1" i="1" dirty="0"/>
              <a:t>t</a:t>
            </a:r>
            <a:r>
              <a:rPr lang="cs-CZ" b="1" dirty="0"/>
              <a:t>ů</a:t>
            </a:r>
            <a:r>
              <a:rPr lang="cs-CZ" b="1" i="1" dirty="0"/>
              <a:t> na SŠ? </a:t>
            </a:r>
            <a:endParaRPr lang="cs-CZ" dirty="0"/>
          </a:p>
          <a:p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Jaká je závislost mezi výsledkem p</a:t>
            </a:r>
            <a:r>
              <a:rPr lang="cs-CZ" b="1" dirty="0"/>
              <a:t>ř</a:t>
            </a:r>
            <a:r>
              <a:rPr lang="cs-CZ" b="1" i="1" dirty="0"/>
              <a:t>ijímací zkoušky a výsledkem studia na VŠ? </a:t>
            </a:r>
            <a:endParaRPr lang="cs-CZ" dirty="0"/>
          </a:p>
          <a:p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Jaký je vztah mezi užíváním drog dít</a:t>
            </a:r>
            <a:r>
              <a:rPr lang="cs-CZ" b="1" dirty="0"/>
              <a:t>ě</a:t>
            </a:r>
            <a:r>
              <a:rPr lang="cs-CZ" b="1" i="1" dirty="0"/>
              <a:t>tem a socioekonomickým statusem rodiny</a:t>
            </a:r>
            <a:r>
              <a:rPr lang="cs-CZ" b="1" i="1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3008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 - </a:t>
            </a:r>
            <a:r>
              <a:rPr lang="cs-CZ" dirty="0" smtClean="0"/>
              <a:t>kauzální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dirty="0"/>
              <a:t>Zjišťuje příčinu, která vedla k určitému důsledku, zjišťujeme kauzální, příčinné vztahy. </a:t>
            </a:r>
          </a:p>
          <a:p>
            <a:pPr lvl="0"/>
            <a:r>
              <a:rPr lang="cs-CZ" dirty="0"/>
              <a:t>Provádíme experiment se dvěma skupinami osob.</a:t>
            </a:r>
          </a:p>
          <a:p>
            <a:pPr lvl="0"/>
            <a:r>
              <a:rPr lang="cs-CZ" dirty="0"/>
              <a:t>Statistika - zjištění významnosti rozdílů: Studentův t-test, chí-kvadrát,..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Je nedirektivní výchovný styl efektivn</a:t>
            </a:r>
            <a:r>
              <a:rPr lang="cs-CZ" b="1" dirty="0"/>
              <a:t>ě</a:t>
            </a:r>
            <a:r>
              <a:rPr lang="cs-CZ" b="1" i="1" dirty="0"/>
              <a:t>jší pro vytvo</a:t>
            </a:r>
            <a:r>
              <a:rPr lang="cs-CZ" b="1" dirty="0"/>
              <a:t>ř</a:t>
            </a:r>
            <a:r>
              <a:rPr lang="cs-CZ" b="1" i="1" dirty="0"/>
              <a:t>ení pozitivních postoj</a:t>
            </a:r>
            <a:r>
              <a:rPr lang="cs-CZ" b="1" dirty="0"/>
              <a:t>ů</a:t>
            </a:r>
            <a:r>
              <a:rPr lang="cs-CZ" b="1" i="1" dirty="0"/>
              <a:t> žák</a:t>
            </a:r>
            <a:r>
              <a:rPr lang="cs-CZ" b="1" dirty="0"/>
              <a:t>ů</a:t>
            </a:r>
            <a:r>
              <a:rPr lang="cs-CZ" b="1" i="1" dirty="0"/>
              <a:t> k u</a:t>
            </a:r>
            <a:r>
              <a:rPr lang="cs-CZ" b="1" dirty="0"/>
              <a:t>č</a:t>
            </a:r>
            <a:r>
              <a:rPr lang="cs-CZ" b="1" i="1" dirty="0"/>
              <a:t>iteli než nedirektivní? </a:t>
            </a:r>
            <a:endParaRPr lang="cs-CZ" dirty="0"/>
          </a:p>
          <a:p>
            <a:r>
              <a:rPr lang="cs-CZ" b="1" i="1" dirty="0"/>
              <a:t>P</a:t>
            </a:r>
            <a:r>
              <a:rPr lang="cs-CZ" b="1" dirty="0"/>
              <a:t>ř</a:t>
            </a:r>
            <a:r>
              <a:rPr lang="cs-CZ" b="1" i="1" dirty="0"/>
              <a:t>. Jaký je vliv zm</a:t>
            </a:r>
            <a:r>
              <a:rPr lang="cs-CZ" b="1" dirty="0"/>
              <a:t>ě</a:t>
            </a:r>
            <a:r>
              <a:rPr lang="cs-CZ" b="1" i="1" dirty="0"/>
              <a:t>ny režimu p</a:t>
            </a:r>
            <a:r>
              <a:rPr lang="cs-CZ" b="1" dirty="0"/>
              <a:t>ř</a:t>
            </a:r>
            <a:r>
              <a:rPr lang="cs-CZ" b="1" i="1" dirty="0"/>
              <a:t>estávek v ZŠ na práceschopnost žák</a:t>
            </a:r>
            <a:r>
              <a:rPr lang="cs-CZ" b="1" dirty="0"/>
              <a:t>ů</a:t>
            </a:r>
            <a:r>
              <a:rPr lang="cs-CZ" b="1" i="1" dirty="0"/>
              <a:t>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1450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rgbClr val="FF0000"/>
                </a:solidFill>
              </a:rPr>
              <a:t>Nejčastější nedostatky při formulaci výzkumného problému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a) autor stanovil téma (oblast), nikoli výzkumný problém </a:t>
            </a:r>
            <a:endParaRPr lang="cs-CZ" dirty="0"/>
          </a:p>
          <a:p>
            <a:pPr lvl="0"/>
            <a:r>
              <a:rPr lang="cs-CZ" dirty="0"/>
              <a:t>Problém je vymezen příliš široce, je stanovena jen oblast, nikoliv to, co bychom chtěli zkoumat a k čemu bychom chtěli dospět. </a:t>
            </a:r>
          </a:p>
          <a:p>
            <a:r>
              <a:rPr lang="cs-CZ" b="1" i="1" dirty="0"/>
              <a:t>Chybný p</a:t>
            </a:r>
            <a:r>
              <a:rPr lang="cs-CZ" b="1" dirty="0"/>
              <a:t>ř</a:t>
            </a:r>
            <a:r>
              <a:rPr lang="cs-CZ" b="1" i="1" dirty="0"/>
              <a:t>íklad: „</a:t>
            </a:r>
            <a:r>
              <a:rPr lang="cs-CZ" b="1" i="1" u="sng" dirty="0"/>
              <a:t>Problémové vyu</a:t>
            </a:r>
            <a:r>
              <a:rPr lang="cs-CZ" b="1" u="sng" dirty="0"/>
              <a:t>č</a:t>
            </a:r>
            <a:r>
              <a:rPr lang="cs-CZ" b="1" i="1" u="sng" dirty="0"/>
              <a:t>ování</a:t>
            </a:r>
            <a:r>
              <a:rPr lang="cs-CZ" b="1" i="1" dirty="0"/>
              <a:t> p</a:t>
            </a:r>
            <a:r>
              <a:rPr lang="cs-CZ" b="1" dirty="0"/>
              <a:t>ř</a:t>
            </a:r>
            <a:r>
              <a:rPr lang="cs-CZ" b="1" i="1" dirty="0"/>
              <a:t>írodopisu.“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b) výzkumný problém není hodnotný nebo smysluplný </a:t>
            </a:r>
            <a:endParaRPr lang="cs-CZ" dirty="0"/>
          </a:p>
          <a:p>
            <a:pPr lvl="0"/>
            <a:r>
              <a:rPr lang="cs-CZ" dirty="0"/>
              <a:t>Jeho zkoumání neprohlubuje poznání problematiky a nic nového nepřinese. </a:t>
            </a:r>
          </a:p>
          <a:p>
            <a:r>
              <a:rPr lang="cs-CZ" b="1" i="1" dirty="0"/>
              <a:t>Chybný p</a:t>
            </a:r>
            <a:r>
              <a:rPr lang="cs-CZ" b="1" dirty="0"/>
              <a:t>ř</a:t>
            </a:r>
            <a:r>
              <a:rPr lang="cs-CZ" b="1" i="1" dirty="0"/>
              <a:t>íklad: Pomáhá domácí </a:t>
            </a:r>
            <a:r>
              <a:rPr lang="cs-CZ" b="1" dirty="0"/>
              <a:t>č</a:t>
            </a:r>
            <a:r>
              <a:rPr lang="cs-CZ" b="1" i="1" dirty="0"/>
              <a:t>tení rozvoji žáka?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c) výzkumný problém je triviální, jednoduchý </a:t>
            </a:r>
            <a:endParaRPr lang="cs-CZ" dirty="0"/>
          </a:p>
          <a:p>
            <a:pPr lvl="0"/>
            <a:r>
              <a:rPr lang="cs-CZ" dirty="0"/>
              <a:t>Odpověď na něj zní „ano“ nebo „ne“. Je třeba rozložit jej do několika podotázek - problémy většinou nelze zodpovědět jednoduše „ano“, „ne“. </a:t>
            </a:r>
          </a:p>
          <a:p>
            <a:r>
              <a:rPr lang="cs-CZ" b="1" i="1" dirty="0"/>
              <a:t>Chybný p</a:t>
            </a:r>
            <a:r>
              <a:rPr lang="cs-CZ" b="1" dirty="0"/>
              <a:t>ř</a:t>
            </a:r>
            <a:r>
              <a:rPr lang="cs-CZ" b="1" i="1" dirty="0"/>
              <a:t>íklad: Jsou u</a:t>
            </a:r>
            <a:r>
              <a:rPr lang="cs-CZ" b="1" dirty="0"/>
              <a:t>č</a:t>
            </a:r>
            <a:r>
              <a:rPr lang="cs-CZ" b="1" i="1" dirty="0"/>
              <a:t>itelé na ZŠ tvo</a:t>
            </a:r>
            <a:r>
              <a:rPr lang="cs-CZ" b="1" dirty="0"/>
              <a:t>ř</a:t>
            </a:r>
            <a:r>
              <a:rPr lang="cs-CZ" b="1" i="1" dirty="0"/>
              <a:t>iví?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5722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Proměnné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jev, vlastnost, podmínka, činitel, které zkoumáme, např. věk, vědomosti, IQ, délka praxe, chování. </a:t>
            </a:r>
          </a:p>
          <a:p>
            <a:pPr lvl="0"/>
            <a:r>
              <a:rPr lang="cs-CZ" dirty="0"/>
              <a:t>Proměnné je třeba je operacionalizovat - </a:t>
            </a:r>
            <a:r>
              <a:rPr lang="cs-CZ" b="1" dirty="0"/>
              <a:t>operačně definovat</a:t>
            </a:r>
            <a:r>
              <a:rPr lang="cs-CZ" dirty="0"/>
              <a:t>, tak aby byly měřitelné, zjistitelné, pozorovatelné</a:t>
            </a:r>
          </a:p>
          <a:p>
            <a:pPr lvl="0"/>
            <a:r>
              <a:rPr lang="cs-CZ" b="1" dirty="0"/>
              <a:t>Kategoriální proměnné </a:t>
            </a:r>
            <a:r>
              <a:rPr lang="cs-CZ" dirty="0"/>
              <a:t>nelze je kvantifikovat, jen zařadit do tříd, do kategorií. Mohou být dichotomické (pohlaví: žena – muž, výsledek zkoušky: složil – nesložil) či nikoli (rodinný stav, ročník: 1-9, vyučovací předmět, metoda, vzdělání rodičů).</a:t>
            </a:r>
            <a:r>
              <a:rPr lang="cs-CZ" b="1" dirty="0"/>
              <a:t> </a:t>
            </a:r>
            <a:endParaRPr lang="cs-CZ" dirty="0"/>
          </a:p>
          <a:p>
            <a:pPr lvl="0"/>
            <a:r>
              <a:rPr lang="cs-CZ" b="1" dirty="0"/>
              <a:t>Nezávisle proměnná - </a:t>
            </a:r>
            <a:r>
              <a:rPr lang="cs-CZ" dirty="0"/>
              <a:t>je to příčina změny v druhé proměnné. </a:t>
            </a:r>
          </a:p>
          <a:p>
            <a:pPr lvl="0"/>
            <a:r>
              <a:rPr lang="cs-CZ" b="1" dirty="0"/>
              <a:t>Závisle proměnná </a:t>
            </a:r>
            <a:r>
              <a:rPr lang="cs-CZ" dirty="0"/>
              <a:t>je</a:t>
            </a:r>
            <a:r>
              <a:rPr lang="cs-CZ" b="1" dirty="0"/>
              <a:t> </a:t>
            </a:r>
            <a:r>
              <a:rPr lang="cs-CZ" dirty="0"/>
              <a:t>ta, co se mění vlivem jiné proměnné. Je závislá na té, co na ni působí (nezávislé), př. výsledek žáků (mění se vlivem vyučovacího stylu).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8552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Hypotézy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60848"/>
            <a:ext cx="8568952" cy="432048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Vědecký </a:t>
            </a:r>
            <a:r>
              <a:rPr lang="cs-CZ" dirty="0"/>
              <a:t>předpoklad, je vyvozena z teorie </a:t>
            </a:r>
            <a:endParaRPr lang="cs-CZ" dirty="0" smtClean="0"/>
          </a:p>
          <a:p>
            <a:pPr lvl="0"/>
            <a:r>
              <a:rPr lang="cs-CZ" dirty="0" smtClean="0"/>
              <a:t>Empiricky </a:t>
            </a:r>
            <a:r>
              <a:rPr lang="cs-CZ" dirty="0"/>
              <a:t>ověřují části teorie. </a:t>
            </a:r>
          </a:p>
          <a:p>
            <a:pPr lvl="0"/>
            <a:r>
              <a:rPr lang="cs-CZ" dirty="0" smtClean="0"/>
              <a:t>Hypotéza </a:t>
            </a:r>
            <a:r>
              <a:rPr lang="cs-CZ" dirty="0"/>
              <a:t>řídí výzkum, nelze tudíž začít sběrem dat </a:t>
            </a:r>
            <a:br>
              <a:rPr lang="cs-CZ" dirty="0"/>
            </a:br>
            <a:r>
              <a:rPr lang="cs-CZ" dirty="0" smtClean="0"/>
              <a:t>a </a:t>
            </a:r>
            <a:r>
              <a:rPr lang="cs-CZ" dirty="0"/>
              <a:t>během něj či dokonce po něm pak vymýšlet hypotézy!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235" y="476672"/>
            <a:ext cx="4165269" cy="28083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03973359"/>
              </p:ext>
            </p:extLst>
          </p:nvPr>
        </p:nvGraphicFramePr>
        <p:xfrm>
          <a:off x="328612" y="2924944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3247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1000" spd="-100000" fill="hold"/>
                                        <p:tgtEl>
                                          <p:spTgt spid="5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spd="-100000" fill="hold"/>
                                        <p:tgtEl>
                                          <p:spTgt spid="5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5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Chyby při formulaci hypotéz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556792"/>
            <a:ext cx="878497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/>
              <a:t>Formulace je příliš složitá a dlouhá. </a:t>
            </a:r>
            <a:endParaRPr lang="cs-CZ" dirty="0" smtClean="0"/>
          </a:p>
          <a:p>
            <a:pPr lvl="0"/>
            <a:r>
              <a:rPr lang="cs-CZ" dirty="0" smtClean="0"/>
              <a:t>Hypotézy s příliš mnoha proměnnými, s nejasnými </a:t>
            </a:r>
            <a:r>
              <a:rPr lang="cs-CZ" dirty="0"/>
              <a:t>vztahy. </a:t>
            </a:r>
          </a:p>
          <a:p>
            <a:pPr lvl="0"/>
            <a:r>
              <a:rPr lang="cs-CZ" dirty="0" smtClean="0"/>
              <a:t>Nepotvrzení </a:t>
            </a:r>
            <a:r>
              <a:rPr lang="cs-CZ" dirty="0"/>
              <a:t>hypotézy dané špatným výběrem hypotézy. </a:t>
            </a:r>
            <a:endParaRPr lang="cs-CZ" dirty="0" smtClean="0"/>
          </a:p>
          <a:p>
            <a:pPr lvl="1"/>
            <a:r>
              <a:rPr lang="cs-CZ" dirty="0" smtClean="0"/>
              <a:t>teorie </a:t>
            </a:r>
            <a:r>
              <a:rPr lang="cs-CZ" dirty="0"/>
              <a:t>platí jen pro určité podmínky (věk, velikost obce, kvalita učitele</a:t>
            </a:r>
            <a:r>
              <a:rPr lang="cs-CZ" dirty="0" smtClean="0"/>
              <a:t>)</a:t>
            </a:r>
          </a:p>
          <a:p>
            <a:r>
              <a:rPr lang="cs-CZ" dirty="0"/>
              <a:t>Chybný příklad: </a:t>
            </a:r>
            <a:endParaRPr lang="cs-CZ" sz="2000" dirty="0"/>
          </a:p>
          <a:p>
            <a:r>
              <a:rPr lang="cs-CZ" b="1" i="1" dirty="0"/>
              <a:t>Hudební aktivita žák</a:t>
            </a:r>
            <a:r>
              <a:rPr lang="cs-CZ" b="1" dirty="0"/>
              <a:t>ů</a:t>
            </a:r>
            <a:r>
              <a:rPr lang="cs-CZ" b="1" i="1" dirty="0"/>
              <a:t> 2.-7. ro</a:t>
            </a:r>
            <a:r>
              <a:rPr lang="cs-CZ" b="1" dirty="0"/>
              <a:t>č</a:t>
            </a:r>
            <a:r>
              <a:rPr lang="cs-CZ" b="1" i="1" dirty="0"/>
              <a:t>níku ZŠ se zvyšuje, když se v plné mí</a:t>
            </a:r>
            <a:r>
              <a:rPr lang="cs-CZ" b="1" dirty="0"/>
              <a:t>ř</a:t>
            </a:r>
            <a:r>
              <a:rPr lang="cs-CZ" b="1" i="1" dirty="0"/>
              <a:t>e využívá soustava hudebních </a:t>
            </a:r>
            <a:r>
              <a:rPr lang="cs-CZ" b="1" dirty="0"/>
              <a:t>č</a:t>
            </a:r>
            <a:r>
              <a:rPr lang="cs-CZ" b="1" i="1" dirty="0"/>
              <a:t>inností zakotvených v sou</a:t>
            </a:r>
            <a:r>
              <a:rPr lang="cs-CZ" b="1" dirty="0"/>
              <a:t>č</a:t>
            </a:r>
            <a:r>
              <a:rPr lang="cs-CZ" b="1" i="1" dirty="0"/>
              <a:t>asné koncepci vyu</a:t>
            </a:r>
            <a:r>
              <a:rPr lang="cs-CZ" b="1" dirty="0"/>
              <a:t>č</a:t>
            </a:r>
            <a:r>
              <a:rPr lang="cs-CZ" b="1" i="1" dirty="0"/>
              <a:t>ování, kterými u</a:t>
            </a:r>
            <a:r>
              <a:rPr lang="cs-CZ" b="1" dirty="0"/>
              <a:t>č</a:t>
            </a:r>
            <a:r>
              <a:rPr lang="cs-CZ" b="1" i="1" dirty="0"/>
              <a:t>itelé tvo</a:t>
            </a:r>
            <a:r>
              <a:rPr lang="cs-CZ" b="1" dirty="0"/>
              <a:t>ř</a:t>
            </a:r>
            <a:r>
              <a:rPr lang="cs-CZ" b="1" i="1" dirty="0"/>
              <a:t>iv</a:t>
            </a:r>
            <a:r>
              <a:rPr lang="cs-CZ" b="1" dirty="0"/>
              <a:t>ě</a:t>
            </a:r>
            <a:r>
              <a:rPr lang="cs-CZ" b="1" i="1" dirty="0"/>
              <a:t> aktivizují žáky, využívají metody, formy, prost</a:t>
            </a:r>
            <a:r>
              <a:rPr lang="cs-CZ" b="1" dirty="0"/>
              <a:t>ř</a:t>
            </a:r>
            <a:r>
              <a:rPr lang="cs-CZ" b="1" i="1" dirty="0"/>
              <a:t>edky p</a:t>
            </a:r>
            <a:r>
              <a:rPr lang="cs-CZ" b="1" dirty="0"/>
              <a:t>ř</a:t>
            </a:r>
            <a:r>
              <a:rPr lang="cs-CZ" b="1" i="1" dirty="0"/>
              <a:t>im</a:t>
            </a:r>
            <a:r>
              <a:rPr lang="cs-CZ" b="1" dirty="0"/>
              <a:t>ěř</a:t>
            </a:r>
            <a:r>
              <a:rPr lang="cs-CZ" b="1" i="1" dirty="0"/>
              <a:t>ené v</a:t>
            </a:r>
            <a:r>
              <a:rPr lang="cs-CZ" b="1" dirty="0"/>
              <a:t>ě</a:t>
            </a:r>
            <a:r>
              <a:rPr lang="cs-CZ" b="1" i="1" dirty="0"/>
              <a:t>ku p</a:t>
            </a:r>
            <a:r>
              <a:rPr lang="cs-CZ" b="1" dirty="0"/>
              <a:t>ř</a:t>
            </a:r>
            <a:r>
              <a:rPr lang="cs-CZ" b="1" i="1" dirty="0"/>
              <a:t>ispívající k efektivnímu rozvoji hudebnosti a žákovy osobnosti v</a:t>
            </a:r>
            <a:r>
              <a:rPr lang="cs-CZ" b="1" dirty="0"/>
              <a:t>ů</a:t>
            </a:r>
            <a:r>
              <a:rPr lang="cs-CZ" b="1" i="1" dirty="0"/>
              <a:t>bec.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642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30424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Hypotézy – chybné příklady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700808"/>
            <a:ext cx="878497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/>
              <a:t>Český denní </a:t>
            </a:r>
            <a:r>
              <a:rPr lang="cs-CZ" i="1" u="sng" dirty="0"/>
              <a:t>tisk</a:t>
            </a:r>
            <a:r>
              <a:rPr lang="cs-CZ" i="1" dirty="0"/>
              <a:t> věnuje </a:t>
            </a:r>
            <a:r>
              <a:rPr lang="cs-CZ" i="1" u="sng" dirty="0"/>
              <a:t>málo</a:t>
            </a:r>
            <a:r>
              <a:rPr lang="cs-CZ" i="1" dirty="0"/>
              <a:t> pozornosti problematice školy. </a:t>
            </a:r>
          </a:p>
          <a:p>
            <a:r>
              <a:rPr lang="cs-CZ" i="1" dirty="0"/>
              <a:t>Dobří učitelé využívají ve třídě humor.</a:t>
            </a:r>
          </a:p>
          <a:p>
            <a:r>
              <a:rPr lang="cs-CZ" i="1" dirty="0"/>
              <a:t>Absolventů gymnázií je na vysokých školách více než jiných absolventů. </a:t>
            </a:r>
          </a:p>
          <a:p>
            <a:r>
              <a:rPr lang="cs-CZ" i="1" dirty="0"/>
              <a:t>Předpokládáme, že se </a:t>
            </a:r>
            <a:r>
              <a:rPr lang="cs-CZ" i="1" u="sng" dirty="0"/>
              <a:t>ne vždy</a:t>
            </a:r>
            <a:r>
              <a:rPr lang="cs-CZ" i="1" dirty="0"/>
              <a:t> používají </a:t>
            </a:r>
            <a:r>
              <a:rPr lang="cs-CZ" i="1" u="sng" dirty="0"/>
              <a:t>adekvátní formy spolupráce</a:t>
            </a:r>
            <a:r>
              <a:rPr lang="cs-CZ" i="1" dirty="0"/>
              <a:t> školy s rodinou. 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1603568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Vymezení pojmů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7941"/>
            <a:ext cx="8229600" cy="4297363"/>
          </a:xfrm>
        </p:spPr>
        <p:txBody>
          <a:bodyPr/>
          <a:lstStyle/>
          <a:p>
            <a:r>
              <a:rPr lang="cs-CZ" dirty="0"/>
              <a:t>"metodologie vědy", "metoda vědy" a "metodika vědecké práce"</a:t>
            </a:r>
          </a:p>
          <a:p>
            <a:pPr lvl="1"/>
            <a:r>
              <a:rPr lang="cs-CZ" dirty="0" smtClean="0"/>
              <a:t>Metodologie: naukou </a:t>
            </a:r>
            <a:r>
              <a:rPr lang="cs-CZ" dirty="0"/>
              <a:t>o </a:t>
            </a:r>
            <a:r>
              <a:rPr lang="cs-CZ" dirty="0" smtClean="0"/>
              <a:t>metodách</a:t>
            </a:r>
            <a:endParaRPr lang="cs-CZ" dirty="0"/>
          </a:p>
          <a:p>
            <a:pPr lvl="1"/>
            <a:r>
              <a:rPr lang="cs-CZ" dirty="0" smtClean="0"/>
              <a:t>Metoda: nástroj </a:t>
            </a:r>
            <a:r>
              <a:rPr lang="cs-CZ" dirty="0"/>
              <a:t>ke zkoumání daného výzkumného předmětu.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Metodika: postup realizace výzkumné procedury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2481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518604098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Cíle vědy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57200" y="1702549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rozpoznat </a:t>
            </a:r>
            <a:r>
              <a:rPr lang="cs-CZ" dirty="0"/>
              <a:t>a popsat různé struktury </a:t>
            </a:r>
            <a:r>
              <a:rPr lang="cs-CZ" dirty="0" smtClean="0"/>
              <a:t>a vztahy </a:t>
            </a:r>
            <a:r>
              <a:rPr lang="cs-CZ" dirty="0"/>
              <a:t>našeho světa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racionálně je vysvětlit.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49035158"/>
              </p:ext>
            </p:extLst>
          </p:nvPr>
        </p:nvGraphicFramePr>
        <p:xfrm>
          <a:off x="179512" y="1268760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14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Charakteristika výzkumu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FE858-264F-439B-A7F3-F2D94286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26FE858-264F-439B-A7F3-F2D94286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36B13-5617-411F-BE63-A67F88290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0536B13-5617-411F-BE63-A67F88290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99FD6-0207-48F1-ADAD-3355FC46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A799FD6-0207-48F1-ADAD-3355FC469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2D6EF-B61D-42B7-AE89-70B64669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572D6EF-B61D-42B7-AE89-70B64669F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584D8-4BEC-45D8-BF53-95F5FB761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C4584D8-4BEC-45D8-BF53-95F5FB761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4D718-41DE-4EC6-89B3-1BC0F211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134D718-41DE-4EC6-89B3-1BC0F2118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B8E9D-BC81-4E4F-9ACC-A20F3747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3B8E9D-BC81-4E4F-9ACC-A20F3747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EB6B7-19A7-4A3E-B4B9-2E001F38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E7EB6B7-19A7-4A3E-B4B9-2E001F38E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9E38FE-BB68-46C2-BB82-E10F26060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C9E38FE-BB68-46C2-BB82-E10F26060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46C8-60E8-4DCB-AD24-01DCD87FC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1A446C8-60E8-4DCB-AD24-01DCD87FC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F22EF4-4D7F-45CD-9BAB-2B9D863E0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5F22EF4-4D7F-45CD-9BAB-2B9D863E0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B3C927-5067-4FCE-93E9-FDC233ED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4B3C927-5067-4FCE-93E9-FDC233ED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3E9BE3-D801-4909-9540-4F0544B08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3E9BE3-D801-4909-9540-4F0544B08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Model výzkumu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44208" y="0"/>
            <a:ext cx="2699792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8680"/>
            <a:ext cx="61817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Základní etapy tvorby závěrečné práce (ZP)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083672388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 smtClean="0"/>
              <a:t>Kinantropologie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cap="all" dirty="0"/>
              <a:t>jako věda o pohybu člověka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/>
              <a:t>kinésis</a:t>
            </a:r>
            <a:r>
              <a:rPr lang="cs-CZ" sz="2400" dirty="0"/>
              <a:t> (pohybovat se</a:t>
            </a:r>
            <a:r>
              <a:rPr lang="cs-CZ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anthrópos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člověk)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logos </a:t>
            </a:r>
            <a:r>
              <a:rPr lang="cs-CZ" sz="2400" dirty="0"/>
              <a:t>(slovo)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Kinantropologie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metodologie </a:t>
            </a:r>
            <a:r>
              <a:rPr lang="cs-CZ" b="1" dirty="0"/>
              <a:t>výzkumu</a:t>
            </a:r>
            <a:endParaRPr lang="cs-CZ" dirty="0"/>
          </a:p>
          <a:p>
            <a:pPr lvl="0"/>
            <a:r>
              <a:rPr lang="cs-CZ" b="1" dirty="0"/>
              <a:t>předmět výzkumu</a:t>
            </a:r>
            <a:endParaRPr lang="cs-CZ" dirty="0"/>
          </a:p>
          <a:p>
            <a:pPr lvl="0"/>
            <a:r>
              <a:rPr lang="cs-CZ" b="1" dirty="0"/>
              <a:t>vědecký jazyk</a:t>
            </a:r>
            <a:endParaRPr lang="cs-CZ" dirty="0"/>
          </a:p>
          <a:p>
            <a:r>
              <a:rPr lang="cs-CZ" b="1" dirty="0" smtClean="0"/>
              <a:t>teorie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6429"/>
            <a:ext cx="3096344" cy="32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heme/theme1.xml><?xml version="1.0" encoding="utf-8"?>
<a:theme xmlns:a="http://schemas.openxmlformats.org/drawingml/2006/main" name="Zpráva o stavu projek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1355</Words>
  <Application>Microsoft Office PowerPoint</Application>
  <PresentationFormat>Předvádění na obrazovce (4:3)</PresentationFormat>
  <Paragraphs>248</Paragraphs>
  <Slides>29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Zpráva o stavu projektu</vt:lpstr>
      <vt:lpstr>Metodologie Kinantropologie</vt:lpstr>
      <vt:lpstr>Doporučená literatura a zdroje</vt:lpstr>
      <vt:lpstr>Vymezení pojmů</vt:lpstr>
      <vt:lpstr>Cíle vědy</vt:lpstr>
      <vt:lpstr>Charakteristika výzkumu</vt:lpstr>
      <vt:lpstr>Model výzkumu</vt:lpstr>
      <vt:lpstr>Základní etapy tvorby závěrečné práce (ZP)</vt:lpstr>
      <vt:lpstr>Kinantropologie</vt:lpstr>
      <vt:lpstr>Kinantropologie</vt:lpstr>
      <vt:lpstr>Předmět Kinantropologie</vt:lpstr>
      <vt:lpstr>Metody výzkumu</vt:lpstr>
      <vt:lpstr>Metody – jiné členění</vt:lpstr>
      <vt:lpstr>Metody v kinantropologii</vt:lpstr>
      <vt:lpstr>Snímek 14</vt:lpstr>
      <vt:lpstr>Snímek 15</vt:lpstr>
      <vt:lpstr>Snímek 16</vt:lpstr>
      <vt:lpstr>Závěrečná práce</vt:lpstr>
      <vt:lpstr>Výběr tématu</vt:lpstr>
      <vt:lpstr>Struktura závěrečné práce</vt:lpstr>
      <vt:lpstr>Varianty výzkumu</vt:lpstr>
      <vt:lpstr>Druhy výzkumného problému </vt:lpstr>
      <vt:lpstr>Výzkumný problém - deskriptivní</vt:lpstr>
      <vt:lpstr>Výzkumný problém - relační</vt:lpstr>
      <vt:lpstr>Výzkumný problém - kauzální</vt:lpstr>
      <vt:lpstr>Nejčastější nedostatky při formulaci výzkumného problému </vt:lpstr>
      <vt:lpstr>Proměnné</vt:lpstr>
      <vt:lpstr>Hypotézy</vt:lpstr>
      <vt:lpstr>Chyby při formulaci hypotéz</vt:lpstr>
      <vt:lpstr>Hypotézy – chybné příklady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2012-11-12T11:21:49Z</dcterms:created>
  <dcterms:modified xsi:type="dcterms:W3CDTF">2013-02-20T16:44:59Z</dcterms:modified>
</cp:coreProperties>
</file>