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82" r:id="rId2"/>
    <p:sldId id="285" r:id="rId3"/>
    <p:sldId id="286" r:id="rId4"/>
    <p:sldId id="296" r:id="rId5"/>
    <p:sldId id="294" r:id="rId6"/>
    <p:sldId id="297" r:id="rId7"/>
    <p:sldId id="298" r:id="rId8"/>
    <p:sldId id="299" r:id="rId9"/>
    <p:sldId id="300" r:id="rId10"/>
    <p:sldId id="295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80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81" autoAdjust="0"/>
  </p:normalViewPr>
  <p:slideViewPr>
    <p:cSldViewPr>
      <p:cViewPr varScale="1">
        <p:scale>
          <a:sx n="48" d="100"/>
          <a:sy n="48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781E5B-B3EE-4AE0-879E-DF949675477D}" type="datetimeFigureOut">
              <a:rPr lang="cs-CZ"/>
              <a:pPr>
                <a:defRPr/>
              </a:pPr>
              <a:t>11.9.2013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1978C-8851-4B87-9418-E9FD9D99D3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F36C97-9651-4439-A18E-441B9E4532F1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EFC34B-5E71-4584-8773-FAEFE748C399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084030-C5CA-4A62-9FB1-B6A887440C81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482066-9D86-447E-A26A-BE10DD4FC789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4F27B-84CA-4224-8B76-E975F7AAAD78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1F1CA3-971D-48B9-B996-B81950E99C18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FE71CF-856D-4FBC-BEA4-C096E11C1775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F8778E-E230-4024-B060-50C40D8FA527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FA124D-3074-4B78-A7E1-D4BBA86FE352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9A8FD2-4C74-4463-B42A-A385B53854ED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520882-303E-486E-87FC-7F0B142216CB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98CB0B-16AE-4ED5-A9C8-92DDA0CAEAC5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D8FF9-02B7-4018-9C01-D3A3554585A2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C9A8C9-8F83-425D-8E06-8ED433715DCE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C01194-02B1-4ED3-A656-CDCFD9545D32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C62FB2-1DB3-4FF3-90C2-7FD41734D44F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B5F09-1319-4B12-A6C0-565AEACE3258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F2D770-08D2-4BE1-8F9E-B67A07E35DEE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162" y="-14"/>
              <a:ext cx="5996" cy="4553"/>
              <a:chOff x="-162" y="-14"/>
              <a:chExt cx="5996" cy="4553"/>
            </a:xfrm>
          </p:grpSpPr>
          <p:sp>
            <p:nvSpPr>
              <p:cNvPr id="20" name="Freeform 4"/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5"/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6"/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7"/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8"/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9"/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10"/>
              <p:cNvSpPr>
                <a:spLocks/>
              </p:cNvSpPr>
              <p:nvPr userDrawn="1"/>
            </p:nvSpPr>
            <p:spPr bwMode="hidden">
              <a:xfrm rot="3318475">
                <a:off x="2254" y="189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12"/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14"/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15"/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Freeform 17"/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Freeform 18"/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Freeform 19"/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20"/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21"/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22"/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23"/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24"/>
              <p:cNvSpPr>
                <a:spLocks/>
              </p:cNvSpPr>
              <p:nvPr userDrawn="1"/>
            </p:nvSpPr>
            <p:spPr bwMode="hidden">
              <a:xfrm rot="3318475">
                <a:off x="-73" y="200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25"/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26"/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Freeform 28"/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Freeform 29"/>
              <p:cNvSpPr>
                <a:spLocks/>
              </p:cNvSpPr>
              <p:nvPr userDrawn="1"/>
            </p:nvSpPr>
            <p:spPr bwMode="hidden">
              <a:xfrm rot="6284068">
                <a:off x="1169" y="290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31"/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32"/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33"/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34"/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35"/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Freeform 36"/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Freeform 37"/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8"/>
              <p:cNvSpPr>
                <a:spLocks/>
              </p:cNvSpPr>
              <p:nvPr userDrawn="1"/>
            </p:nvSpPr>
            <p:spPr bwMode="hidden">
              <a:xfrm rot="3318475">
                <a:off x="185" y="-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40"/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Freeform 42"/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Freeform 43"/>
              <p:cNvSpPr>
                <a:spLocks/>
              </p:cNvSpPr>
              <p:nvPr userDrawn="1"/>
            </p:nvSpPr>
            <p:spPr bwMode="hidden">
              <a:xfrm rot="6284068">
                <a:off x="1296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Freeform 44"/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Freeform 45"/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46"/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47"/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48"/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49"/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50"/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Freeform 51"/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Freeform 52"/>
              <p:cNvSpPr>
                <a:spLocks/>
              </p:cNvSpPr>
              <p:nvPr userDrawn="1"/>
            </p:nvSpPr>
            <p:spPr bwMode="hidden">
              <a:xfrm rot="3318475">
                <a:off x="2005" y="5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54"/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Freeform 56"/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Freeform 57"/>
              <p:cNvSpPr>
                <a:spLocks/>
              </p:cNvSpPr>
              <p:nvPr userDrawn="1"/>
            </p:nvSpPr>
            <p:spPr bwMode="hidden">
              <a:xfrm rot="6284068">
                <a:off x="3391" y="9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Freeform 59"/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Freeform 60"/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Freeform 61"/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Freeform 62"/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Freeform 63"/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Freeform 64"/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Freeform 65"/>
              <p:cNvSpPr>
                <a:spLocks/>
              </p:cNvSpPr>
              <p:nvPr userDrawn="1"/>
            </p:nvSpPr>
            <p:spPr bwMode="hidden">
              <a:xfrm rot="3318475">
                <a:off x="4137" y="-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Freeform 67"/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Freeform 69"/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Freeform 70"/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Freeform 72"/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Freeform 73"/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Freeform 74"/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Freeform 75"/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Freeform 76"/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Freeform 77"/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Freeform 78"/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Freeform 80"/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Freeform 81"/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Freeform 82"/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Freeform 84"/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6" name="Group 85"/>
            <p:cNvGrpSpPr>
              <a:grpSpLocks/>
            </p:cNvGrpSpPr>
            <p:nvPr userDrawn="1"/>
          </p:nvGrpSpPr>
          <p:grpSpPr bwMode="auto">
            <a:xfrm>
              <a:off x="76" y="1905"/>
              <a:ext cx="5577" cy="1255"/>
              <a:chOff x="76" y="1905"/>
              <a:chExt cx="5577" cy="1255"/>
            </a:xfrm>
          </p:grpSpPr>
          <p:sp>
            <p:nvSpPr>
              <p:cNvPr id="7" name="Freeform 86"/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8" name="Group 87"/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8"/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9" name="Rectangle 89"/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9" name="Group 90"/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91"/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Rectangle 92"/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" name="Group 93"/>
              <p:cNvGrpSpPr>
                <a:grpSpLocks/>
              </p:cNvGrpSpPr>
              <p:nvPr/>
            </p:nvGrpSpPr>
            <p:grpSpPr bwMode="auto">
              <a:xfrm rot="-3629538">
                <a:off x="242" y="1942"/>
                <a:ext cx="1025" cy="952"/>
                <a:chOff x="1028" y="936"/>
                <a:chExt cx="2844" cy="2640"/>
              </a:xfrm>
            </p:grpSpPr>
            <p:sp>
              <p:nvSpPr>
                <p:cNvPr id="11" name="Freeform 94"/>
                <p:cNvSpPr>
                  <a:spLocks/>
                </p:cNvSpPr>
                <p:nvPr/>
              </p:nvSpPr>
              <p:spPr bwMode="auto">
                <a:xfrm>
                  <a:off x="1038" y="955"/>
                  <a:ext cx="2844" cy="2609"/>
                </a:xfrm>
                <a:custGeom>
                  <a:avLst/>
                  <a:gdLst/>
                  <a:ahLst/>
                  <a:cxnLst>
                    <a:cxn ang="0">
                      <a:pos x="17" y="180"/>
                    </a:cxn>
                    <a:cxn ang="0">
                      <a:pos x="284" y="720"/>
                    </a:cxn>
                    <a:cxn ang="0">
                      <a:pos x="380" y="687"/>
                    </a:cxn>
                    <a:cxn ang="0">
                      <a:pos x="647" y="249"/>
                    </a:cxn>
                    <a:cxn ang="0">
                      <a:pos x="716" y="138"/>
                    </a:cxn>
                    <a:cxn ang="0">
                      <a:pos x="182" y="0"/>
                    </a:cxn>
                    <a:cxn ang="0">
                      <a:pos x="17" y="180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2700" cmpd="sng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2" name="Freeform 95"/>
                <p:cNvSpPr>
                  <a:spLocks/>
                </p:cNvSpPr>
                <p:nvPr/>
              </p:nvSpPr>
              <p:spPr bwMode="auto">
                <a:xfrm>
                  <a:off x="1090" y="974"/>
                  <a:ext cx="641" cy="1916"/>
                </a:xfrm>
                <a:custGeom>
                  <a:avLst/>
                  <a:gdLst/>
                  <a:ahLst/>
                  <a:cxnLst>
                    <a:cxn ang="0">
                      <a:pos x="209" y="42"/>
                    </a:cxn>
                    <a:cxn ang="0">
                      <a:pos x="1" y="551"/>
                    </a:cxn>
                    <a:cxn ang="0">
                      <a:pos x="218" y="1319"/>
                    </a:cxn>
                    <a:cxn ang="0">
                      <a:pos x="518" y="1845"/>
                    </a:cxn>
                    <a:cxn ang="0">
                      <a:pos x="551" y="1761"/>
                    </a:cxn>
                    <a:cxn ang="0">
                      <a:pos x="259" y="1060"/>
                    </a:cxn>
                    <a:cxn ang="0">
                      <a:pos x="218" y="559"/>
                    </a:cxn>
                    <a:cxn ang="0">
                      <a:pos x="343" y="192"/>
                    </a:cxn>
                    <a:cxn ang="0">
                      <a:pos x="476" y="117"/>
                    </a:cxn>
                    <a:cxn ang="0">
                      <a:pos x="635" y="58"/>
                    </a:cxn>
                    <a:cxn ang="0">
                      <a:pos x="518" y="8"/>
                    </a:cxn>
                    <a:cxn ang="0">
                      <a:pos x="326" y="8"/>
                    </a:cxn>
                    <a:cxn ang="0">
                      <a:pos x="209" y="42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3" name="Freeform 96"/>
                <p:cNvSpPr>
                  <a:spLocks/>
                </p:cNvSpPr>
                <p:nvPr/>
              </p:nvSpPr>
              <p:spPr bwMode="auto">
                <a:xfrm>
                  <a:off x="1219" y="926"/>
                  <a:ext cx="2411" cy="627"/>
                </a:xfrm>
                <a:custGeom>
                  <a:avLst/>
                  <a:gdLst/>
                  <a:ahLst/>
                  <a:cxnLst>
                    <a:cxn ang="0">
                      <a:pos x="11" y="117"/>
                    </a:cxn>
                    <a:cxn ang="0">
                      <a:pos x="250" y="10"/>
                    </a:cxn>
                    <a:cxn ang="0">
                      <a:pos x="765" y="58"/>
                    </a:cxn>
                    <a:cxn ang="0">
                      <a:pos x="1574" y="256"/>
                    </a:cxn>
                    <a:cxn ang="0">
                      <a:pos x="2162" y="470"/>
                    </a:cxn>
                    <a:cxn ang="0">
                      <a:pos x="2359" y="586"/>
                    </a:cxn>
                    <a:cxn ang="0">
                      <a:pos x="2307" y="601"/>
                    </a:cxn>
                    <a:cxn ang="0">
                      <a:pos x="1741" y="415"/>
                    </a:cxn>
                    <a:cxn ang="0">
                      <a:pos x="874" y="212"/>
                    </a:cxn>
                    <a:cxn ang="0">
                      <a:pos x="382" y="179"/>
                    </a:cxn>
                    <a:cxn ang="0">
                      <a:pos x="198" y="270"/>
                    </a:cxn>
                    <a:cxn ang="0">
                      <a:pos x="31" y="187"/>
                    </a:cxn>
                    <a:cxn ang="0">
                      <a:pos x="11" y="117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4" name="Freeform 97"/>
                <p:cNvSpPr>
                  <a:spLocks/>
                </p:cNvSpPr>
                <p:nvPr/>
              </p:nvSpPr>
              <p:spPr bwMode="auto">
                <a:xfrm>
                  <a:off x="1843" y="1635"/>
                  <a:ext cx="1548" cy="1506"/>
                </a:xfrm>
                <a:custGeom>
                  <a:avLst/>
                  <a:gdLst/>
                  <a:ahLst/>
                  <a:cxnLst>
                    <a:cxn ang="0">
                      <a:pos x="54" y="275"/>
                    </a:cxn>
                    <a:cxn ang="0">
                      <a:pos x="388" y="33"/>
                    </a:cxn>
                    <a:cxn ang="0">
                      <a:pos x="1323" y="74"/>
                    </a:cxn>
                    <a:cxn ang="0">
                      <a:pos x="1448" y="149"/>
                    </a:cxn>
                    <a:cxn ang="0">
                      <a:pos x="730" y="108"/>
                    </a:cxn>
                    <a:cxn ang="0">
                      <a:pos x="305" y="216"/>
                    </a:cxn>
                    <a:cxn ang="0">
                      <a:pos x="146" y="525"/>
                    </a:cxn>
                    <a:cxn ang="0">
                      <a:pos x="246" y="1126"/>
                    </a:cxn>
                    <a:cxn ang="0">
                      <a:pos x="338" y="1435"/>
                    </a:cxn>
                    <a:cxn ang="0">
                      <a:pos x="280" y="1435"/>
                    </a:cxn>
                    <a:cxn ang="0">
                      <a:pos x="121" y="1034"/>
                    </a:cxn>
                    <a:cxn ang="0">
                      <a:pos x="38" y="617"/>
                    </a:cxn>
                    <a:cxn ang="0">
                      <a:pos x="54" y="27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98"/>
                <p:cNvSpPr>
                  <a:spLocks/>
                </p:cNvSpPr>
                <p:nvPr/>
              </p:nvSpPr>
              <p:spPr bwMode="auto">
                <a:xfrm>
                  <a:off x="1629" y="1452"/>
                  <a:ext cx="921" cy="910"/>
                </a:xfrm>
                <a:custGeom>
                  <a:avLst/>
                  <a:gdLst/>
                  <a:ahLst/>
                  <a:cxnLst>
                    <a:cxn ang="0">
                      <a:pos x="14" y="164"/>
                    </a:cxn>
                    <a:cxn ang="0">
                      <a:pos x="216" y="33"/>
                    </a:cxn>
                    <a:cxn ang="0">
                      <a:pos x="871" y="217"/>
                    </a:cxn>
                    <a:cxn ang="0">
                      <a:pos x="613" y="258"/>
                    </a:cxn>
                    <a:cxn ang="0">
                      <a:pos x="396" y="400"/>
                    </a:cxn>
                    <a:cxn ang="0">
                      <a:pos x="287" y="576"/>
                    </a:cxn>
                    <a:cxn ang="0">
                      <a:pos x="262" y="843"/>
                    </a:cxn>
                    <a:cxn ang="0">
                      <a:pos x="14" y="164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4195" name="Rectangle 99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196" name="Rectangle 10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1" name="Rectangle 10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" name="Rectangle 10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" name="Rectangle 10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10E05-7674-4D64-AD92-33A6A52C5B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FAE2-97E4-49D7-BB0F-47B45EB32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516A2-4566-4F85-BFB4-163BC8DA7C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53C48-EB47-4A97-A61A-A40995E8D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1510C-AC9D-4959-989F-864792996C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46F57-0903-4C61-9F89-3AA90C83DC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79A64-7A6D-4BFF-83B4-E3B3F9C02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C1AB1-2FA0-4509-B67B-4998EA2C2E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8F-89F7-4199-BA66-D2D17899E5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F8196-CB9A-44CD-BB41-B3515E055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5E265-FA51-4DF0-96EE-DB1DD0640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5DB07-AD4D-4816-B021-EF78872E9D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53388-4032-481C-B7D0-20CD0BD331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35ECE-BEF5-4F92-AEA1-6DCCA2F9F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3076" name="Freeform 4"/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7" name="Freeform 5"/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8" name="Freeform 6"/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0" name="Freeform 8"/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1" name="Freeform 9"/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2" name="Freeform 10"/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3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4" name="Freeform 12"/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5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6" name="Freeform 14"/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7" name="Freeform 15"/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8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89" name="Freeform 17"/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0" name="Freeform 18"/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1" name="Freeform 19"/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2" name="Freeform 20"/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3" name="Freeform 21"/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4" name="Freeform 22"/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5" name="Freeform 23"/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6" name="Freeform 24"/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7" name="Freeform 25"/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0" name="Freeform 28"/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1" name="Freeform 29"/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2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3" name="Freeform 31"/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4" name="Freeform 32"/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5" name="Freeform 33"/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6" name="Freeform 34"/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7" name="Freeform 35"/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8" name="Freeform 36"/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09" name="Freeform 37"/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0" name="Freeform 38"/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1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2" name="Freeform 40"/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3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4" name="Freeform 42"/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5" name="Freeform 43"/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6" name="Freeform 44"/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7" name="Freeform 45"/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8" name="Freeform 46"/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19" name="Freeform 47"/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0" name="Freeform 48"/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1" name="Freeform 49"/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2" name="Freeform 50"/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3" name="Freeform 51"/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4" name="Freeform 52"/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5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6" name="Freeform 54"/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7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8" name="Freeform 56"/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29" name="Freeform 57"/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0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1" name="Freeform 59"/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2" name="Freeform 60"/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3" name="Freeform 61"/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4" name="Freeform 62"/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5" name="Freeform 63"/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6" name="Freeform 64"/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7" name="Freeform 65"/>
              <p:cNvSpPr>
                <a:spLocks/>
              </p:cNvSpPr>
              <p:nvPr userDrawn="1"/>
            </p:nvSpPr>
            <p:spPr bwMode="hidden">
              <a:xfrm rot="3318475">
                <a:off x="4139" y="-65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8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39" name="Freeform 67"/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0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1" name="Freeform 69"/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2" name="Freeform 70"/>
              <p:cNvSpPr>
                <a:spLocks/>
              </p:cNvSpPr>
              <p:nvPr userDrawn="1"/>
            </p:nvSpPr>
            <p:spPr bwMode="hidden">
              <a:xfrm rot="6284068">
                <a:off x="4901" y="7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3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4" name="Freeform 72"/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5" name="Freeform 73"/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6" name="Freeform 74"/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7" name="Freeform 75"/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/>
                <a:ahLst/>
                <a:cxnLst>
                  <a:cxn ang="0">
                    <a:pos x="468" y="114"/>
                  </a:cxn>
                  <a:cxn ang="0">
                    <a:pos x="621" y="453"/>
                  </a:cxn>
                  <a:cxn ang="0">
                    <a:pos x="522" y="495"/>
                  </a:cxn>
                  <a:cxn ang="0">
                    <a:pos x="105" y="519"/>
                  </a:cxn>
                  <a:cxn ang="0">
                    <a:pos x="30" y="450"/>
                  </a:cxn>
                  <a:cxn ang="0">
                    <a:pos x="231" y="84"/>
                  </a:cxn>
                  <a:cxn ang="0">
                    <a:pos x="468" y="114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8" name="Freeform 76"/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49" name="Freeform 77"/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/>
                <a:ahLst/>
                <a:cxnLst>
                  <a:cxn ang="0">
                    <a:pos x="144" y="45"/>
                  </a:cxn>
                  <a:cxn ang="0">
                    <a:pos x="546" y="9"/>
                  </a:cxn>
                  <a:cxn ang="0">
                    <a:pos x="582" y="99"/>
                  </a:cxn>
                  <a:cxn ang="0">
                    <a:pos x="123" y="462"/>
                  </a:cxn>
                  <a:cxn ang="0">
                    <a:pos x="27" y="438"/>
                  </a:cxn>
                  <a:cxn ang="0">
                    <a:pos x="12" y="210"/>
                  </a:cxn>
                  <a:cxn ang="0">
                    <a:pos x="144" y="45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0" name="Freeform 78"/>
              <p:cNvSpPr>
                <a:spLocks/>
              </p:cNvSpPr>
              <p:nvPr userDrawn="1"/>
            </p:nvSpPr>
            <p:spPr bwMode="hidden">
              <a:xfrm rot="3318475">
                <a:off x="4103" y="199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1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2" name="Freeform 80"/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3" name="Freeform 81"/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/>
                <a:ahLst/>
                <a:cxnLst>
                  <a:cxn ang="0">
                    <a:pos x="742" y="110"/>
                  </a:cxn>
                  <a:cxn ang="0">
                    <a:pos x="958" y="572"/>
                  </a:cxn>
                  <a:cxn ang="0">
                    <a:pos x="847" y="638"/>
                  </a:cxn>
                  <a:cxn ang="0">
                    <a:pos x="202" y="269"/>
                  </a:cxn>
                  <a:cxn ang="0">
                    <a:pos x="163" y="173"/>
                  </a:cxn>
                  <a:cxn ang="0">
                    <a:pos x="481" y="35"/>
                  </a:cxn>
                  <a:cxn ang="0">
                    <a:pos x="742" y="110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4" name="Freeform 82"/>
              <p:cNvSpPr>
                <a:spLocks/>
              </p:cNvSpPr>
              <p:nvPr userDrawn="1"/>
            </p:nvSpPr>
            <p:spPr bwMode="hidden">
              <a:xfrm rot="6284068">
                <a:off x="4589" y="2559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5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8" y="2093"/>
                <a:ext cx="640" cy="797"/>
              </a:xfrm>
              <a:custGeom>
                <a:avLst/>
                <a:gdLst/>
                <a:ahLst/>
                <a:cxnLst>
                  <a:cxn ang="0">
                    <a:pos x="600" y="216"/>
                  </a:cxn>
                  <a:cxn ang="0">
                    <a:pos x="598" y="658"/>
                  </a:cxn>
                  <a:cxn ang="0">
                    <a:pos x="507" y="691"/>
                  </a:cxn>
                  <a:cxn ang="0">
                    <a:pos x="147" y="354"/>
                  </a:cxn>
                  <a:cxn ang="0">
                    <a:pos x="84" y="249"/>
                  </a:cxn>
                  <a:cxn ang="0">
                    <a:pos x="423" y="96"/>
                  </a:cxn>
                  <a:cxn ang="0">
                    <a:pos x="600" y="216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6" name="Freeform 84"/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/>
                <a:ahLst/>
                <a:cxnLst>
                  <a:cxn ang="0">
                    <a:pos x="462" y="423"/>
                  </a:cxn>
                  <a:cxn ang="0">
                    <a:pos x="144" y="612"/>
                  </a:cxn>
                  <a:cxn ang="0">
                    <a:pos x="87" y="558"/>
                  </a:cxn>
                  <a:cxn ang="0">
                    <a:pos x="162" y="117"/>
                  </a:cxn>
                  <a:cxn ang="0">
                    <a:pos x="210" y="39"/>
                  </a:cxn>
                  <a:cxn ang="0">
                    <a:pos x="441" y="243"/>
                  </a:cxn>
                  <a:cxn ang="0">
                    <a:pos x="462" y="42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3" name="Group 85"/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3158" name="AutoShape 86"/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59" name="Rectangle 87"/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4" name="Group 88"/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3161" name="AutoShape 89"/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2" name="Rectangle 90"/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3163" name="Freeform 91"/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/>
              <a:ahLst/>
              <a:cxnLst>
                <a:cxn ang="0">
                  <a:pos x="17" y="180"/>
                </a:cxn>
                <a:cxn ang="0">
                  <a:pos x="284" y="720"/>
                </a:cxn>
                <a:cxn ang="0">
                  <a:pos x="380" y="687"/>
                </a:cxn>
                <a:cxn ang="0">
                  <a:pos x="647" y="249"/>
                </a:cxn>
                <a:cxn ang="0">
                  <a:pos x="716" y="138"/>
                </a:cxn>
                <a:cxn ang="0">
                  <a:pos x="182" y="0"/>
                </a:cxn>
                <a:cxn ang="0">
                  <a:pos x="17" y="180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6" name="Group 92"/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3165" name="Freeform 93"/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/>
                <a:ahLst/>
                <a:cxnLst>
                  <a:cxn ang="0">
                    <a:pos x="17" y="180"/>
                  </a:cxn>
                  <a:cxn ang="0">
                    <a:pos x="284" y="720"/>
                  </a:cxn>
                  <a:cxn ang="0">
                    <a:pos x="380" y="687"/>
                  </a:cxn>
                  <a:cxn ang="0">
                    <a:pos x="647" y="249"/>
                  </a:cxn>
                  <a:cxn ang="0">
                    <a:pos x="716" y="138"/>
                  </a:cxn>
                  <a:cxn ang="0">
                    <a:pos x="182" y="0"/>
                  </a:cxn>
                  <a:cxn ang="0">
                    <a:pos x="17" y="180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mpd="sng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6" name="Freeform 94"/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/>
                <a:ahLst/>
                <a:cxnLst>
                  <a:cxn ang="0">
                    <a:pos x="60" y="12"/>
                  </a:cxn>
                  <a:cxn ang="0">
                    <a:pos x="2" y="153"/>
                  </a:cxn>
                  <a:cxn ang="0">
                    <a:pos x="63" y="366"/>
                  </a:cxn>
                  <a:cxn ang="0">
                    <a:pos x="146" y="512"/>
                  </a:cxn>
                  <a:cxn ang="0">
                    <a:pos x="156" y="489"/>
                  </a:cxn>
                  <a:cxn ang="0">
                    <a:pos x="74" y="294"/>
                  </a:cxn>
                  <a:cxn ang="0">
                    <a:pos x="63" y="155"/>
                  </a:cxn>
                  <a:cxn ang="0">
                    <a:pos x="98" y="53"/>
                  </a:cxn>
                  <a:cxn ang="0">
                    <a:pos x="135" y="32"/>
                  </a:cxn>
                  <a:cxn ang="0">
                    <a:pos x="179" y="16"/>
                  </a:cxn>
                  <a:cxn ang="0">
                    <a:pos x="146" y="2"/>
                  </a:cxn>
                  <a:cxn ang="0">
                    <a:pos x="93" y="2"/>
                  </a:cxn>
                  <a:cxn ang="0">
                    <a:pos x="60" y="12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7" name="Freeform 95"/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/>
                <a:ahLst/>
                <a:cxnLst>
                  <a:cxn ang="0">
                    <a:pos x="10" y="32"/>
                  </a:cxn>
                  <a:cxn ang="0">
                    <a:pos x="72" y="3"/>
                  </a:cxn>
                  <a:cxn ang="0">
                    <a:pos x="214" y="16"/>
                  </a:cxn>
                  <a:cxn ang="0">
                    <a:pos x="440" y="74"/>
                  </a:cxn>
                  <a:cxn ang="0">
                    <a:pos x="604" y="140"/>
                  </a:cxn>
                  <a:cxn ang="0">
                    <a:pos x="653" y="182"/>
                  </a:cxn>
                  <a:cxn ang="0">
                    <a:pos x="638" y="186"/>
                  </a:cxn>
                  <a:cxn ang="0">
                    <a:pos x="483" y="129"/>
                  </a:cxn>
                  <a:cxn ang="0">
                    <a:pos x="244" y="64"/>
                  </a:cxn>
                  <a:cxn ang="0">
                    <a:pos x="107" y="51"/>
                  </a:cxn>
                  <a:cxn ang="0">
                    <a:pos x="55" y="74"/>
                  </a:cxn>
                  <a:cxn ang="0">
                    <a:pos x="10" y="50"/>
                  </a:cxn>
                  <a:cxn ang="0">
                    <a:pos x="10" y="32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8" name="Freeform 96"/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/>
                <a:ahLst/>
                <a:cxnLst>
                  <a:cxn ang="0">
                    <a:pos x="54" y="275"/>
                  </a:cxn>
                  <a:cxn ang="0">
                    <a:pos x="388" y="33"/>
                  </a:cxn>
                  <a:cxn ang="0">
                    <a:pos x="1323" y="74"/>
                  </a:cxn>
                  <a:cxn ang="0">
                    <a:pos x="1448" y="149"/>
                  </a:cxn>
                  <a:cxn ang="0">
                    <a:pos x="730" y="108"/>
                  </a:cxn>
                  <a:cxn ang="0">
                    <a:pos x="305" y="216"/>
                  </a:cxn>
                  <a:cxn ang="0">
                    <a:pos x="146" y="525"/>
                  </a:cxn>
                  <a:cxn ang="0">
                    <a:pos x="246" y="1126"/>
                  </a:cxn>
                  <a:cxn ang="0">
                    <a:pos x="338" y="1435"/>
                  </a:cxn>
                  <a:cxn ang="0">
                    <a:pos x="280" y="1435"/>
                  </a:cxn>
                  <a:cxn ang="0">
                    <a:pos x="121" y="1034"/>
                  </a:cxn>
                  <a:cxn ang="0">
                    <a:pos x="38" y="617"/>
                  </a:cxn>
                  <a:cxn ang="0">
                    <a:pos x="54" y="27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69" name="Freeform 97"/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/>
                <a:ahLst/>
                <a:cxnLst>
                  <a:cxn ang="0">
                    <a:pos x="14" y="164"/>
                  </a:cxn>
                  <a:cxn ang="0">
                    <a:pos x="216" y="33"/>
                  </a:cxn>
                  <a:cxn ang="0">
                    <a:pos x="871" y="217"/>
                  </a:cxn>
                  <a:cxn ang="0">
                    <a:pos x="613" y="258"/>
                  </a:cxn>
                  <a:cxn ang="0">
                    <a:pos x="396" y="400"/>
                  </a:cxn>
                  <a:cxn ang="0">
                    <a:pos x="287" y="576"/>
                  </a:cxn>
                  <a:cxn ang="0">
                    <a:pos x="262" y="843"/>
                  </a:cxn>
                  <a:cxn ang="0">
                    <a:pos x="14" y="164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3170" name="Rectangle 9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171" name="Rectangle 9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72" name="Rectangle 10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3" name="Rectangle 10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" name="Rectangle 10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6B74F4-61DF-4900-A3D4-70843528C9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0" grpId="0"/>
      <p:bldP spid="317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.idnes.cz/10/082/org/JB3507e2_baskett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pPr algn="ctr"/>
            <a:r>
              <a:rPr lang="cs-CZ" smtClean="0"/>
              <a:t> Basketbalová pravidla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076" name="Picture 4" descr="MCj031864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517775"/>
            <a:ext cx="6172200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ázek 1" descr="Nové&#10;rozměry basketbalového hřiště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747713"/>
            <a:ext cx="8515350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délník 1"/>
          <p:cNvSpPr>
            <a:spLocks noChangeArrowheads="1"/>
          </p:cNvSpPr>
          <p:nvPr/>
        </p:nvSpPr>
        <p:spPr bwMode="auto">
          <a:xfrm>
            <a:off x="609600" y="990600"/>
            <a:ext cx="7924800" cy="71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/>
              <a:t>1. Hráči</a:t>
            </a: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hráč je člen týmu na hřišti, náhradník je člen týmu na lavičce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- hráči nesmí mít při hře : předměty, které mohou způsobit zranění např. řetízky, náušnici, ostré spony ve vlasech, prsteny, dlouhé nehty.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hráč může mít : bandáže, ortézy (měkké bez ostrých hran), chránič nosu, brýle, čelenky (nesmí být z hrubého, abrazivního materiálu)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5 na hřišti, 12 celkem</a:t>
            </a:r>
          </a:p>
          <a:p>
            <a:pPr>
              <a:buFontTx/>
              <a:buChar char="-"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</p:txBody>
      </p:sp>
    </p:spTree>
  </p:cSld>
  <p:clrMapOvr>
    <a:masterClrMapping/>
  </p:clrMapOvr>
  <p:transition spd="med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1"/>
          <p:cNvSpPr>
            <a:spLocks noChangeArrowheads="1"/>
          </p:cNvSpPr>
          <p:nvPr/>
        </p:nvSpPr>
        <p:spPr bwMode="auto">
          <a:xfrm>
            <a:off x="533400" y="990600"/>
            <a:ext cx="79248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/>
              <a:t>2. Trenér</a:t>
            </a:r>
            <a:r>
              <a:rPr lang="cs-CZ" sz="2400"/>
              <a:t/>
            </a:r>
            <a:br>
              <a:rPr lang="cs-CZ" sz="2400"/>
            </a:b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   20 minut před začátkem utkání dá zapisovatelovi seznam jmen a čísel hráčů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   10 minut před začátkem utkání svým podpisem potvrdí souhlas se jmény a čísly hráčů a s jmény trenérů, současně označí 5 hráčů, kteří nastoupí na začátek utkání,</a:t>
            </a:r>
            <a:br>
              <a:rPr lang="cs-CZ" sz="2400"/>
            </a:b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    vede družstvo v průběhu utkání, může zůstat stát v průběhu utkání a vyžaduje oddechové časy.</a:t>
            </a:r>
          </a:p>
        </p:txBody>
      </p:sp>
    </p:spTree>
  </p:cSld>
  <p:clrMapOvr>
    <a:masterClrMapping/>
  </p:clrMapOvr>
  <p:transition spd="med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délník 1"/>
          <p:cNvSpPr>
            <a:spLocks noChangeArrowheads="1"/>
          </p:cNvSpPr>
          <p:nvPr/>
        </p:nvSpPr>
        <p:spPr bwMode="auto">
          <a:xfrm>
            <a:off x="609600" y="685800"/>
            <a:ext cx="8077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/>
              <a:t>3. Dresy </a:t>
            </a: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- stejné barvy, musí být vždy zastrčené do trenek během zápasu, povoleny jsou i kombinézy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- jakýkoliv nátělník pod dresem jen s lékařským povolením, bez lékařského povolení jen nátělník stejné barvy jako dres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- čísla na dresech : na zádech min. 20 cm, vepředu 10 cm, oboje 2 cm široké, čísla od 4 do 99</a:t>
            </a:r>
          </a:p>
          <a:p>
            <a:pPr>
              <a:buFont typeface="Arial" charset="0"/>
              <a:buChar char="•"/>
            </a:pPr>
            <a:endParaRPr lang="cs-CZ" sz="2400"/>
          </a:p>
          <a:p>
            <a:pPr>
              <a:buFont typeface="Arial" charset="0"/>
              <a:buChar char="•"/>
            </a:pPr>
            <a:r>
              <a:rPr lang="cs-CZ" sz="2400"/>
              <a:t>- tým musí mít minimálně dvě sady dresů, domácí tým světlé, hostující tmavé. Týmy se mohou domluvit.</a:t>
            </a:r>
          </a:p>
        </p:txBody>
      </p:sp>
    </p:spTree>
  </p:cSld>
  <p:clrMapOvr>
    <a:masterClrMapping/>
  </p:clrMapOvr>
  <p:transition spd="med"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délník 1"/>
          <p:cNvSpPr>
            <a:spLocks noChangeArrowheads="1"/>
          </p:cNvSpPr>
          <p:nvPr/>
        </p:nvSpPr>
        <p:spPr bwMode="auto">
          <a:xfrm>
            <a:off x="2286000" y="890588"/>
            <a:ext cx="45720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4 Tři rozhodčí</a:t>
            </a:r>
            <a:r>
              <a:rPr lang="cs-CZ"/>
              <a:t/>
            </a:r>
            <a:br>
              <a:rPr lang="cs-CZ"/>
            </a:br>
            <a:r>
              <a:rPr lang="cs-CZ"/>
              <a:t>- první schvaluje a kontroluje všechny zařízení, které se mají v utkání použít,</a:t>
            </a:r>
            <a:br>
              <a:rPr lang="cs-CZ"/>
            </a:br>
            <a:r>
              <a:rPr lang="cs-CZ"/>
              <a:t>-  rozhodují v souladu s pravidly a jejich rozhodnutí jsou rovnocenné.</a:t>
            </a:r>
          </a:p>
        </p:txBody>
      </p:sp>
    </p:spTree>
  </p:cSld>
  <p:clrMapOvr>
    <a:masterClrMapping/>
  </p:clrMapOvr>
  <p:transition spd="med"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délník 1"/>
          <p:cNvSpPr>
            <a:spLocks noChangeArrowheads="1"/>
          </p:cNvSpPr>
          <p:nvPr/>
        </p:nvSpPr>
        <p:spPr bwMode="auto">
          <a:xfrm>
            <a:off x="2286000" y="838200"/>
            <a:ext cx="45720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5. Začátek utkání</a:t>
            </a:r>
            <a:r>
              <a:rPr lang="cs-CZ"/>
              <a:t/>
            </a:r>
            <a:br>
              <a:rPr lang="cs-CZ"/>
            </a:br>
            <a:r>
              <a:rPr lang="cs-CZ"/>
              <a:t>- obě dvě družstva musí mít na hřišti po 5 hráčů</a:t>
            </a:r>
          </a:p>
          <a:p>
            <a:r>
              <a:rPr lang="cs-CZ"/>
              <a:t/>
            </a:r>
            <a:br>
              <a:rPr lang="cs-CZ"/>
            </a:br>
            <a:r>
              <a:rPr lang="cs-CZ"/>
              <a:t>- rozskok ve středovém kruhu</a:t>
            </a:r>
          </a:p>
          <a:p>
            <a:endParaRPr lang="cs-CZ"/>
          </a:p>
          <a:p>
            <a:r>
              <a:rPr lang="cs-CZ"/>
              <a:t>-alternativní držení míče</a:t>
            </a:r>
          </a:p>
        </p:txBody>
      </p:sp>
    </p:spTree>
  </p:cSld>
  <p:clrMapOvr>
    <a:masterClrMapping/>
  </p:clrMapOvr>
  <p:transition spd="med"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délník 1"/>
          <p:cNvSpPr>
            <a:spLocks noChangeArrowheads="1"/>
          </p:cNvSpPr>
          <p:nvPr/>
        </p:nvSpPr>
        <p:spPr bwMode="auto">
          <a:xfrm>
            <a:off x="2286000" y="612775"/>
            <a:ext cx="4572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6. Hrací čas</a:t>
            </a:r>
            <a:r>
              <a:rPr lang="cs-CZ"/>
              <a:t/>
            </a:r>
            <a:br>
              <a:rPr lang="cs-CZ"/>
            </a:br>
            <a:r>
              <a:rPr lang="cs-CZ"/>
              <a:t>- 2 poločasy, 4 čtvrtiny po 10 minutách (4x10 min.),</a:t>
            </a:r>
            <a:br>
              <a:rPr lang="cs-CZ"/>
            </a:br>
            <a:r>
              <a:rPr lang="cs-CZ"/>
              <a:t>- přestávka mezi čtvrtinami (1. a 2., 3. a 4.) a před každým prodloužením je 2 minuty, přestávka mezi poločasy je 15 minut.</a:t>
            </a:r>
          </a:p>
        </p:txBody>
      </p:sp>
    </p:spTree>
  </p:cSld>
  <p:clrMapOvr>
    <a:masterClrMapping/>
  </p:clrMapOvr>
  <p:transition spd="med"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1"/>
          <p:cNvSpPr txBox="1">
            <a:spLocks noChangeArrowheads="1"/>
          </p:cNvSpPr>
          <p:nvPr/>
        </p:nvSpPr>
        <p:spPr bwMode="auto">
          <a:xfrm>
            <a:off x="2286000" y="2438400"/>
            <a:ext cx="45243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Přestupky  x  chyby</a:t>
            </a:r>
          </a:p>
          <a:p>
            <a:r>
              <a:rPr lang="cs-CZ" sz="2000"/>
              <a:t>Přerušený driblink             osobní</a:t>
            </a:r>
          </a:p>
          <a:p>
            <a:r>
              <a:rPr lang="cs-CZ" sz="2000"/>
              <a:t>Kroky                                 družstva</a:t>
            </a:r>
          </a:p>
          <a:p>
            <a:r>
              <a:rPr lang="cs-CZ" sz="2000"/>
              <a:t>24s                                      technické</a:t>
            </a:r>
          </a:p>
          <a:p>
            <a:r>
              <a:rPr lang="cs-CZ" sz="2000"/>
              <a:t>8s                                        nesportovní</a:t>
            </a:r>
          </a:p>
          <a:p>
            <a:r>
              <a:rPr lang="cs-CZ" sz="2000"/>
              <a:t>5s                                        diskvalifikující</a:t>
            </a:r>
          </a:p>
          <a:p>
            <a:r>
              <a:rPr lang="cs-CZ" sz="2000"/>
              <a:t>3s      </a:t>
            </a:r>
          </a:p>
        </p:txBody>
      </p:sp>
    </p:spTree>
  </p:cSld>
  <p:clrMapOvr>
    <a:masterClrMapping/>
  </p:clrMapOvr>
  <p:transition spd="med"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</a:p>
        </p:txBody>
      </p:sp>
      <p:pic>
        <p:nvPicPr>
          <p:cNvPr id="20483" name="Picture 4" descr="j0424214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03650" y="2974975"/>
            <a:ext cx="1536700" cy="2127250"/>
          </a:xfrm>
          <a:noFill/>
        </p:spPr>
      </p:pic>
    </p:spTree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délník 1"/>
          <p:cNvSpPr>
            <a:spLocks noChangeArrowheads="1"/>
          </p:cNvSpPr>
          <p:nvPr/>
        </p:nvSpPr>
        <p:spPr bwMode="auto">
          <a:xfrm>
            <a:off x="762000" y="838200"/>
            <a:ext cx="78486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Basketbal patří mezi nejrozšířenější sportovní hry na světě  </a:t>
            </a:r>
          </a:p>
          <a:p>
            <a:endParaRPr lang="cs-CZ"/>
          </a:p>
          <a:p>
            <a:pPr>
              <a:buFont typeface="Arial" charset="0"/>
              <a:buChar char="•"/>
            </a:pPr>
            <a:r>
              <a:rPr lang="cs-CZ"/>
              <a:t>jeho pravidla se řadí mezi nejsložitější a nejrozsáhlejší</a:t>
            </a:r>
          </a:p>
          <a:p>
            <a:pPr>
              <a:buFont typeface="Arial" charset="0"/>
              <a:buChar char="•"/>
            </a:pPr>
            <a:endParaRPr lang="cs-CZ"/>
          </a:p>
          <a:p>
            <a:pPr>
              <a:buFont typeface="Arial" charset="0"/>
              <a:buChar char="•"/>
            </a:pPr>
            <a:r>
              <a:rPr lang="cs-CZ"/>
              <a:t> Pravidla basketbalu jsou nejčastěji se měnící, což souvisí s jeho vývojem a se snahou zatraktivnit ho pro širokou veřejnost.</a:t>
            </a:r>
          </a:p>
        </p:txBody>
      </p:sp>
    </p:spTree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3"/>
          <p:cNvSpPr txBox="1">
            <a:spLocks noChangeArrowheads="1"/>
          </p:cNvSpPr>
          <p:nvPr/>
        </p:nvSpPr>
        <p:spPr bwMode="auto">
          <a:xfrm>
            <a:off x="685800" y="1066800"/>
            <a:ext cx="8077200" cy="834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/>
              <a:t>Charakteristika pravidel basketbalu by se dala shrnout v deseti bodech:</a:t>
            </a:r>
          </a:p>
          <a:p>
            <a:r>
              <a:rPr lang="cs-CZ" sz="2400"/>
              <a:t>hra</a:t>
            </a:r>
          </a:p>
          <a:p>
            <a:r>
              <a:rPr lang="cs-CZ" sz="2400"/>
              <a:t>rozměry a zařízení (hřiště, čáry, koše, míč atd.)</a:t>
            </a:r>
          </a:p>
          <a:p>
            <a:r>
              <a:rPr lang="cs-CZ" sz="2400"/>
              <a:t>rozhodčí a jejich povinnosti (dva rozhodčí, asistenti rozhodčích)</a:t>
            </a:r>
          </a:p>
          <a:p>
            <a:r>
              <a:rPr lang="cs-CZ" sz="2400"/>
              <a:t>hráči, náhradníci (družstva, trenér, kapitán, dresy)</a:t>
            </a:r>
          </a:p>
          <a:p>
            <a:r>
              <a:rPr lang="cs-CZ" sz="2400"/>
              <a:t>měření času (hrací čas, pravidlo 24 sekund, oddechový čas atd.)</a:t>
            </a:r>
          </a:p>
          <a:p>
            <a:r>
              <a:rPr lang="cs-CZ" sz="2400"/>
              <a:t>pravidla hry (začátek zápasu, rozskok, střídání, konec období hry atd.)</a:t>
            </a:r>
          </a:p>
          <a:p>
            <a:r>
              <a:rPr lang="cs-CZ" sz="2400"/>
              <a:t>přestupky (dribling, kroky, hráč v zázemí, míč v zázemí, pravidlo 3 sekund)</a:t>
            </a:r>
          </a:p>
          <a:p>
            <a:r>
              <a:rPr lang="cs-CZ" sz="2400"/>
              <a:t>osobní chyby (blokování, nesportovní chyba, diskvalifikující chyba)</a:t>
            </a:r>
          </a:p>
          <a:p>
            <a:r>
              <a:rPr lang="cs-CZ" sz="2400"/>
              <a:t>technické chyby (hráče, trenérů)</a:t>
            </a:r>
          </a:p>
          <a:p>
            <a:r>
              <a:rPr lang="cs-CZ" sz="2400"/>
              <a:t>všeobecná ustanovení (pět chyb hráče, chyby družstva, TH)</a:t>
            </a:r>
          </a:p>
          <a:p>
            <a:endParaRPr lang="cs-CZ" sz="2400"/>
          </a:p>
          <a:p>
            <a:endParaRPr lang="cs-CZ" sz="24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  <a:p>
            <a:endParaRPr lang="cs-CZ" sz="1600"/>
          </a:p>
        </p:txBody>
      </p:sp>
    </p:spTree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rozměry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Hřiště</a:t>
            </a:r>
          </a:p>
          <a:p>
            <a:r>
              <a:rPr lang="cs-CZ" smtClean="0"/>
              <a:t>Hřiště má obdélníkový tvar, tvrdý povrch a nesmí na něm být žádné překážky.</a:t>
            </a:r>
            <a:br>
              <a:rPr lang="cs-CZ" smtClean="0"/>
            </a:br>
            <a:r>
              <a:rPr lang="cs-CZ" smtClean="0"/>
              <a:t>Pro hlavní oficiální soutěže FIBA a pro nově konstruovaná hřiště, jsou rozměry 28 m na délku a 15 m na šířku.</a:t>
            </a:r>
          </a:p>
          <a:p>
            <a:r>
              <a:rPr lang="cs-CZ" b="1" smtClean="0"/>
              <a:t>Výška stropu</a:t>
            </a:r>
          </a:p>
          <a:p>
            <a:r>
              <a:rPr lang="cs-CZ" smtClean="0"/>
              <a:t>Výška stropu musí být nejméně 7 m.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rozměry hřiště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Tx/>
              <a:buNone/>
            </a:pPr>
            <a:endParaRPr lang="cs-CZ" sz="2400" smtClean="0"/>
          </a:p>
          <a:p>
            <a:pPr>
              <a:buFont typeface="Wingdings" pitchFamily="2" charset="2"/>
              <a:buChar char="Ø"/>
            </a:pPr>
            <a:r>
              <a:rPr lang="cs-CZ" sz="2400" smtClean="0"/>
              <a:t> vzdálenost trojkové čáry 0,6 m od postranní čáry až do bodu spojení s kruhovou výsečí trojkového hodu 6,75 m (tzn. bude dodržena vzdálenost 60 cm od postranní čáry)</a:t>
            </a:r>
          </a:p>
          <a:p>
            <a:pPr>
              <a:buFont typeface="Wingdings" pitchFamily="2" charset="2"/>
              <a:buChar char="Ø"/>
            </a:pPr>
            <a:r>
              <a:rPr lang="cs-CZ" sz="2400" smtClean="0"/>
              <a:t> veškerá čáry musí být dle současných Pravidel FIBA pouze bílé barvy.</a:t>
            </a:r>
          </a:p>
          <a:p>
            <a:pPr>
              <a:buFont typeface="Wingdings" pitchFamily="2" charset="2"/>
              <a:buChar char="Ø"/>
            </a:pPr>
            <a:r>
              <a:rPr lang="cs-CZ" sz="2400" smtClean="0"/>
              <a:t>Vymezené území bude určeno obdélníkem na hrací ploše .</a:t>
            </a:r>
          </a:p>
          <a:p>
            <a:pPr>
              <a:buFont typeface="Wingdings" pitchFamily="2" charset="2"/>
              <a:buChar char="Ø"/>
            </a:pPr>
            <a:r>
              <a:rPr lang="cs-CZ" sz="2400" smtClean="0"/>
              <a:t>Dvě malé čáry budou vyznačeny v zázemí hřiště naproti stolku zapisovatele a lavičkám družstev, s vnějším okrajem ve vzdálenosti 8,325 m od vnitřního okraje koncových čar; jinými slovy, na úrovni vrcholu tříbodové čáry.</a:t>
            </a:r>
          </a:p>
          <a:p>
            <a:pPr>
              <a:buFont typeface="Wingdings" pitchFamily="2" charset="2"/>
              <a:buChar char="Ø"/>
            </a:pPr>
            <a:r>
              <a:rPr lang="cs-CZ" sz="2400" smtClean="0"/>
              <a:t>Půlkruhy proti prorážení budou vyznačeny pod oběma koši na hrací ploše. Vzdálenost od vnitřního okraje půlkruhu do prostředku obroučky (na zemi) bude 1,25 metru.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620000" cy="3048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cs-CZ" b="1" smtClean="0"/>
              <a:t>Čáry</a:t>
            </a:r>
          </a:p>
          <a:p>
            <a:r>
              <a:rPr lang="cs-CZ" smtClean="0"/>
              <a:t>Všechny čáry musí být nakresleny bílou barvou, šířky 5 cm a jasně viditelné.</a:t>
            </a:r>
          </a:p>
          <a:p>
            <a:r>
              <a:rPr lang="cs-CZ" b="1" smtClean="0"/>
              <a:t>Čára trestného hodu </a:t>
            </a:r>
            <a:r>
              <a:rPr lang="cs-CZ" smtClean="0"/>
              <a:t>je rovnoběžná s koncovou čarou a vzdálena 5,8 m a je dlouhá 3,6 m.</a:t>
            </a:r>
            <a:br>
              <a:rPr lang="cs-CZ" smtClean="0"/>
            </a:br>
            <a:r>
              <a:rPr lang="cs-CZ" b="1" smtClean="0"/>
              <a:t>Území trestného hodu </a:t>
            </a:r>
            <a:r>
              <a:rPr lang="cs-CZ" smtClean="0"/>
              <a:t>jsou vymezená území rozšířená do hřiště o půlkruhy poloměru 1,8 m, jejichž středy jsou ve středu čar trestných hodů.</a:t>
            </a:r>
            <a:br>
              <a:rPr lang="cs-CZ" smtClean="0"/>
            </a:br>
            <a:r>
              <a:rPr lang="cs-CZ" b="1" smtClean="0"/>
              <a:t>Středový kruh 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Středový kruh je vyznačen ve středu hřiště a má poloměr 1,8 m.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Desky a konstrukce košů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Rozměry desek jsou 1,80 m horizontálně a 1,05 m vertikálně.</a:t>
            </a:r>
            <a:br>
              <a:rPr lang="cs-CZ" smtClean="0"/>
            </a:br>
            <a:r>
              <a:rPr lang="cs-CZ" smtClean="0"/>
              <a:t>Všechny čáry na deskách jsou nakresleny následovně:</a:t>
            </a:r>
          </a:p>
          <a:p>
            <a:r>
              <a:rPr lang="cs-CZ" smtClean="0"/>
              <a:t>bílou barvou, je-li deska průhledná,</a:t>
            </a:r>
          </a:p>
          <a:p>
            <a:r>
              <a:rPr lang="cs-CZ" smtClean="0"/>
              <a:t>černou barvou ve všech ostatních případech,</a:t>
            </a:r>
          </a:p>
          <a:p>
            <a:r>
              <a:rPr lang="cs-CZ" smtClean="0"/>
              <a:t>5 cm široké.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Koš</a:t>
            </a:r>
          </a:p>
          <a:p>
            <a:r>
              <a:rPr lang="cs-CZ" smtClean="0"/>
              <a:t>Koš je skládá z obroučky a síťky.</a:t>
            </a:r>
            <a:br>
              <a:rPr lang="cs-CZ" smtClean="0"/>
            </a:br>
            <a:r>
              <a:rPr lang="cs-CZ" b="1" smtClean="0"/>
              <a:t>Obroučka</a:t>
            </a:r>
            <a:r>
              <a:rPr lang="cs-CZ" smtClean="0"/>
              <a:t> - tuhá ocel s vnitřním průměrem 45 cm, oranžová. Kov obroučky má průměr minimálně 1,6 cm a maximálně 2,0 cm.</a:t>
            </a:r>
            <a:br>
              <a:rPr lang="cs-CZ" smtClean="0"/>
            </a:br>
            <a:r>
              <a:rPr lang="cs-CZ" b="1" smtClean="0"/>
              <a:t>Síťka</a:t>
            </a:r>
            <a:r>
              <a:rPr lang="cs-CZ" smtClean="0"/>
              <a:t> - rovnoměrně připevněná k obroučce ve 12 bodech. Je více než 40 cm a méně než 45 cm dlouhá.</a:t>
            </a:r>
          </a:p>
          <a:p>
            <a:endParaRPr lang="cs-CZ" smtClean="0"/>
          </a:p>
        </p:txBody>
      </p:sp>
    </p:spTree>
  </p:cSld>
  <p:clrMapOvr>
    <a:masterClrMapping/>
  </p:clrMapOvr>
  <p:transition spd="med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cs-CZ" smtClean="0"/>
          </a:p>
          <a:p>
            <a:endParaRPr lang="cs-CZ" smtClean="0"/>
          </a:p>
        </p:txBody>
      </p:sp>
      <p:sp>
        <p:nvSpPr>
          <p:cNvPr id="11267" name="Obdélník 4"/>
          <p:cNvSpPr>
            <a:spLocks noChangeArrowheads="1"/>
          </p:cNvSpPr>
          <p:nvPr/>
        </p:nvSpPr>
        <p:spPr bwMode="auto">
          <a:xfrm>
            <a:off x="838200" y="990600"/>
            <a:ext cx="7900988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333333"/>
                </a:solidFill>
              </a:rPr>
              <a:t>MÍČ</a:t>
            </a:r>
          </a:p>
          <a:p>
            <a:endParaRPr lang="cs-CZ" sz="2400" b="1">
              <a:solidFill>
                <a:srgbClr val="333333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000">
                <a:solidFill>
                  <a:srgbClr val="333333"/>
                </a:solidFill>
              </a:rPr>
              <a:t>Basketbalový míč musí mít osm tradičně tvarovaných panelů oddělených rýhami a musí být nahuštěn vzduchem tak aby se při puštění z výšky 1,8 m odrazil do výšky 1,2 m, tzn. když pustíme míč z ruky zvednuté a natažené mírně dopředu musí se odrazit do úrovně prsou. </a:t>
            </a:r>
          </a:p>
          <a:p>
            <a:pPr>
              <a:buFont typeface="Wingdings" pitchFamily="2" charset="2"/>
              <a:buChar char="Ø"/>
            </a:pPr>
            <a:endParaRPr lang="cs-CZ" sz="2000">
              <a:solidFill>
                <a:srgbClr val="333333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000">
                <a:solidFill>
                  <a:srgbClr val="333333"/>
                </a:solidFill>
              </a:rPr>
              <a:t>Míče jsou vyrobeny buď z gumy (hrát se smí jen s oranžovými s černými rýhami) nebo kůže. </a:t>
            </a:r>
          </a:p>
          <a:p>
            <a:pPr>
              <a:buFont typeface="Wingdings" pitchFamily="2" charset="2"/>
              <a:buChar char="Ø"/>
            </a:pPr>
            <a:endParaRPr lang="cs-CZ" sz="2000">
              <a:solidFill>
                <a:srgbClr val="333333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000">
                <a:solidFill>
                  <a:srgbClr val="333333"/>
                </a:solidFill>
              </a:rPr>
              <a:t>Míče mají různé velikosti podle věkové kategorie a pohlaví. </a:t>
            </a:r>
          </a:p>
          <a:p>
            <a:r>
              <a:rPr lang="cs-CZ" sz="2000">
                <a:solidFill>
                  <a:srgbClr val="333333"/>
                </a:solidFill>
              </a:rPr>
              <a:t>Velikost 5 je určena pro minižákovské a mladší žákovské kategorie, má v obvodu 69-71 cm a váží 470-500 g, </a:t>
            </a:r>
          </a:p>
          <a:p>
            <a:r>
              <a:rPr lang="cs-CZ" sz="2000">
                <a:solidFill>
                  <a:srgbClr val="333333"/>
                </a:solidFill>
              </a:rPr>
              <a:t>Velikost 6 je určena pro ženské kategorie od starších žákyň až po ženy, v obvodu měří 72-74 cm a váží 500-540 g, </a:t>
            </a:r>
          </a:p>
          <a:p>
            <a:r>
              <a:rPr lang="cs-CZ" sz="2000">
                <a:solidFill>
                  <a:srgbClr val="333333"/>
                </a:solidFill>
              </a:rPr>
              <a:t>Velikost 7 je pro stejné věkové kategorie ale pro mužské, váží </a:t>
            </a:r>
          </a:p>
          <a:p>
            <a:r>
              <a:rPr lang="cs-CZ" sz="2000">
                <a:solidFill>
                  <a:srgbClr val="333333"/>
                </a:solidFill>
              </a:rPr>
              <a:t>569-610 g s obvodem 75-78 cm. 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LaVerne">
  <a:themeElements>
    <a:clrScheme name="LaVerne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LaVern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Verne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362</TotalTime>
  <Words>580</Words>
  <Application>Microsoft Office PowerPoint</Application>
  <PresentationFormat>Předvádění na obrazovce (4:3)</PresentationFormat>
  <Paragraphs>115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Times New Roman</vt:lpstr>
      <vt:lpstr>Arial</vt:lpstr>
      <vt:lpstr>Arial Narrow</vt:lpstr>
      <vt:lpstr>Calibri</vt:lpstr>
      <vt:lpstr>Wingdings</vt:lpstr>
      <vt:lpstr>LaVerne</vt:lpstr>
      <vt:lpstr> Basketbalová pravidla</vt:lpstr>
      <vt:lpstr>Snímek 2</vt:lpstr>
      <vt:lpstr>Snímek 3</vt:lpstr>
      <vt:lpstr>Základní rozměry</vt:lpstr>
      <vt:lpstr>Základní rozměry hřiště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Děkuji za pozornost</vt:lpstr>
    </vt:vector>
  </TitlesOfParts>
  <Company>MU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Systematika basketbalu</dc:title>
  <dc:creator>qjanik</dc:creator>
  <cp:lastModifiedBy>Valued Acer Customer</cp:lastModifiedBy>
  <cp:revision>19</cp:revision>
  <dcterms:created xsi:type="dcterms:W3CDTF">2007-06-03T07:30:30Z</dcterms:created>
  <dcterms:modified xsi:type="dcterms:W3CDTF">2013-09-11T16:17:52Z</dcterms:modified>
</cp:coreProperties>
</file>