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6" r:id="rId9"/>
    <p:sldId id="267" r:id="rId10"/>
    <p:sldId id="268" r:id="rId11"/>
    <p:sldId id="269" r:id="rId12"/>
    <p:sldId id="260"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p:cViewPr varScale="1">
        <p:scale>
          <a:sx n="112" d="100"/>
          <a:sy n="112" d="100"/>
        </p:scale>
        <p:origin x="8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619297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42298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91003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92611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50575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890CBB-AFDF-4F18-87BA-85AAAE083392}" type="datetimeFigureOut">
              <a:rPr lang="cs-CZ" smtClean="0"/>
              <a:t>23.9.2015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93875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890CBB-AFDF-4F18-87BA-85AAAE083392}" type="datetimeFigureOut">
              <a:rPr lang="cs-CZ" smtClean="0"/>
              <a:t>23.9.2015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47012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890CBB-AFDF-4F18-87BA-85AAAE083392}" type="datetimeFigureOut">
              <a:rPr lang="cs-CZ" smtClean="0"/>
              <a:t>23.9.2015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405685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890CBB-AFDF-4F18-87BA-85AAAE083392}" type="datetimeFigureOut">
              <a:rPr lang="cs-CZ" smtClean="0"/>
              <a:t>23.9.2015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16449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890CBB-AFDF-4F18-87BA-85AAAE083392}" type="datetimeFigureOut">
              <a:rPr lang="cs-CZ" smtClean="0"/>
              <a:t>23.9.2015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47948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890CBB-AFDF-4F18-87BA-85AAAE083392}" type="datetimeFigureOut">
              <a:rPr lang="cs-CZ" smtClean="0"/>
              <a:t>23.9.2015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659B0D-8673-451B-99B1-501DA58D6912}" type="slidenum">
              <a:rPr lang="cs-CZ" smtClean="0"/>
              <a:t>‹#›</a:t>
            </a:fld>
            <a:endParaRPr lang="cs-CZ"/>
          </a:p>
        </p:txBody>
      </p:sp>
    </p:spTree>
    <p:extLst>
      <p:ext uri="{BB962C8B-B14F-4D97-AF65-F5344CB8AC3E}">
        <p14:creationId xmlns:p14="http://schemas.microsoft.com/office/powerpoint/2010/main" val="2975753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90CBB-AFDF-4F18-87BA-85AAAE083392}" type="datetimeFigureOut">
              <a:rPr lang="cs-CZ" smtClean="0"/>
              <a:t>23.9.2015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59B0D-8673-451B-99B1-501DA58D6912}" type="slidenum">
              <a:rPr lang="cs-CZ" smtClean="0"/>
              <a:t>‹#›</a:t>
            </a:fld>
            <a:endParaRPr lang="cs-CZ"/>
          </a:p>
        </p:txBody>
      </p:sp>
    </p:spTree>
    <p:extLst>
      <p:ext uri="{BB962C8B-B14F-4D97-AF65-F5344CB8AC3E}">
        <p14:creationId xmlns:p14="http://schemas.microsoft.com/office/powerpoint/2010/main" val="61464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ezaninova@fsps.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u="sng" dirty="0" err="1" smtClean="0"/>
              <a:t>Harmonization</a:t>
            </a:r>
            <a:r>
              <a:rPr lang="cs-CZ" b="1" u="sng" dirty="0" smtClean="0"/>
              <a:t> </a:t>
            </a:r>
            <a:r>
              <a:rPr lang="cs-CZ" b="1" u="sng" dirty="0" err="1" smtClean="0"/>
              <a:t>exercises</a:t>
            </a:r>
            <a:r>
              <a:rPr lang="cs-CZ" b="1" u="sng" dirty="0" smtClean="0"/>
              <a:t> I</a:t>
            </a:r>
            <a:endParaRPr lang="cs-CZ" b="1" u="sng" dirty="0"/>
          </a:p>
        </p:txBody>
      </p:sp>
      <p:sp>
        <p:nvSpPr>
          <p:cNvPr id="3" name="Podnadpis 2"/>
          <p:cNvSpPr>
            <a:spLocks noGrp="1"/>
          </p:cNvSpPr>
          <p:nvPr>
            <p:ph type="subTitle" idx="1"/>
          </p:nvPr>
        </p:nvSpPr>
        <p:spPr/>
        <p:txBody>
          <a:bodyPr/>
          <a:lstStyle/>
          <a:p>
            <a:r>
              <a:rPr lang="cs-CZ" dirty="0" smtClean="0"/>
              <a:t>Mgr. Jana </a:t>
            </a:r>
            <a:r>
              <a:rPr lang="cs-CZ" dirty="0" smtClean="0"/>
              <a:t>Řezaninová, Ph.D.</a:t>
            </a:r>
            <a:endParaRPr lang="cs-CZ" dirty="0" smtClean="0"/>
          </a:p>
          <a:p>
            <a:r>
              <a:rPr lang="cs-CZ" dirty="0" smtClean="0">
                <a:hlinkClick r:id="rId2"/>
              </a:rPr>
              <a:t>rezaninova@fsps.muni.cz</a:t>
            </a:r>
            <a:endParaRPr lang="cs-CZ" dirty="0" smtClean="0"/>
          </a:p>
          <a:p>
            <a:endParaRPr lang="cs-CZ" dirty="0"/>
          </a:p>
        </p:txBody>
      </p:sp>
    </p:spTree>
    <p:extLst>
      <p:ext uri="{BB962C8B-B14F-4D97-AF65-F5344CB8AC3E}">
        <p14:creationId xmlns:p14="http://schemas.microsoft.com/office/powerpoint/2010/main" val="329616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en-US" dirty="0"/>
              <a:t>The energy of meat and meat products is both </a:t>
            </a:r>
            <a:r>
              <a:rPr lang="en-US" i="1" dirty="0" err="1"/>
              <a:t>rajasic</a:t>
            </a:r>
            <a:r>
              <a:rPr lang="en-US" dirty="0"/>
              <a:t> and </a:t>
            </a:r>
            <a:r>
              <a:rPr lang="en-US" i="1" dirty="0" err="1"/>
              <a:t>tamasic</a:t>
            </a:r>
            <a:r>
              <a:rPr lang="en-US" dirty="0"/>
              <a:t>. Eating meat makes the mind more distracted, restless and dull</a:t>
            </a:r>
            <a:r>
              <a:rPr lang="en-US" dirty="0" smtClean="0"/>
              <a:t>.</a:t>
            </a:r>
            <a:endParaRPr lang="cs-CZ" dirty="0" smtClean="0"/>
          </a:p>
          <a:p>
            <a:r>
              <a:rPr lang="en-US" dirty="0"/>
              <a:t>Digesting meat also requires a lot of energy from your body that could be better utilized for healing and meditation, and makes you more aggressive, discontented (you have more desires), and unhealthy. Basically, eating meat and doing yoga is a contradiction in itself.</a:t>
            </a:r>
            <a:endParaRPr lang="cs-CZ" dirty="0"/>
          </a:p>
        </p:txBody>
      </p:sp>
    </p:spTree>
    <p:extLst>
      <p:ext uri="{BB962C8B-B14F-4D97-AF65-F5344CB8AC3E}">
        <p14:creationId xmlns:p14="http://schemas.microsoft.com/office/powerpoint/2010/main" val="3987301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smtClean="0"/>
              <a:t>Principle </a:t>
            </a:r>
            <a:r>
              <a:rPr lang="en-US" b="1" dirty="0"/>
              <a:t>5: Positive Thinking and Meditation</a:t>
            </a:r>
            <a:br>
              <a:rPr lang="en-US" b="1" dirty="0"/>
            </a:br>
            <a:endParaRPr lang="cs-CZ" dirty="0"/>
          </a:p>
        </p:txBody>
      </p:sp>
      <p:sp>
        <p:nvSpPr>
          <p:cNvPr id="3" name="Zástupný symbol pro obsah 2"/>
          <p:cNvSpPr>
            <a:spLocks noGrp="1"/>
          </p:cNvSpPr>
          <p:nvPr>
            <p:ph idx="1"/>
          </p:nvPr>
        </p:nvSpPr>
        <p:spPr>
          <a:xfrm>
            <a:off x="457200" y="1484784"/>
            <a:ext cx="8229600" cy="5112568"/>
          </a:xfrm>
        </p:spPr>
        <p:txBody>
          <a:bodyPr>
            <a:normAutofit fontScale="92500" lnSpcReduction="20000"/>
          </a:bodyPr>
          <a:lstStyle/>
          <a:p>
            <a:r>
              <a:rPr lang="en-US" dirty="0"/>
              <a:t>This is the most important point of all and the aim of the previous four points. </a:t>
            </a:r>
            <a:endParaRPr lang="cs-CZ" dirty="0" smtClean="0"/>
          </a:p>
          <a:p>
            <a:r>
              <a:rPr lang="en-US" dirty="0"/>
              <a:t>Your mind will be slowly controlled and purified by the regular practice of meditation</a:t>
            </a:r>
            <a:r>
              <a:rPr lang="en-US" dirty="0" smtClean="0"/>
              <a:t>.</a:t>
            </a:r>
            <a:endParaRPr lang="cs-CZ" dirty="0" smtClean="0"/>
          </a:p>
          <a:p>
            <a:r>
              <a:rPr lang="en-US" dirty="0"/>
              <a:t>The way we think highly affects our way of life</a:t>
            </a:r>
            <a:r>
              <a:rPr lang="en-US" dirty="0" smtClean="0"/>
              <a:t>.</a:t>
            </a:r>
            <a:endParaRPr lang="cs-CZ" dirty="0" smtClean="0"/>
          </a:p>
          <a:p>
            <a:r>
              <a:rPr lang="en-US" dirty="0"/>
              <a:t>Practice keeping a positive outlook in life, this will facilitate in having a peaceful mind</a:t>
            </a:r>
            <a:r>
              <a:rPr lang="en-US" dirty="0" smtClean="0"/>
              <a:t>.</a:t>
            </a:r>
            <a:endParaRPr lang="cs-CZ" dirty="0" smtClean="0"/>
          </a:p>
          <a:p>
            <a:r>
              <a:rPr lang="en-US" dirty="0"/>
              <a:t>Positive thinking and Meditation helps you remove negative thoughts and puts your mind under perfect control. </a:t>
            </a:r>
            <a:br>
              <a:rPr lang="en-US" dirty="0"/>
            </a:br>
            <a:r>
              <a:rPr lang="en-US" dirty="0"/>
              <a:t/>
            </a:r>
            <a:br>
              <a:rPr lang="en-US" dirty="0"/>
            </a:br>
            <a:endParaRPr lang="cs-CZ" dirty="0"/>
          </a:p>
        </p:txBody>
      </p:sp>
    </p:spTree>
    <p:extLst>
      <p:ext uri="{BB962C8B-B14F-4D97-AF65-F5344CB8AC3E}">
        <p14:creationId xmlns:p14="http://schemas.microsoft.com/office/powerpoint/2010/main" val="3571605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Patanjali</a:t>
            </a:r>
            <a:r>
              <a:rPr lang="cs-CZ" dirty="0"/>
              <a:t> </a:t>
            </a:r>
            <a:r>
              <a:rPr lang="cs-CZ" dirty="0" err="1"/>
              <a:t>Sutras</a:t>
            </a:r>
            <a:endParaRPr lang="cs-CZ" dirty="0"/>
          </a:p>
        </p:txBody>
      </p:sp>
      <p:sp>
        <p:nvSpPr>
          <p:cNvPr id="3" name="Zástupný symbol pro obsah 2"/>
          <p:cNvSpPr>
            <a:spLocks noGrp="1"/>
          </p:cNvSpPr>
          <p:nvPr>
            <p:ph idx="1"/>
          </p:nvPr>
        </p:nvSpPr>
        <p:spPr/>
        <p:txBody>
          <a:bodyPr>
            <a:normAutofit fontScale="70000" lnSpcReduction="20000"/>
          </a:bodyPr>
          <a:lstStyle/>
          <a:p>
            <a:r>
              <a:rPr lang="en-US" b="1" i="1" u="sng" dirty="0" err="1"/>
              <a:t>Yamas</a:t>
            </a:r>
            <a:r>
              <a:rPr lang="en-US" b="1" i="1" u="sng" dirty="0"/>
              <a:t> and </a:t>
            </a:r>
            <a:r>
              <a:rPr lang="en-US" b="1" i="1" u="sng" dirty="0" err="1"/>
              <a:t>Niyamas</a:t>
            </a:r>
            <a:r>
              <a:rPr lang="en-US" b="1" i="1" u="sng" dirty="0"/>
              <a:t>: </a:t>
            </a:r>
            <a:r>
              <a:rPr lang="en-US" b="1" i="1" dirty="0"/>
              <a:t>Ten ethical precepts that allow us to be at peace with ourselves, our family, and our community. </a:t>
            </a:r>
            <a:endParaRPr lang="cs-CZ" b="1" i="1" dirty="0" smtClean="0"/>
          </a:p>
          <a:p>
            <a:r>
              <a:rPr lang="en-US" b="1" i="1" u="sng" dirty="0" err="1" smtClean="0"/>
              <a:t>Asanas</a:t>
            </a:r>
            <a:r>
              <a:rPr lang="en-US" b="1" i="1" u="sng" dirty="0"/>
              <a:t>:</a:t>
            </a:r>
            <a:r>
              <a:rPr lang="en-US" b="1" i="1" dirty="0"/>
              <a:t> </a:t>
            </a:r>
            <a:r>
              <a:rPr lang="en-US" b="1" i="1" dirty="0" smtClean="0"/>
              <a:t>Dynamic </a:t>
            </a:r>
            <a:r>
              <a:rPr lang="en-US" b="1" i="1" dirty="0"/>
              <a:t>internal dances in the form of postures. These help to keep the body strong, flexible, and relaxed. Their practice strengthens the nervous system and refines our process of inner perception.</a:t>
            </a:r>
          </a:p>
          <a:p>
            <a:r>
              <a:rPr lang="en-US" b="1" i="1" u="sng" dirty="0"/>
              <a:t>Pranayama:</a:t>
            </a:r>
            <a:r>
              <a:rPr lang="en-US" b="1" i="1" dirty="0"/>
              <a:t> Roughly defined as breathing practices, and more specifically defined as practices that help us to develop constancy in the movement of </a:t>
            </a:r>
            <a:r>
              <a:rPr lang="en-US" b="1" i="1" dirty="0" err="1"/>
              <a:t>prana</a:t>
            </a:r>
            <a:r>
              <a:rPr lang="en-US" b="1" i="1" dirty="0"/>
              <a:t>, or life force.</a:t>
            </a:r>
          </a:p>
          <a:p>
            <a:r>
              <a:rPr lang="en-US" b="1" i="1" u="sng" dirty="0" err="1"/>
              <a:t>Pratyahara</a:t>
            </a:r>
            <a:r>
              <a:rPr lang="en-US" b="1" i="1" u="sng" dirty="0"/>
              <a:t>:</a:t>
            </a:r>
            <a:r>
              <a:rPr lang="en-US" b="1" i="1" dirty="0"/>
              <a:t> The drawing of one's attention toward silence rather than toward things.</a:t>
            </a:r>
          </a:p>
          <a:p>
            <a:r>
              <a:rPr lang="en-US" b="1" i="1" u="sng" dirty="0" err="1"/>
              <a:t>Dharana</a:t>
            </a:r>
            <a:r>
              <a:rPr lang="en-US" b="1" i="1" u="sng" dirty="0"/>
              <a:t>:</a:t>
            </a:r>
            <a:r>
              <a:rPr lang="en-US" b="1" i="1" dirty="0"/>
              <a:t> Focusing attention and cultivating inner perceptual awareness.</a:t>
            </a:r>
          </a:p>
          <a:p>
            <a:r>
              <a:rPr lang="en-US" b="1" i="1" u="sng" dirty="0" err="1"/>
              <a:t>Dhyana</a:t>
            </a:r>
            <a:r>
              <a:rPr lang="en-US" b="1" i="1" dirty="0"/>
              <a:t>: Sustaining awareness under all conditions.</a:t>
            </a:r>
          </a:p>
          <a:p>
            <a:r>
              <a:rPr lang="en-US" b="1" i="1" u="sng" dirty="0"/>
              <a:t>Samadh</a:t>
            </a:r>
            <a:r>
              <a:rPr lang="en-US" b="1" i="1" dirty="0"/>
              <a:t>i: The return of the mind into original silence.</a:t>
            </a:r>
          </a:p>
          <a:p>
            <a:endParaRPr lang="cs-CZ" dirty="0"/>
          </a:p>
        </p:txBody>
      </p:sp>
    </p:spTree>
    <p:extLst>
      <p:ext uri="{BB962C8B-B14F-4D97-AF65-F5344CB8AC3E}">
        <p14:creationId xmlns:p14="http://schemas.microsoft.com/office/powerpoint/2010/main" val="362485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Topics</a:t>
            </a:r>
            <a:r>
              <a:rPr lang="cs-CZ" dirty="0" smtClean="0"/>
              <a:t>:</a:t>
            </a:r>
            <a:endParaRPr lang="cs-CZ" dirty="0"/>
          </a:p>
        </p:txBody>
      </p:sp>
      <p:sp>
        <p:nvSpPr>
          <p:cNvPr id="3" name="Zástupný symbol pro obsah 2"/>
          <p:cNvSpPr>
            <a:spLocks noGrp="1"/>
          </p:cNvSpPr>
          <p:nvPr>
            <p:ph idx="1"/>
          </p:nvPr>
        </p:nvSpPr>
        <p:spPr/>
        <p:txBody>
          <a:bodyPr/>
          <a:lstStyle/>
          <a:p>
            <a:pPr marL="514350" indent="-514350">
              <a:buAutoNum type="arabicParenR"/>
            </a:pPr>
            <a:r>
              <a:rPr lang="cs-CZ" dirty="0" err="1" smtClean="0"/>
              <a:t>Harmonization</a:t>
            </a:r>
            <a:r>
              <a:rPr lang="cs-CZ" dirty="0" smtClean="0"/>
              <a:t> </a:t>
            </a:r>
            <a:r>
              <a:rPr lang="cs-CZ" dirty="0" err="1" smtClean="0"/>
              <a:t>exercises</a:t>
            </a:r>
            <a:r>
              <a:rPr lang="cs-CZ" dirty="0" smtClean="0"/>
              <a:t> – </a:t>
            </a:r>
            <a:r>
              <a:rPr lang="cs-CZ" dirty="0" err="1" smtClean="0"/>
              <a:t>introduction</a:t>
            </a:r>
            <a:endParaRPr lang="cs-CZ" dirty="0" smtClean="0"/>
          </a:p>
          <a:p>
            <a:pPr marL="514350" indent="-514350">
              <a:buAutoNum type="arabicParenR"/>
            </a:pPr>
            <a:r>
              <a:rPr lang="cs-CZ" dirty="0" err="1" smtClean="0"/>
              <a:t>Principles</a:t>
            </a:r>
            <a:r>
              <a:rPr lang="cs-CZ" dirty="0" smtClean="0"/>
              <a:t> </a:t>
            </a:r>
            <a:r>
              <a:rPr lang="cs-CZ" dirty="0" err="1" smtClean="0"/>
              <a:t>of</a:t>
            </a:r>
            <a:r>
              <a:rPr lang="cs-CZ" dirty="0" smtClean="0"/>
              <a:t> </a:t>
            </a:r>
            <a:r>
              <a:rPr lang="cs-CZ" dirty="0" err="1" smtClean="0"/>
              <a:t>yoga</a:t>
            </a:r>
            <a:r>
              <a:rPr lang="cs-CZ" dirty="0" smtClean="0"/>
              <a:t> </a:t>
            </a:r>
          </a:p>
          <a:p>
            <a:pPr marL="514350" indent="-514350">
              <a:buAutoNum type="arabicParenR"/>
            </a:pPr>
            <a:r>
              <a:rPr lang="cs-CZ" dirty="0" err="1" smtClean="0"/>
              <a:t>Breathing</a:t>
            </a:r>
            <a:r>
              <a:rPr lang="cs-CZ" dirty="0" smtClean="0"/>
              <a:t> – </a:t>
            </a:r>
            <a:r>
              <a:rPr lang="cs-CZ" dirty="0" err="1" smtClean="0"/>
              <a:t>pranayama</a:t>
            </a:r>
            <a:endParaRPr lang="cs-CZ" dirty="0" smtClean="0"/>
          </a:p>
          <a:p>
            <a:pPr marL="514350" indent="-514350">
              <a:buAutoNum type="arabicParenR"/>
            </a:pPr>
            <a:r>
              <a:rPr lang="cs-CZ" dirty="0" err="1" smtClean="0"/>
              <a:t>Relaxation</a:t>
            </a:r>
            <a:endParaRPr lang="cs-CZ" dirty="0" smtClean="0"/>
          </a:p>
          <a:p>
            <a:pPr marL="514350" indent="-514350">
              <a:buAutoNum type="arabicParenR"/>
            </a:pPr>
            <a:r>
              <a:rPr lang="cs-CZ" dirty="0" err="1" smtClean="0"/>
              <a:t>Meditation</a:t>
            </a:r>
            <a:endParaRPr lang="cs-CZ" dirty="0" smtClean="0"/>
          </a:p>
          <a:p>
            <a:pPr marL="514350" indent="-514350">
              <a:buAutoNum type="arabicParenR"/>
            </a:pPr>
            <a:r>
              <a:rPr lang="cs-CZ" dirty="0" smtClean="0"/>
              <a:t>Basic </a:t>
            </a:r>
            <a:r>
              <a:rPr lang="cs-CZ" dirty="0" err="1" smtClean="0"/>
              <a:t>yoga</a:t>
            </a:r>
            <a:r>
              <a:rPr lang="cs-CZ" dirty="0" smtClean="0"/>
              <a:t> </a:t>
            </a:r>
            <a:r>
              <a:rPr lang="cs-CZ" dirty="0" err="1" smtClean="0"/>
              <a:t>asanas</a:t>
            </a:r>
            <a:endParaRPr lang="cs-CZ" dirty="0"/>
          </a:p>
        </p:txBody>
      </p:sp>
    </p:spTree>
    <p:extLst>
      <p:ext uri="{BB962C8B-B14F-4D97-AF65-F5344CB8AC3E}">
        <p14:creationId xmlns:p14="http://schemas.microsoft.com/office/powerpoint/2010/main" val="96400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smtClean="0"/>
              <a:t>Principles of Yoga - The Five Principles of Yoga</a:t>
            </a:r>
            <a:br>
              <a:rPr lang="en-US" b="1" dirty="0" smtClean="0"/>
            </a:br>
            <a:endParaRPr lang="cs-CZ" dirty="0"/>
          </a:p>
        </p:txBody>
      </p:sp>
      <p:sp>
        <p:nvSpPr>
          <p:cNvPr id="3" name="Zástupný symbol pro obsah 2"/>
          <p:cNvSpPr>
            <a:spLocks noGrp="1"/>
          </p:cNvSpPr>
          <p:nvPr>
            <p:ph idx="1"/>
          </p:nvPr>
        </p:nvSpPr>
        <p:spPr>
          <a:xfrm>
            <a:off x="457200" y="1484784"/>
            <a:ext cx="8229600" cy="5184576"/>
          </a:xfrm>
        </p:spPr>
        <p:txBody>
          <a:bodyPr>
            <a:normAutofit fontScale="47500" lnSpcReduction="20000"/>
          </a:bodyPr>
          <a:lstStyle/>
          <a:p>
            <a:pPr marL="0" indent="0">
              <a:buNone/>
            </a:pPr>
            <a:r>
              <a:rPr lang="en-US" sz="4500" dirty="0"/>
              <a:t>The Five Principles of Yoga are the basis of attaining a healthy body and mind through the Practice of </a:t>
            </a:r>
            <a:r>
              <a:rPr lang="en-US" sz="4500" dirty="0" smtClean="0"/>
              <a:t>Yoga</a:t>
            </a:r>
            <a:r>
              <a:rPr lang="cs-CZ" sz="4500" dirty="0" smtClean="0"/>
              <a:t>.</a:t>
            </a:r>
          </a:p>
          <a:p>
            <a:pPr marL="0" indent="0">
              <a:buNone/>
            </a:pPr>
            <a:endParaRPr lang="cs-CZ" sz="2800" dirty="0" smtClean="0"/>
          </a:p>
          <a:p>
            <a:pPr marL="0" indent="0">
              <a:buNone/>
            </a:pPr>
            <a:r>
              <a:rPr lang="en-US" sz="2800" dirty="0" smtClean="0"/>
              <a:t>The </a:t>
            </a:r>
            <a:r>
              <a:rPr lang="en-US" sz="2800" dirty="0"/>
              <a:t>following are the main general principles of </a:t>
            </a:r>
            <a:r>
              <a:rPr lang="cs-CZ" sz="2800" dirty="0" smtClean="0"/>
              <a:t> </a:t>
            </a:r>
            <a:r>
              <a:rPr lang="cs-CZ" sz="2800" dirty="0" err="1" smtClean="0"/>
              <a:t>traditional</a:t>
            </a:r>
            <a:r>
              <a:rPr lang="cs-CZ" sz="2800" dirty="0" smtClean="0"/>
              <a:t> </a:t>
            </a:r>
            <a:r>
              <a:rPr lang="cs-CZ" sz="2800" dirty="0" err="1" smtClean="0"/>
              <a:t>yoga</a:t>
            </a:r>
            <a:r>
              <a:rPr lang="cs-CZ" sz="2800" dirty="0"/>
              <a:t>.</a:t>
            </a:r>
            <a:endParaRPr lang="cs-CZ" sz="4500" dirty="0" smtClean="0"/>
          </a:p>
          <a:p>
            <a:pPr marL="0" indent="0">
              <a:buNone/>
            </a:pPr>
            <a:r>
              <a:rPr lang="en-US" sz="2800" dirty="0"/>
              <a:t>Ayurveda and Yoga complement each other for an overall balanced and healthy lifestyle.</a:t>
            </a:r>
            <a:endParaRPr lang="cs-CZ" sz="4500" b="1" dirty="0" smtClean="0"/>
          </a:p>
          <a:p>
            <a:endParaRPr lang="cs-CZ" sz="4500" b="1" dirty="0" smtClean="0"/>
          </a:p>
          <a:p>
            <a:r>
              <a:rPr lang="cs-CZ" sz="4500" b="1" dirty="0" err="1" smtClean="0"/>
              <a:t>Principle</a:t>
            </a:r>
            <a:r>
              <a:rPr lang="cs-CZ" sz="4500" b="1" dirty="0" smtClean="0"/>
              <a:t> </a:t>
            </a:r>
            <a:r>
              <a:rPr lang="cs-CZ" sz="4500" b="1" dirty="0"/>
              <a:t>1: Proper </a:t>
            </a:r>
            <a:r>
              <a:rPr lang="cs-CZ" sz="4500" b="1" dirty="0" err="1"/>
              <a:t>Exercise</a:t>
            </a:r>
            <a:endParaRPr lang="cs-CZ" sz="4500" b="1" dirty="0"/>
          </a:p>
          <a:p>
            <a:endParaRPr lang="cs-CZ" sz="4500" b="1" dirty="0" smtClean="0"/>
          </a:p>
          <a:p>
            <a:r>
              <a:rPr lang="cs-CZ" sz="4500" b="1" dirty="0" err="1" smtClean="0"/>
              <a:t>Principle</a:t>
            </a:r>
            <a:r>
              <a:rPr lang="cs-CZ" sz="4500" b="1" dirty="0" smtClean="0"/>
              <a:t> 2: </a:t>
            </a:r>
            <a:r>
              <a:rPr lang="cs-CZ" sz="4500" b="1" dirty="0"/>
              <a:t>Proper </a:t>
            </a:r>
            <a:r>
              <a:rPr lang="cs-CZ" sz="4500" b="1" dirty="0" err="1"/>
              <a:t>Breathing</a:t>
            </a:r>
            <a:endParaRPr lang="cs-CZ" sz="4500" b="1" dirty="0"/>
          </a:p>
          <a:p>
            <a:endParaRPr lang="cs-CZ" sz="4500" b="1" dirty="0" smtClean="0"/>
          </a:p>
          <a:p>
            <a:r>
              <a:rPr lang="cs-CZ" sz="4500" b="1" dirty="0" err="1" smtClean="0"/>
              <a:t>Principle</a:t>
            </a:r>
            <a:r>
              <a:rPr lang="cs-CZ" sz="4500" b="1" dirty="0" smtClean="0"/>
              <a:t> 3: Proper </a:t>
            </a:r>
            <a:r>
              <a:rPr lang="cs-CZ" sz="4500" b="1" dirty="0" err="1"/>
              <a:t>Relaxation</a:t>
            </a:r>
            <a:endParaRPr lang="cs-CZ" sz="4500" b="1" dirty="0"/>
          </a:p>
          <a:p>
            <a:endParaRPr lang="cs-CZ" sz="4500" b="1" dirty="0" smtClean="0"/>
          </a:p>
          <a:p>
            <a:r>
              <a:rPr lang="cs-CZ" sz="4500" b="1" dirty="0" err="1" smtClean="0"/>
              <a:t>Principle</a:t>
            </a:r>
            <a:r>
              <a:rPr lang="cs-CZ" sz="4500" b="1" dirty="0" smtClean="0"/>
              <a:t> </a:t>
            </a:r>
            <a:r>
              <a:rPr lang="cs-CZ" sz="4500" b="1" dirty="0"/>
              <a:t>4: Proper Diet</a:t>
            </a:r>
          </a:p>
          <a:p>
            <a:endParaRPr lang="cs-CZ" sz="4500" b="1" dirty="0" smtClean="0"/>
          </a:p>
          <a:p>
            <a:r>
              <a:rPr lang="en-US" sz="4500" b="1" dirty="0" smtClean="0"/>
              <a:t>Principle </a:t>
            </a:r>
            <a:r>
              <a:rPr lang="en-US" sz="4500" b="1" dirty="0"/>
              <a:t>5: Positive Thinking and Meditation</a:t>
            </a:r>
          </a:p>
          <a:p>
            <a:pPr marL="0" indent="0">
              <a:buNone/>
            </a:pPr>
            <a:r>
              <a:rPr lang="cs-CZ" dirty="0"/>
              <a:t/>
            </a:r>
            <a:br>
              <a:rPr lang="cs-CZ" dirty="0"/>
            </a:br>
            <a:r>
              <a:rPr lang="cs-CZ" dirty="0"/>
              <a:t/>
            </a:r>
            <a:br>
              <a:rPr lang="cs-CZ" dirty="0"/>
            </a:br>
            <a:r>
              <a:rPr lang="cs-CZ" dirty="0"/>
              <a:t/>
            </a:r>
            <a:br>
              <a:rPr lang="cs-CZ" dirty="0"/>
            </a:br>
            <a:endParaRPr lang="cs-CZ" dirty="0" smtClean="0"/>
          </a:p>
        </p:txBody>
      </p:sp>
    </p:spTree>
    <p:extLst>
      <p:ext uri="{BB962C8B-B14F-4D97-AF65-F5344CB8AC3E}">
        <p14:creationId xmlns:p14="http://schemas.microsoft.com/office/powerpoint/2010/main" val="1400735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a:t/>
            </a:r>
            <a:br>
              <a:rPr lang="cs-CZ" b="1" dirty="0"/>
            </a:br>
            <a:r>
              <a:rPr lang="cs-CZ" b="1" dirty="0" err="1" smtClean="0"/>
              <a:t>Principle</a:t>
            </a:r>
            <a:r>
              <a:rPr lang="cs-CZ" b="1" dirty="0" smtClean="0"/>
              <a:t> </a:t>
            </a:r>
            <a:r>
              <a:rPr lang="cs-CZ" b="1" dirty="0"/>
              <a:t>1: Proper </a:t>
            </a:r>
            <a:r>
              <a:rPr lang="cs-CZ" b="1" dirty="0" err="1" smtClean="0"/>
              <a:t>Exercise</a:t>
            </a:r>
            <a:r>
              <a:rPr lang="cs-CZ" b="1" dirty="0"/>
              <a:t/>
            </a:r>
            <a:br>
              <a:rPr lang="cs-CZ" b="1" dirty="0"/>
            </a:b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Yoga</a:t>
            </a:r>
            <a:r>
              <a:rPr lang="cs-CZ" dirty="0" smtClean="0"/>
              <a:t> </a:t>
            </a:r>
            <a:r>
              <a:rPr lang="cs-CZ" dirty="0" err="1" smtClean="0"/>
              <a:t>postures</a:t>
            </a:r>
            <a:r>
              <a:rPr lang="cs-CZ" dirty="0" smtClean="0"/>
              <a:t>, </a:t>
            </a:r>
            <a:r>
              <a:rPr lang="cs-CZ" dirty="0" err="1" smtClean="0"/>
              <a:t>yoga</a:t>
            </a:r>
            <a:r>
              <a:rPr lang="cs-CZ" dirty="0" smtClean="0"/>
              <a:t> </a:t>
            </a:r>
            <a:r>
              <a:rPr lang="cs-CZ" dirty="0" err="1" smtClean="0"/>
              <a:t>poses</a:t>
            </a:r>
            <a:r>
              <a:rPr lang="cs-CZ" dirty="0" smtClean="0"/>
              <a:t>, (</a:t>
            </a:r>
            <a:r>
              <a:rPr lang="cs-CZ" dirty="0" err="1" smtClean="0"/>
              <a:t>Asanas</a:t>
            </a:r>
            <a:r>
              <a:rPr lang="cs-CZ" dirty="0" smtClean="0"/>
              <a:t>) </a:t>
            </a:r>
          </a:p>
          <a:p>
            <a:r>
              <a:rPr lang="cs-CZ" dirty="0" err="1" smtClean="0"/>
              <a:t>Yogic</a:t>
            </a:r>
            <a:r>
              <a:rPr lang="cs-CZ" dirty="0" smtClean="0"/>
              <a:t> </a:t>
            </a:r>
            <a:r>
              <a:rPr lang="cs-CZ" dirty="0" err="1" smtClean="0"/>
              <a:t>physical</a:t>
            </a:r>
            <a:r>
              <a:rPr lang="cs-CZ" dirty="0" smtClean="0"/>
              <a:t> </a:t>
            </a:r>
            <a:r>
              <a:rPr lang="cs-CZ" dirty="0" err="1" smtClean="0"/>
              <a:t>exercises</a:t>
            </a:r>
            <a:r>
              <a:rPr lang="cs-CZ" dirty="0" smtClean="0"/>
              <a:t> are </a:t>
            </a:r>
            <a:r>
              <a:rPr lang="cs-CZ" dirty="0" err="1" smtClean="0"/>
              <a:t>designed</a:t>
            </a:r>
            <a:r>
              <a:rPr lang="cs-CZ" dirty="0" smtClean="0"/>
              <a:t> to </a:t>
            </a:r>
            <a:r>
              <a:rPr lang="cs-CZ" dirty="0" err="1" smtClean="0"/>
              <a:t>develop</a:t>
            </a:r>
            <a:r>
              <a:rPr lang="cs-CZ" dirty="0" smtClean="0"/>
              <a:t> </a:t>
            </a:r>
            <a:r>
              <a:rPr lang="cs-CZ" dirty="0" err="1" smtClean="0"/>
              <a:t>the</a:t>
            </a:r>
            <a:r>
              <a:rPr lang="cs-CZ" dirty="0" smtClean="0"/>
              <a:t> body, </a:t>
            </a:r>
            <a:r>
              <a:rPr lang="cs-CZ" dirty="0" err="1" smtClean="0"/>
              <a:t>calm</a:t>
            </a:r>
            <a:r>
              <a:rPr lang="cs-CZ" dirty="0" smtClean="0"/>
              <a:t> </a:t>
            </a:r>
            <a:r>
              <a:rPr lang="cs-CZ" dirty="0" err="1" smtClean="0"/>
              <a:t>the</a:t>
            </a:r>
            <a:r>
              <a:rPr lang="cs-CZ" dirty="0" smtClean="0"/>
              <a:t> mind and to </a:t>
            </a:r>
            <a:r>
              <a:rPr lang="cs-CZ" dirty="0" err="1" smtClean="0"/>
              <a:t>lead</a:t>
            </a:r>
            <a:r>
              <a:rPr lang="cs-CZ" dirty="0" smtClean="0"/>
              <a:t> to </a:t>
            </a:r>
            <a:r>
              <a:rPr lang="cs-CZ" dirty="0" err="1" smtClean="0"/>
              <a:t>spiritual</a:t>
            </a:r>
            <a:r>
              <a:rPr lang="cs-CZ" dirty="0" smtClean="0"/>
              <a:t> </a:t>
            </a:r>
            <a:r>
              <a:rPr lang="cs-CZ" dirty="0" err="1" smtClean="0"/>
              <a:t>growth</a:t>
            </a:r>
            <a:r>
              <a:rPr lang="cs-CZ" dirty="0" smtClean="0"/>
              <a:t>.</a:t>
            </a:r>
          </a:p>
          <a:p>
            <a:r>
              <a:rPr lang="en-US" dirty="0"/>
              <a:t>The physical body needs to move and exercise to maintain good health.</a:t>
            </a:r>
            <a:endParaRPr lang="cs-CZ" dirty="0" smtClean="0"/>
          </a:p>
          <a:p>
            <a:r>
              <a:rPr lang="en-US" dirty="0"/>
              <a:t>Proper exercise and asana practice should be pleasant and also beneficial to your body, mind and spiritual life.</a:t>
            </a:r>
            <a:endParaRPr lang="cs-CZ" dirty="0"/>
          </a:p>
        </p:txBody>
      </p:sp>
    </p:spTree>
    <p:extLst>
      <p:ext uri="{BB962C8B-B14F-4D97-AF65-F5344CB8AC3E}">
        <p14:creationId xmlns:p14="http://schemas.microsoft.com/office/powerpoint/2010/main" val="1401782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cs-CZ" dirty="0" err="1" smtClean="0"/>
              <a:t>Yoga</a:t>
            </a:r>
            <a:r>
              <a:rPr lang="cs-CZ" dirty="0" smtClean="0"/>
              <a:t> </a:t>
            </a:r>
            <a:r>
              <a:rPr lang="cs-CZ" dirty="0" err="1" smtClean="0"/>
              <a:t>poses</a:t>
            </a:r>
            <a:r>
              <a:rPr lang="cs-CZ" dirty="0" smtClean="0"/>
              <a:t> – </a:t>
            </a:r>
            <a:r>
              <a:rPr lang="cs-CZ" dirty="0" err="1" smtClean="0"/>
              <a:t>steady</a:t>
            </a:r>
            <a:r>
              <a:rPr lang="cs-CZ" dirty="0" smtClean="0"/>
              <a:t> </a:t>
            </a:r>
            <a:r>
              <a:rPr lang="cs-CZ" dirty="0" err="1" smtClean="0"/>
              <a:t>poses</a:t>
            </a:r>
            <a:r>
              <a:rPr lang="cs-CZ" dirty="0" smtClean="0"/>
              <a:t> </a:t>
            </a:r>
            <a:r>
              <a:rPr lang="cs-CZ" dirty="0" err="1" smtClean="0"/>
              <a:t>which</a:t>
            </a:r>
            <a:r>
              <a:rPr lang="cs-CZ" dirty="0" smtClean="0"/>
              <a:t> are </a:t>
            </a:r>
            <a:r>
              <a:rPr lang="cs-CZ" dirty="0" err="1" smtClean="0"/>
              <a:t>held</a:t>
            </a:r>
            <a:r>
              <a:rPr lang="cs-CZ" dirty="0" smtClean="0"/>
              <a:t> </a:t>
            </a:r>
            <a:r>
              <a:rPr lang="cs-CZ" dirty="0" err="1" smtClean="0"/>
              <a:t>for</a:t>
            </a:r>
            <a:r>
              <a:rPr lang="cs-CZ" dirty="0" smtClean="0"/>
              <a:t> </a:t>
            </a:r>
            <a:r>
              <a:rPr lang="cs-CZ" dirty="0" err="1" smtClean="0"/>
              <a:t>some</a:t>
            </a:r>
            <a:r>
              <a:rPr lang="cs-CZ" dirty="0" smtClean="0"/>
              <a:t> </a:t>
            </a:r>
            <a:r>
              <a:rPr lang="cs-CZ" dirty="0" err="1" smtClean="0"/>
              <a:t>time</a:t>
            </a:r>
            <a:r>
              <a:rPr lang="cs-CZ" dirty="0" smtClean="0"/>
              <a:t>.</a:t>
            </a:r>
          </a:p>
          <a:p>
            <a:r>
              <a:rPr lang="cs-CZ" dirty="0" err="1" smtClean="0"/>
              <a:t>The</a:t>
            </a:r>
            <a:r>
              <a:rPr lang="cs-CZ" dirty="0" smtClean="0"/>
              <a:t> </a:t>
            </a:r>
            <a:r>
              <a:rPr lang="cs-CZ" dirty="0" err="1" smtClean="0"/>
              <a:t>goal</a:t>
            </a:r>
            <a:r>
              <a:rPr lang="cs-CZ" dirty="0" smtClean="0"/>
              <a:t> </a:t>
            </a:r>
            <a:r>
              <a:rPr lang="cs-CZ" dirty="0" err="1" smtClean="0"/>
              <a:t>is</a:t>
            </a:r>
            <a:r>
              <a:rPr lang="cs-CZ" dirty="0" smtClean="0"/>
              <a:t> to </a:t>
            </a:r>
            <a:r>
              <a:rPr lang="cs-CZ" dirty="0" err="1" smtClean="0"/>
              <a:t>increase</a:t>
            </a:r>
            <a:r>
              <a:rPr lang="cs-CZ" dirty="0" smtClean="0"/>
              <a:t> spine flexibility, </a:t>
            </a:r>
            <a:r>
              <a:rPr lang="cs-CZ" dirty="0" err="1" smtClean="0"/>
              <a:t>strengthen</a:t>
            </a:r>
            <a:r>
              <a:rPr lang="cs-CZ" dirty="0" smtClean="0"/>
              <a:t> </a:t>
            </a:r>
            <a:r>
              <a:rPr lang="cs-CZ" dirty="0" err="1" smtClean="0"/>
              <a:t>the</a:t>
            </a:r>
            <a:r>
              <a:rPr lang="cs-CZ" dirty="0" smtClean="0"/>
              <a:t> </a:t>
            </a:r>
            <a:r>
              <a:rPr lang="cs-CZ" dirty="0" err="1" smtClean="0"/>
              <a:t>muscles</a:t>
            </a:r>
            <a:r>
              <a:rPr lang="cs-CZ" dirty="0" smtClean="0"/>
              <a:t> and </a:t>
            </a:r>
            <a:r>
              <a:rPr lang="cs-CZ" dirty="0" err="1" smtClean="0"/>
              <a:t>improve</a:t>
            </a:r>
            <a:r>
              <a:rPr lang="cs-CZ" dirty="0" smtClean="0"/>
              <a:t> </a:t>
            </a:r>
            <a:r>
              <a:rPr lang="cs-CZ" dirty="0" err="1" smtClean="0"/>
              <a:t>the</a:t>
            </a:r>
            <a:r>
              <a:rPr lang="cs-CZ" dirty="0" smtClean="0"/>
              <a:t> </a:t>
            </a:r>
            <a:r>
              <a:rPr lang="cs-CZ" dirty="0" err="1" smtClean="0"/>
              <a:t>concentration</a:t>
            </a:r>
            <a:r>
              <a:rPr lang="cs-CZ" dirty="0" smtClean="0"/>
              <a:t>.</a:t>
            </a:r>
          </a:p>
          <a:p>
            <a:r>
              <a:rPr lang="cs-CZ" dirty="0" err="1" smtClean="0"/>
              <a:t>The</a:t>
            </a:r>
            <a:r>
              <a:rPr lang="cs-CZ" dirty="0" smtClean="0"/>
              <a:t> body </a:t>
            </a:r>
            <a:r>
              <a:rPr lang="cs-CZ" dirty="0" err="1" smtClean="0"/>
              <a:t>is</a:t>
            </a:r>
            <a:r>
              <a:rPr lang="cs-CZ" dirty="0" smtClean="0"/>
              <a:t> </a:t>
            </a:r>
            <a:r>
              <a:rPr lang="cs-CZ" dirty="0" err="1" smtClean="0"/>
              <a:t>only</a:t>
            </a:r>
            <a:r>
              <a:rPr lang="cs-CZ" dirty="0" smtClean="0"/>
              <a:t> as </a:t>
            </a:r>
            <a:r>
              <a:rPr lang="cs-CZ" dirty="0" err="1" smtClean="0"/>
              <a:t>young</a:t>
            </a:r>
            <a:r>
              <a:rPr lang="cs-CZ" dirty="0" smtClean="0"/>
              <a:t> as </a:t>
            </a:r>
            <a:r>
              <a:rPr lang="cs-CZ" dirty="0" err="1" smtClean="0"/>
              <a:t>it</a:t>
            </a:r>
            <a:r>
              <a:rPr lang="cs-CZ" dirty="0" smtClean="0"/>
              <a:t> </a:t>
            </a:r>
            <a:r>
              <a:rPr lang="cs-CZ" dirty="0" err="1" smtClean="0"/>
              <a:t>is</a:t>
            </a:r>
            <a:r>
              <a:rPr lang="cs-CZ" dirty="0" smtClean="0"/>
              <a:t> </a:t>
            </a:r>
            <a:r>
              <a:rPr lang="cs-CZ" dirty="0" err="1" smtClean="0"/>
              <a:t>flexible</a:t>
            </a:r>
            <a:r>
              <a:rPr lang="cs-CZ" dirty="0" smtClean="0"/>
              <a:t>.</a:t>
            </a:r>
          </a:p>
          <a:p>
            <a:r>
              <a:rPr lang="cs-CZ" dirty="0" smtClean="0"/>
              <a:t>In </a:t>
            </a:r>
            <a:r>
              <a:rPr lang="cs-CZ" dirty="0" err="1" smtClean="0"/>
              <a:t>the</a:t>
            </a:r>
            <a:r>
              <a:rPr lang="cs-CZ" dirty="0" smtClean="0"/>
              <a:t> spine </a:t>
            </a:r>
            <a:r>
              <a:rPr lang="cs-CZ" dirty="0" err="1" smtClean="0"/>
              <a:t>column</a:t>
            </a:r>
            <a:r>
              <a:rPr lang="cs-CZ" dirty="0" smtClean="0"/>
              <a:t> </a:t>
            </a:r>
            <a:r>
              <a:rPr lang="cs-CZ" dirty="0" err="1" smtClean="0"/>
              <a:t>the</a:t>
            </a:r>
            <a:r>
              <a:rPr lang="cs-CZ" dirty="0" smtClean="0"/>
              <a:t> </a:t>
            </a:r>
            <a:r>
              <a:rPr lang="cs-CZ" dirty="0" err="1" smtClean="0"/>
              <a:t>all-important</a:t>
            </a:r>
            <a:r>
              <a:rPr lang="cs-CZ" dirty="0" smtClean="0"/>
              <a:t> </a:t>
            </a:r>
            <a:r>
              <a:rPr lang="cs-CZ" dirty="0" err="1" smtClean="0"/>
              <a:t>nervous</a:t>
            </a:r>
            <a:r>
              <a:rPr lang="cs-CZ" dirty="0" smtClean="0"/>
              <a:t> </a:t>
            </a:r>
            <a:r>
              <a:rPr lang="cs-CZ" dirty="0" smtClean="0"/>
              <a:t>systém and </a:t>
            </a:r>
            <a:r>
              <a:rPr lang="cs-CZ" dirty="0" err="1" smtClean="0"/>
              <a:t>energy</a:t>
            </a:r>
            <a:r>
              <a:rPr lang="cs-CZ" dirty="0" smtClean="0"/>
              <a:t> </a:t>
            </a:r>
            <a:r>
              <a:rPr lang="cs-CZ" dirty="0" err="1" smtClean="0"/>
              <a:t>chanels</a:t>
            </a:r>
            <a:r>
              <a:rPr lang="cs-CZ" dirty="0" smtClean="0"/>
              <a:t> are </a:t>
            </a:r>
            <a:r>
              <a:rPr lang="cs-CZ" dirty="0" err="1" smtClean="0"/>
              <a:t>located</a:t>
            </a:r>
            <a:r>
              <a:rPr lang="cs-CZ" dirty="0" smtClean="0"/>
              <a:t>.</a:t>
            </a:r>
          </a:p>
          <a:p>
            <a:r>
              <a:rPr lang="cs-CZ" dirty="0" err="1" smtClean="0"/>
              <a:t>Yoga</a:t>
            </a:r>
            <a:r>
              <a:rPr lang="cs-CZ" dirty="0" smtClean="0"/>
              <a:t> </a:t>
            </a:r>
            <a:r>
              <a:rPr lang="cs-CZ" dirty="0" err="1" smtClean="0"/>
              <a:t>poses</a:t>
            </a:r>
            <a:r>
              <a:rPr lang="cs-CZ" dirty="0" smtClean="0"/>
              <a:t> </a:t>
            </a:r>
            <a:r>
              <a:rPr lang="cs-CZ" dirty="0" err="1" smtClean="0"/>
              <a:t>have</a:t>
            </a:r>
            <a:r>
              <a:rPr lang="cs-CZ" dirty="0" smtClean="0"/>
              <a:t> positive </a:t>
            </a:r>
            <a:r>
              <a:rPr lang="cs-CZ" dirty="0" err="1" smtClean="0"/>
              <a:t>effects</a:t>
            </a:r>
            <a:r>
              <a:rPr lang="cs-CZ" dirty="0" smtClean="0"/>
              <a:t> on </a:t>
            </a:r>
            <a:r>
              <a:rPr lang="cs-CZ" dirty="0" err="1" smtClean="0"/>
              <a:t>the</a:t>
            </a:r>
            <a:r>
              <a:rPr lang="cs-CZ" dirty="0" smtClean="0"/>
              <a:t> </a:t>
            </a:r>
            <a:r>
              <a:rPr lang="cs-CZ" dirty="0" err="1" smtClean="0"/>
              <a:t>internal</a:t>
            </a:r>
            <a:r>
              <a:rPr lang="cs-CZ" dirty="0" smtClean="0"/>
              <a:t> </a:t>
            </a:r>
            <a:r>
              <a:rPr lang="cs-CZ" dirty="0" err="1" smtClean="0"/>
              <a:t>organs</a:t>
            </a:r>
            <a:r>
              <a:rPr lang="cs-CZ" dirty="0" smtClean="0"/>
              <a:t> and </a:t>
            </a:r>
            <a:r>
              <a:rPr lang="cs-CZ" dirty="0" err="1" smtClean="0"/>
              <a:t>the</a:t>
            </a:r>
            <a:r>
              <a:rPr lang="cs-CZ" dirty="0" smtClean="0"/>
              <a:t> </a:t>
            </a:r>
            <a:r>
              <a:rPr lang="cs-CZ" dirty="0" err="1" smtClean="0"/>
              <a:t>endocrine</a:t>
            </a:r>
            <a:r>
              <a:rPr lang="cs-CZ" dirty="0" smtClean="0"/>
              <a:t> </a:t>
            </a:r>
            <a:r>
              <a:rPr lang="cs-CZ" dirty="0" err="1" smtClean="0"/>
              <a:t>system</a:t>
            </a:r>
            <a:r>
              <a:rPr lang="cs-CZ" dirty="0" smtClean="0"/>
              <a:t>.</a:t>
            </a:r>
            <a:endParaRPr lang="cs-CZ" dirty="0"/>
          </a:p>
        </p:txBody>
      </p:sp>
    </p:spTree>
    <p:extLst>
      <p:ext uri="{BB962C8B-B14F-4D97-AF65-F5344CB8AC3E}">
        <p14:creationId xmlns:p14="http://schemas.microsoft.com/office/powerpoint/2010/main" val="55072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err="1" smtClean="0"/>
              <a:t>Principle</a:t>
            </a:r>
            <a:r>
              <a:rPr lang="cs-CZ" b="1" dirty="0" smtClean="0"/>
              <a:t> </a:t>
            </a:r>
            <a:r>
              <a:rPr lang="cs-CZ" b="1" dirty="0"/>
              <a:t>2</a:t>
            </a:r>
            <a:r>
              <a:rPr lang="cs-CZ" b="1" dirty="0" smtClean="0"/>
              <a:t>: Proper </a:t>
            </a:r>
            <a:r>
              <a:rPr lang="cs-CZ" b="1" dirty="0" err="1" smtClean="0"/>
              <a:t>Breathing</a:t>
            </a:r>
            <a:r>
              <a:rPr lang="cs-CZ" b="1" dirty="0"/>
              <a:t/>
            </a:r>
            <a:br>
              <a:rPr lang="cs-CZ" b="1" dirty="0"/>
            </a:br>
            <a:endParaRPr lang="cs-CZ" dirty="0"/>
          </a:p>
        </p:txBody>
      </p:sp>
      <p:sp>
        <p:nvSpPr>
          <p:cNvPr id="3" name="Zástupný symbol pro obsah 2"/>
          <p:cNvSpPr>
            <a:spLocks noGrp="1"/>
          </p:cNvSpPr>
          <p:nvPr>
            <p:ph idx="1"/>
          </p:nvPr>
        </p:nvSpPr>
        <p:spPr/>
        <p:txBody>
          <a:bodyPr>
            <a:normAutofit lnSpcReduction="10000"/>
          </a:bodyPr>
          <a:lstStyle/>
          <a:p>
            <a:r>
              <a:rPr lang="en-US" dirty="0"/>
              <a:t>Breathing techniques help you use the lungs to their maximum capacity while you learn how to control the breath</a:t>
            </a:r>
            <a:r>
              <a:rPr lang="en-US" dirty="0" smtClean="0"/>
              <a:t>.</a:t>
            </a:r>
            <a:endParaRPr lang="cs-CZ" dirty="0" smtClean="0"/>
          </a:p>
          <a:p>
            <a:r>
              <a:rPr lang="en-US" dirty="0"/>
              <a:t>Proper breathing should be deep, slow and rhythmical</a:t>
            </a:r>
            <a:r>
              <a:rPr lang="en-US" dirty="0" smtClean="0"/>
              <a:t>.</a:t>
            </a:r>
            <a:endParaRPr lang="cs-CZ" dirty="0" smtClean="0"/>
          </a:p>
          <a:p>
            <a:r>
              <a:rPr lang="en-US" dirty="0"/>
              <a:t>Control of the breath means control of the mind. </a:t>
            </a:r>
            <a:endParaRPr lang="cs-CZ" dirty="0" smtClean="0"/>
          </a:p>
          <a:p>
            <a:r>
              <a:rPr lang="en-US" dirty="0"/>
              <a:t>Pranayama also increases vitality and mental clarity.</a:t>
            </a:r>
            <a:endParaRPr lang="cs-CZ" dirty="0"/>
          </a:p>
        </p:txBody>
      </p:sp>
    </p:spTree>
    <p:extLst>
      <p:ext uri="{BB962C8B-B14F-4D97-AF65-F5344CB8AC3E}">
        <p14:creationId xmlns:p14="http://schemas.microsoft.com/office/powerpoint/2010/main" val="2789029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a:t/>
            </a:r>
            <a:br>
              <a:rPr lang="cs-CZ" b="1" dirty="0"/>
            </a:br>
            <a:r>
              <a:rPr lang="cs-CZ" b="1" dirty="0" err="1" smtClean="0"/>
              <a:t>Principle</a:t>
            </a:r>
            <a:r>
              <a:rPr lang="cs-CZ" b="1" dirty="0" smtClean="0"/>
              <a:t> </a:t>
            </a:r>
            <a:r>
              <a:rPr lang="cs-CZ" b="1" dirty="0"/>
              <a:t>3: Proper </a:t>
            </a:r>
            <a:r>
              <a:rPr lang="cs-CZ" b="1" dirty="0" err="1"/>
              <a:t>Relaxation</a:t>
            </a:r>
            <a:r>
              <a:rPr lang="cs-CZ" b="1" dirty="0"/>
              <a:t/>
            </a:r>
            <a:br>
              <a:rPr lang="cs-CZ" b="1" dirty="0"/>
            </a:br>
            <a:r>
              <a:rPr lang="cs-CZ" b="1" dirty="0"/>
              <a:t/>
            </a:r>
            <a:br>
              <a:rPr lang="cs-CZ" b="1" dirty="0"/>
            </a:br>
            <a:endParaRPr lang="cs-CZ" dirty="0"/>
          </a:p>
        </p:txBody>
      </p:sp>
      <p:sp>
        <p:nvSpPr>
          <p:cNvPr id="3" name="Zástupný symbol pro obsah 2"/>
          <p:cNvSpPr>
            <a:spLocks noGrp="1"/>
          </p:cNvSpPr>
          <p:nvPr>
            <p:ph idx="1"/>
          </p:nvPr>
        </p:nvSpPr>
        <p:spPr/>
        <p:txBody>
          <a:bodyPr/>
          <a:lstStyle/>
          <a:p>
            <a:r>
              <a:rPr lang="en-US" dirty="0" smtClean="0"/>
              <a:t>The </a:t>
            </a:r>
            <a:r>
              <a:rPr lang="en-US" dirty="0"/>
              <a:t>yogis of ancient India devised powerful techniques for deep relaxation</a:t>
            </a:r>
            <a:r>
              <a:rPr lang="en-US" dirty="0" smtClean="0"/>
              <a:t>.</a:t>
            </a:r>
            <a:endParaRPr lang="cs-CZ" dirty="0" smtClean="0"/>
          </a:p>
          <a:p>
            <a:r>
              <a:rPr lang="en-US" dirty="0"/>
              <a:t>Many modern stress-management and relaxation methods borrow heavily from the yogic traditions</a:t>
            </a:r>
            <a:r>
              <a:rPr lang="en-US" dirty="0" smtClean="0"/>
              <a:t>.</a:t>
            </a:r>
            <a:endParaRPr lang="cs-CZ" dirty="0" smtClean="0"/>
          </a:p>
          <a:p>
            <a:r>
              <a:rPr lang="en-US" dirty="0"/>
              <a:t>By deeply relaxing all the muscles, you </a:t>
            </a:r>
            <a:r>
              <a:rPr lang="en-US" dirty="0" err="1" smtClean="0"/>
              <a:t>ca</a:t>
            </a:r>
            <a:r>
              <a:rPr lang="cs-CZ" dirty="0" smtClean="0"/>
              <a:t>n </a:t>
            </a:r>
            <a:r>
              <a:rPr lang="cs-CZ" dirty="0" err="1" smtClean="0"/>
              <a:t>clean</a:t>
            </a:r>
            <a:r>
              <a:rPr lang="en-US" dirty="0" smtClean="0"/>
              <a:t> </a:t>
            </a:r>
            <a:r>
              <a:rPr lang="en-US" dirty="0"/>
              <a:t>the nervous system and attain a deep sense of inner peace.</a:t>
            </a:r>
            <a:endParaRPr lang="cs-CZ" dirty="0"/>
          </a:p>
        </p:txBody>
      </p:sp>
    </p:spTree>
    <p:extLst>
      <p:ext uri="{BB962C8B-B14F-4D97-AF65-F5344CB8AC3E}">
        <p14:creationId xmlns:p14="http://schemas.microsoft.com/office/powerpoint/2010/main" val="3697766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lstStyle/>
          <a:p>
            <a:r>
              <a:rPr lang="en-US" dirty="0"/>
              <a:t>Proper relaxation should happen at the physical, mental, and spiritual levels</a:t>
            </a:r>
            <a:r>
              <a:rPr lang="en-US" dirty="0" smtClean="0"/>
              <a:t>.</a:t>
            </a:r>
            <a:endParaRPr lang="cs-CZ" dirty="0" smtClean="0"/>
          </a:p>
          <a:p>
            <a:endParaRPr lang="cs-CZ" dirty="0"/>
          </a:p>
          <a:p>
            <a:pPr marL="0" indent="0">
              <a:buNone/>
            </a:pPr>
            <a:r>
              <a:rPr lang="cs-CZ" dirty="0" smtClean="0"/>
              <a:t>!! No </a:t>
            </a:r>
            <a:r>
              <a:rPr lang="cs-CZ" dirty="0" err="1" smtClean="0"/>
              <a:t>relaxation</a:t>
            </a:r>
            <a:r>
              <a:rPr lang="cs-CZ" dirty="0" smtClean="0"/>
              <a:t> – </a:t>
            </a:r>
            <a:r>
              <a:rPr lang="cs-CZ" dirty="0" err="1" smtClean="0"/>
              <a:t>tiredness</a:t>
            </a:r>
            <a:r>
              <a:rPr lang="cs-CZ" dirty="0" smtClean="0"/>
              <a:t>, </a:t>
            </a:r>
            <a:r>
              <a:rPr lang="cs-CZ" dirty="0" err="1" smtClean="0"/>
              <a:t>headaches</a:t>
            </a:r>
            <a:r>
              <a:rPr lang="cs-CZ" dirty="0" smtClean="0"/>
              <a:t>, </a:t>
            </a:r>
            <a:r>
              <a:rPr lang="cs-CZ" dirty="0" err="1" smtClean="0"/>
              <a:t>tension</a:t>
            </a:r>
            <a:r>
              <a:rPr lang="cs-CZ" dirty="0" smtClean="0"/>
              <a:t>, stress → </a:t>
            </a:r>
            <a:r>
              <a:rPr lang="cs-CZ" dirty="0" err="1" smtClean="0"/>
              <a:t>may</a:t>
            </a:r>
            <a:r>
              <a:rPr lang="cs-CZ" dirty="0" smtClean="0"/>
              <a:t> </a:t>
            </a:r>
            <a:r>
              <a:rPr lang="cs-CZ" dirty="0" err="1" smtClean="0"/>
              <a:t>lead</a:t>
            </a:r>
            <a:r>
              <a:rPr lang="cs-CZ" dirty="0" smtClean="0"/>
              <a:t> to </a:t>
            </a:r>
            <a:r>
              <a:rPr lang="cs-CZ" dirty="0" err="1" smtClean="0"/>
              <a:t>serious</a:t>
            </a:r>
            <a:r>
              <a:rPr lang="cs-CZ" dirty="0" smtClean="0"/>
              <a:t> </a:t>
            </a:r>
            <a:r>
              <a:rPr lang="cs-CZ" dirty="0" err="1" smtClean="0"/>
              <a:t>illness</a:t>
            </a:r>
            <a:r>
              <a:rPr lang="cs-CZ" dirty="0" smtClean="0"/>
              <a:t>.</a:t>
            </a:r>
            <a:endParaRPr lang="cs-CZ" dirty="0"/>
          </a:p>
        </p:txBody>
      </p:sp>
    </p:spTree>
    <p:extLst>
      <p:ext uri="{BB962C8B-B14F-4D97-AF65-F5344CB8AC3E}">
        <p14:creationId xmlns:p14="http://schemas.microsoft.com/office/powerpoint/2010/main" val="2283912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err="1" smtClean="0"/>
              <a:t>Principle</a:t>
            </a:r>
            <a:r>
              <a:rPr lang="cs-CZ" b="1" dirty="0" smtClean="0"/>
              <a:t> </a:t>
            </a:r>
            <a:r>
              <a:rPr lang="cs-CZ" b="1" dirty="0"/>
              <a:t>4: Proper Diet</a:t>
            </a:r>
            <a:br>
              <a:rPr lang="cs-CZ" b="1" dirty="0"/>
            </a:br>
            <a:endParaRPr lang="cs-CZ" dirty="0"/>
          </a:p>
        </p:txBody>
      </p:sp>
      <p:sp>
        <p:nvSpPr>
          <p:cNvPr id="3" name="Zástupný symbol pro obsah 2"/>
          <p:cNvSpPr>
            <a:spLocks noGrp="1"/>
          </p:cNvSpPr>
          <p:nvPr>
            <p:ph idx="1"/>
          </p:nvPr>
        </p:nvSpPr>
        <p:spPr/>
        <p:txBody>
          <a:bodyPr/>
          <a:lstStyle/>
          <a:p>
            <a:r>
              <a:rPr lang="en-US" dirty="0"/>
              <a:t>The food you eat has a profound effect on your mind</a:t>
            </a:r>
            <a:r>
              <a:rPr lang="en-US" dirty="0" smtClean="0"/>
              <a:t>.</a:t>
            </a:r>
            <a:endParaRPr lang="cs-CZ" dirty="0" smtClean="0"/>
          </a:p>
          <a:p>
            <a:r>
              <a:rPr lang="en-US" dirty="0"/>
              <a:t>For optimal body-mind health and spiritual progress, yoga advocates a </a:t>
            </a:r>
            <a:r>
              <a:rPr lang="en-US" i="1" dirty="0" err="1"/>
              <a:t>sattvic</a:t>
            </a:r>
            <a:r>
              <a:rPr lang="en-US" dirty="0"/>
              <a:t> (pure), lacto-vegetarian </a:t>
            </a:r>
            <a:r>
              <a:rPr lang="en-US" dirty="0" smtClean="0"/>
              <a:t>diet</a:t>
            </a:r>
            <a:r>
              <a:rPr lang="cs-CZ" dirty="0"/>
              <a:t> </a:t>
            </a:r>
            <a:r>
              <a:rPr lang="cs-CZ" dirty="0" smtClean="0"/>
              <a:t>(</a:t>
            </a:r>
            <a:r>
              <a:rPr lang="en-US" dirty="0"/>
              <a:t>consists of food that is easy to digest, nourishing, and promotes clarity and purity of mind, such as grains, vegetables, dairy, fruit, and </a:t>
            </a:r>
            <a:r>
              <a:rPr lang="en-US" dirty="0" smtClean="0"/>
              <a:t>nuts</a:t>
            </a:r>
            <a:r>
              <a:rPr lang="cs-CZ" dirty="0" smtClean="0"/>
              <a:t>). </a:t>
            </a:r>
            <a:endParaRPr lang="cs-CZ" dirty="0"/>
          </a:p>
        </p:txBody>
      </p:sp>
    </p:spTree>
    <p:extLst>
      <p:ext uri="{BB962C8B-B14F-4D97-AF65-F5344CB8AC3E}">
        <p14:creationId xmlns:p14="http://schemas.microsoft.com/office/powerpoint/2010/main" val="4094220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709</Words>
  <Application>Microsoft Office PowerPoint</Application>
  <PresentationFormat>Předvádění na obrazovce (4:3)</PresentationFormat>
  <Paragraphs>67</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Motiv systému Office</vt:lpstr>
      <vt:lpstr>Harmonization exercises I</vt:lpstr>
      <vt:lpstr>Topics:</vt:lpstr>
      <vt:lpstr> Principles of Yoga - The Five Principles of Yoga </vt:lpstr>
      <vt:lpstr>  Principle 1: Proper Exercise  </vt:lpstr>
      <vt:lpstr>Prezentace aplikace PowerPoint</vt:lpstr>
      <vt:lpstr> Principle 2: Proper Breathing </vt:lpstr>
      <vt:lpstr>  Principle 3: Proper Relaxation  </vt:lpstr>
      <vt:lpstr>Prezentace aplikace PowerPoint</vt:lpstr>
      <vt:lpstr> Principle 4: Proper Diet </vt:lpstr>
      <vt:lpstr>Prezentace aplikace PowerPoint</vt:lpstr>
      <vt:lpstr> Principle 5: Positive Thinking and Meditation </vt:lpstr>
      <vt:lpstr>Patanjali Sutras</vt:lpstr>
    </vt:vector>
  </TitlesOfParts>
  <Company>UVT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exercises I</dc:title>
  <dc:creator>Jana Řezaninová</dc:creator>
  <cp:lastModifiedBy>Jana Řezaninová</cp:lastModifiedBy>
  <cp:revision>11</cp:revision>
  <dcterms:created xsi:type="dcterms:W3CDTF">2012-09-17T11:32:46Z</dcterms:created>
  <dcterms:modified xsi:type="dcterms:W3CDTF">2015-09-23T08:30:58Z</dcterms:modified>
</cp:coreProperties>
</file>