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6" r:id="rId9"/>
    <p:sldId id="269" r:id="rId10"/>
    <p:sldId id="268" r:id="rId11"/>
    <p:sldId id="267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8D0126-6553-413B-923E-7B91F307F699}" type="datetimeFigureOut">
              <a:rPr lang="cs-CZ" smtClean="0"/>
              <a:pPr/>
              <a:t>25.10.2015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A5A280-451F-4A9B-AF81-4C5DF90B0D3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V9kyocogK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Emoční inteligence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Mgr.Michal</a:t>
            </a:r>
            <a:r>
              <a:rPr lang="cs-CZ" dirty="0" smtClean="0"/>
              <a:t> Vičar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1009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Nadání a EI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5300" indent="-495300"/>
            <a:r>
              <a:rPr lang="cs-CZ" dirty="0" smtClean="0"/>
              <a:t>Vrozené vlivy, vlivy rodiny</a:t>
            </a:r>
          </a:p>
          <a:p>
            <a:pPr marL="895350" lvl="1" indent="-495300"/>
            <a:r>
              <a:rPr lang="cs-CZ" dirty="0" smtClean="0"/>
              <a:t>Uvádí se, že se EI je možné naučit, na rozdíl od IQ</a:t>
            </a:r>
          </a:p>
          <a:p>
            <a:pPr marL="1295400" lvl="2" indent="-495300"/>
            <a:r>
              <a:rPr lang="cs-CZ" dirty="0" smtClean="0"/>
              <a:t>toto tvrzení je zavádějící</a:t>
            </a:r>
          </a:p>
          <a:p>
            <a:pPr marL="1752600" lvl="3" indent="-495300"/>
            <a:r>
              <a:rPr lang="cs-CZ" dirty="0" smtClean="0"/>
              <a:t>Genetický základ</a:t>
            </a:r>
          </a:p>
          <a:p>
            <a:pPr marL="1752600" lvl="3" indent="-495300"/>
            <a:r>
              <a:rPr lang="cs-CZ" dirty="0" smtClean="0"/>
              <a:t>Vztah s matkou, primární rodinou, sociální kontakty </a:t>
            </a:r>
          </a:p>
          <a:p>
            <a:pPr marL="495300" indent="-495300"/>
            <a:r>
              <a:rPr lang="cs-CZ" dirty="0" smtClean="0"/>
              <a:t>Lidé s absencí EI – např. autisti</a:t>
            </a:r>
          </a:p>
          <a:p>
            <a:pPr marL="895350" lvl="1" indent="-495300"/>
            <a:r>
              <a:rPr lang="cs-CZ" dirty="0" smtClean="0"/>
              <a:t>Úbytek EI se může objevit i při poškození mozku</a:t>
            </a:r>
          </a:p>
          <a:p>
            <a:pPr marL="495300" indent="-495300"/>
            <a:r>
              <a:rPr lang="cs-CZ" dirty="0" smtClean="0"/>
              <a:t>Lidé nadaní EI </a:t>
            </a:r>
          </a:p>
          <a:p>
            <a:pPr marL="895350" lvl="1" indent="-495300"/>
            <a:r>
              <a:rPr lang="cs-CZ" dirty="0" smtClean="0"/>
              <a:t>Politici, manažeři, učitelé, psychologové.)</a:t>
            </a:r>
          </a:p>
          <a:p>
            <a:pPr marL="895350" lvl="1" indent="-4953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444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a EI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5300" indent="-495300"/>
            <a:r>
              <a:rPr lang="cs-CZ" dirty="0" err="1" smtClean="0"/>
              <a:t>Goleman</a:t>
            </a:r>
            <a:r>
              <a:rPr lang="cs-CZ" dirty="0" smtClean="0"/>
              <a:t> tvrdí, že etické postoje v životě člověka pramení právě z jeho emočních schopností. </a:t>
            </a:r>
          </a:p>
          <a:p>
            <a:pPr marL="895350" lvl="1" indent="-495300"/>
            <a:r>
              <a:rPr lang="cs-CZ" dirty="0" smtClean="0"/>
              <a:t>lidé mohou využívat EI k manipulaci, vlastnímu užitku, morální zrůdy</a:t>
            </a:r>
          </a:p>
          <a:p>
            <a:pPr marL="400050" lvl="1" indent="0">
              <a:buNone/>
            </a:pPr>
            <a:endParaRPr lang="cs-CZ" dirty="0" smtClean="0"/>
          </a:p>
          <a:p>
            <a:pPr marL="400050" lvl="1" indent="0">
              <a:buNone/>
            </a:pPr>
            <a:endParaRPr lang="cs-CZ" dirty="0" smtClean="0"/>
          </a:p>
          <a:p>
            <a:pPr marL="495300" indent="-495300"/>
            <a:endParaRPr lang="cs-CZ" dirty="0"/>
          </a:p>
          <a:p>
            <a:pPr marL="895350" lvl="1" indent="-495300"/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3366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Zneužití emoční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</a:t>
            </a:r>
            <a:r>
              <a:rPr lang="cs-CZ" smtClean="0">
                <a:hlinkClick r:id="rId2"/>
              </a:rPr>
              <a:t>://</a:t>
            </a:r>
            <a:r>
              <a:rPr lang="cs-CZ" smtClean="0">
                <a:hlinkClick r:id="rId2"/>
              </a:rPr>
              <a:t>www.youtube.com/watch?v=EV9kyocogKo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Emoční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emoční inteligence?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58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EI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řešit sociální problémy</a:t>
            </a:r>
          </a:p>
          <a:p>
            <a:r>
              <a:rPr lang="cs-CZ" dirty="0" smtClean="0"/>
              <a:t>Schopnost vycházet s ostatními lidmi</a:t>
            </a:r>
          </a:p>
          <a:p>
            <a:r>
              <a:rPr lang="cs-CZ" dirty="0" smtClean="0"/>
              <a:t>Úspěšné zvládání </a:t>
            </a:r>
            <a:r>
              <a:rPr lang="cs-CZ" dirty="0"/>
              <a:t>v</a:t>
            </a:r>
            <a:r>
              <a:rPr lang="cs-CZ" dirty="0" smtClean="0"/>
              <a:t>ztahů, které předpokládá úspěšné sebeovládání</a:t>
            </a:r>
          </a:p>
          <a:p>
            <a:r>
              <a:rPr lang="cs-CZ" dirty="0" smtClean="0"/>
              <a:t>Schopnost porozumět svým emocím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10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EI - 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Navazuje na interpersonální a intrapersonální inteligenci H. </a:t>
            </a:r>
            <a:r>
              <a:rPr lang="cs-CZ" dirty="0" err="1" smtClean="0"/>
              <a:t>Gardnera</a:t>
            </a:r>
            <a:endParaRPr lang="cs-CZ" dirty="0" smtClean="0"/>
          </a:p>
          <a:p>
            <a:r>
              <a:rPr lang="cs-CZ" dirty="0" smtClean="0"/>
              <a:t>Pojem až v roce 1990 (P. </a:t>
            </a:r>
            <a:r>
              <a:rPr lang="cs-CZ" dirty="0" err="1" smtClean="0"/>
              <a:t>Salovey</a:t>
            </a:r>
            <a:r>
              <a:rPr lang="cs-CZ" dirty="0" smtClean="0"/>
              <a:t>, J. Mayer)</a:t>
            </a:r>
          </a:p>
          <a:p>
            <a:pPr lvl="1"/>
            <a:r>
              <a:rPr lang="cs-CZ" dirty="0" smtClean="0"/>
              <a:t>Následně velmi popularizovaný (Daniel </a:t>
            </a:r>
            <a:r>
              <a:rPr lang="cs-CZ" dirty="0" err="1" smtClean="0"/>
              <a:t>Goleman</a:t>
            </a:r>
            <a:r>
              <a:rPr lang="cs-CZ" dirty="0" smtClean="0"/>
              <a:t>, kniha Emoční inteligence)</a:t>
            </a:r>
          </a:p>
          <a:p>
            <a:r>
              <a:rPr lang="cs-CZ" dirty="0" smtClean="0"/>
              <a:t>Inteligence nezávislá na IQ  - neexistence souvislosti (člověk může být chytrý, ale přesto neumí se chovat)</a:t>
            </a:r>
          </a:p>
          <a:p>
            <a:r>
              <a:rPr lang="cs-CZ" dirty="0" smtClean="0"/>
              <a:t>Podobné pojmy: sociální inteligence </a:t>
            </a:r>
          </a:p>
          <a:p>
            <a:pPr lvl="1"/>
            <a:r>
              <a:rPr lang="cs-CZ" dirty="0" smtClean="0"/>
              <a:t>Rozlišení? </a:t>
            </a:r>
            <a:endParaRPr lang="cs-CZ" dirty="0"/>
          </a:p>
          <a:p>
            <a:pPr lvl="1"/>
            <a:r>
              <a:rPr lang="cs-CZ" dirty="0" smtClean="0"/>
              <a:t>Existence EI – předmět vědeckých sporů</a:t>
            </a:r>
          </a:p>
          <a:p>
            <a:pPr lvl="1"/>
            <a:r>
              <a:rPr lang="cs-CZ" dirty="0" smtClean="0"/>
              <a:t>Nejasné vymezení, velká spojitost s osobnostními rysy (především extraverze, </a:t>
            </a:r>
            <a:r>
              <a:rPr lang="cs-CZ" dirty="0" err="1" smtClean="0"/>
              <a:t>neuroticismus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6516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768752" cy="5347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990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95300" indent="-495300"/>
            <a:r>
              <a:rPr lang="cs-CZ" sz="2800" dirty="0"/>
              <a:t>K</a:t>
            </a:r>
            <a:r>
              <a:rPr lang="cs-CZ" sz="2800" dirty="0" smtClean="0"/>
              <a:t>omplexní psychické jevy.</a:t>
            </a:r>
          </a:p>
          <a:p>
            <a:pPr marL="495300" indent="-495300"/>
            <a:r>
              <a:rPr lang="cs-CZ" sz="2800" dirty="0" smtClean="0"/>
              <a:t>Subjektivní, prožívání</a:t>
            </a:r>
          </a:p>
          <a:p>
            <a:pPr marL="495300" indent="-495300"/>
            <a:r>
              <a:rPr lang="cs-CZ" sz="2800" dirty="0" smtClean="0"/>
              <a:t>vznikly jako evaluační systém, který měl usnadnit adekvátní reakci na významné podněty z vnějšího a vnitřního prostředí</a:t>
            </a:r>
          </a:p>
          <a:p>
            <a:pPr marL="495300" indent="-495300"/>
            <a:r>
              <a:rPr lang="cs-CZ" sz="2800" dirty="0" smtClean="0"/>
              <a:t>Starší než rozumové jednání, V limbickém systému</a:t>
            </a:r>
          </a:p>
          <a:p>
            <a:pPr marL="495300" indent="-495300"/>
            <a:r>
              <a:rPr lang="cs-CZ" sz="2800" dirty="0" smtClean="0"/>
              <a:t>Přenosné</a:t>
            </a:r>
          </a:p>
          <a:p>
            <a:pPr marL="495300" indent="-495300"/>
            <a:r>
              <a:rPr lang="cs-CZ" sz="2800" dirty="0"/>
              <a:t>Z</a:t>
            </a:r>
            <a:r>
              <a:rPr lang="cs-CZ" sz="2800" dirty="0" smtClean="0"/>
              <a:t>ákladní (hněv, smutek, radost, odpor, překvapení, strach)</a:t>
            </a:r>
          </a:p>
          <a:p>
            <a:pPr marL="895350" lvl="1" indent="-495300"/>
            <a:r>
              <a:rPr lang="cs-CZ" sz="2400" dirty="0" smtClean="0"/>
              <a:t>Ve všech kulturách se projevují podobně</a:t>
            </a:r>
          </a:p>
          <a:p>
            <a:pPr marL="495300" indent="-495300"/>
            <a:r>
              <a:rPr lang="cs-CZ" sz="2800" dirty="0" smtClean="0"/>
              <a:t>Složité (naděje, zoufalství, láska, důvěra…)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4599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EI -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Empatie – schopnost vcítit se do kůže jiného člověka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emoční podpora x distancovanost</a:t>
            </a:r>
            <a:endParaRPr lang="cs-CZ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50497237"/>
              </p:ext>
            </p:extLst>
          </p:nvPr>
        </p:nvGraphicFramePr>
        <p:xfrm>
          <a:off x="971600" y="1412776"/>
          <a:ext cx="7128792" cy="3738741"/>
        </p:xfrm>
        <a:graphic>
          <a:graphicData uri="http://schemas.openxmlformats.org/presentationml/2006/ole">
            <p:oleObj spid="_x0000_s1028" name="List" r:id="rId3" imgW="3505182" imgH="1838248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3265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EI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5300" indent="-495300"/>
            <a:r>
              <a:rPr lang="cs-CZ" dirty="0" smtClean="0"/>
              <a:t>Snaha vytvořit emoční kvocient (EQ)</a:t>
            </a:r>
          </a:p>
          <a:p>
            <a:pPr marL="895350" lvl="1" indent="-495300"/>
            <a:r>
              <a:rPr lang="cs-CZ" dirty="0" smtClean="0"/>
              <a:t>Nejznámější testy:  MSCEIT  (</a:t>
            </a:r>
            <a:r>
              <a:rPr lang="cs-CZ" dirty="0" err="1" smtClean="0"/>
              <a:t>Mayers</a:t>
            </a:r>
            <a:r>
              <a:rPr lang="cs-CZ" dirty="0" smtClean="0"/>
              <a:t>, </a:t>
            </a:r>
            <a:r>
              <a:rPr lang="cs-CZ" dirty="0" err="1" smtClean="0"/>
              <a:t>Salovey</a:t>
            </a:r>
            <a:r>
              <a:rPr lang="cs-CZ" dirty="0" smtClean="0"/>
              <a:t>) Bar-on</a:t>
            </a:r>
          </a:p>
          <a:p>
            <a:pPr marL="1295400" lvl="2" indent="-495300"/>
            <a:r>
              <a:rPr lang="cs-CZ" dirty="0" smtClean="0"/>
              <a:t>Přes deklarace </a:t>
            </a:r>
            <a:r>
              <a:rPr lang="cs-CZ" dirty="0"/>
              <a:t>z</a:t>
            </a:r>
            <a:r>
              <a:rPr lang="cs-CZ" dirty="0" smtClean="0"/>
              <a:t>atím žádné vědecky obhajitelné výsledky</a:t>
            </a:r>
          </a:p>
          <a:p>
            <a:pPr marL="1295400" lvl="2" indent="-495300"/>
            <a:r>
              <a:rPr lang="cs-CZ" dirty="0" smtClean="0"/>
              <a:t>Problém s tím, co je vlastně správná odpověď</a:t>
            </a:r>
          </a:p>
          <a:p>
            <a:pPr marL="1295400" lvl="2" indent="-495300"/>
            <a:r>
              <a:rPr lang="cs-CZ" dirty="0" smtClean="0"/>
              <a:t>Problém s teoretickým nevymezením pojmů.</a:t>
            </a:r>
          </a:p>
          <a:p>
            <a:pPr marL="1295400" lvl="2" indent="-4953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5828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TrÉNINK</a:t>
            </a:r>
            <a:r>
              <a:rPr lang="cs-CZ" dirty="0" smtClean="0"/>
              <a:t> Emoční </a:t>
            </a:r>
            <a:r>
              <a:rPr lang="cs-CZ" dirty="0" err="1" smtClean="0"/>
              <a:t>ineligence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1663</TotalTime>
  <Words>305</Words>
  <Application>Microsoft Office PowerPoint</Application>
  <PresentationFormat>Předvádění na obrazovce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Cesta</vt:lpstr>
      <vt:lpstr>List</vt:lpstr>
      <vt:lpstr>Emoční inteligence</vt:lpstr>
      <vt:lpstr>Emoční inteligence</vt:lpstr>
      <vt:lpstr>EI - Definice</vt:lpstr>
      <vt:lpstr>EI - vymezení</vt:lpstr>
      <vt:lpstr>Emoce</vt:lpstr>
      <vt:lpstr>Emoce</vt:lpstr>
      <vt:lpstr>EI - Aspekty</vt:lpstr>
      <vt:lpstr>Měření EI</vt:lpstr>
      <vt:lpstr>TrÉNINK Emoční ineligence</vt:lpstr>
      <vt:lpstr>Nadání a EI</vt:lpstr>
      <vt:lpstr>Etika a EI</vt:lpstr>
      <vt:lpstr>Zneužití emoční inteligence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user2</dc:creator>
  <cp:lastModifiedBy>Adnan</cp:lastModifiedBy>
  <cp:revision>15</cp:revision>
  <dcterms:created xsi:type="dcterms:W3CDTF">2012-04-04T22:29:13Z</dcterms:created>
  <dcterms:modified xsi:type="dcterms:W3CDTF">2015-10-26T06:51:51Z</dcterms:modified>
</cp:coreProperties>
</file>