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32"/>
  </p:notesMasterIdLst>
  <p:sldIdLst>
    <p:sldId id="256" r:id="rId2"/>
    <p:sldId id="310" r:id="rId3"/>
    <p:sldId id="311" r:id="rId4"/>
    <p:sldId id="319" r:id="rId5"/>
    <p:sldId id="314" r:id="rId6"/>
    <p:sldId id="313" r:id="rId7"/>
    <p:sldId id="312" r:id="rId8"/>
    <p:sldId id="315" r:id="rId9"/>
    <p:sldId id="316" r:id="rId10"/>
    <p:sldId id="259" r:id="rId11"/>
    <p:sldId id="318" r:id="rId12"/>
    <p:sldId id="320" r:id="rId13"/>
    <p:sldId id="278" r:id="rId14"/>
    <p:sldId id="321" r:id="rId15"/>
    <p:sldId id="322" r:id="rId16"/>
    <p:sldId id="323" r:id="rId17"/>
    <p:sldId id="280" r:id="rId18"/>
    <p:sldId id="324" r:id="rId19"/>
    <p:sldId id="325" r:id="rId20"/>
    <p:sldId id="326" r:id="rId21"/>
    <p:sldId id="327" r:id="rId22"/>
    <p:sldId id="328" r:id="rId23"/>
    <p:sldId id="282" r:id="rId24"/>
    <p:sldId id="329" r:id="rId25"/>
    <p:sldId id="330" r:id="rId26"/>
    <p:sldId id="331" r:id="rId27"/>
    <p:sldId id="332" r:id="rId28"/>
    <p:sldId id="336" r:id="rId29"/>
    <p:sldId id="337" r:id="rId30"/>
    <p:sldId id="317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0" autoAdjust="0"/>
    <p:restoredTop sz="94660"/>
  </p:normalViewPr>
  <p:slideViewPr>
    <p:cSldViewPr>
      <p:cViewPr varScale="1">
        <p:scale>
          <a:sx n="75" d="100"/>
          <a:sy n="75" d="100"/>
        </p:scale>
        <p:origin x="12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83FB1-3FBA-42B4-A04F-D5FCE8ECE8EC}" type="datetimeFigureOut">
              <a:rPr lang="cs-CZ" smtClean="0"/>
              <a:t>24. 10. 2015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71FBC-C544-4D77-B85B-7705F1D64D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47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71FBC-C544-4D77-B85B-7705F1D64DA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150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45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25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321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872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907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735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846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3003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50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56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91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66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16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90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73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41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07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18A2481B-5154-415F-B752-558547769AA3}" type="datetimeFigureOut">
              <a:rPr lang="cs-CZ" smtClean="0"/>
              <a:pPr/>
              <a:t>24. 10. 2015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08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  <p:sldLayoutId id="214748378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fsps/e-learning/kapitolysportmed/pages/18-11-zatezove-testy.html" TargetMode="External"/><Relationship Id="rId2" Type="http://schemas.openxmlformats.org/officeDocument/2006/relationships/hyperlink" Target="https://pf.ujep.cz/~hnizdil/Publikace/Sila_web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sps.muni.cz/impact/knihovna/vybrane-kapitoly-z-antropomotoriky/vybrane-kapitoly-z-antropomotoriky.pdf" TargetMode="External"/><Relationship Id="rId4" Type="http://schemas.openxmlformats.org/officeDocument/2006/relationships/hyperlink" Target="http://www.fsps.muni.cz/~tvodicka/data/reader/book-5/07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Silové schopnosti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Liška </a:t>
            </a:r>
            <a:r>
              <a:rPr lang="cs-CZ" dirty="0" err="1" smtClean="0"/>
              <a:t>václav</a:t>
            </a:r>
            <a:r>
              <a:rPr lang="cs-CZ" dirty="0" smtClean="0"/>
              <a:t>, Berger erik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Metodotvorní</a:t>
            </a:r>
            <a:r>
              <a:rPr lang="cs-CZ" dirty="0" smtClean="0"/>
              <a:t> činitelé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Intenzita </a:t>
            </a:r>
            <a:r>
              <a:rPr lang="cs-CZ" sz="1600" dirty="0"/>
              <a:t>činnosti (např. maximální) </a:t>
            </a:r>
            <a:endParaRPr lang="cs-CZ" sz="1600" dirty="0" smtClean="0"/>
          </a:p>
          <a:p>
            <a:r>
              <a:rPr lang="cs-CZ" sz="1600" dirty="0" smtClean="0"/>
              <a:t>Délka </a:t>
            </a:r>
            <a:r>
              <a:rPr lang="cs-CZ" sz="1600" dirty="0"/>
              <a:t>trvání zatížení (např. do 10 – 15 s) </a:t>
            </a:r>
            <a:endParaRPr lang="cs-CZ" sz="1600" dirty="0" smtClean="0"/>
          </a:p>
          <a:p>
            <a:r>
              <a:rPr lang="cs-CZ" sz="1600" dirty="0" smtClean="0"/>
              <a:t>Počet </a:t>
            </a:r>
            <a:r>
              <a:rPr lang="cs-CZ" sz="1600" dirty="0"/>
              <a:t>opakování v jedné sérii (např. 10 – 15) </a:t>
            </a:r>
            <a:endParaRPr lang="cs-CZ" sz="1600" dirty="0" smtClean="0"/>
          </a:p>
          <a:p>
            <a:r>
              <a:rPr lang="cs-CZ" sz="1600" dirty="0" smtClean="0"/>
              <a:t>Délka </a:t>
            </a:r>
            <a:r>
              <a:rPr lang="cs-CZ" sz="1600" dirty="0"/>
              <a:t>zotavných intervalů v sérii (např. 30- 120 s) </a:t>
            </a:r>
            <a:r>
              <a:rPr lang="cs-CZ" sz="1600" dirty="0" smtClean="0"/>
              <a:t>Počet </a:t>
            </a:r>
            <a:r>
              <a:rPr lang="cs-CZ" sz="1600" dirty="0"/>
              <a:t>sérií (např. 3) </a:t>
            </a:r>
            <a:endParaRPr lang="cs-CZ" sz="1600" dirty="0" smtClean="0"/>
          </a:p>
          <a:p>
            <a:r>
              <a:rPr lang="cs-CZ" sz="1600" dirty="0" smtClean="0"/>
              <a:t>Délka </a:t>
            </a:r>
            <a:r>
              <a:rPr lang="cs-CZ" sz="1600" dirty="0"/>
              <a:t>trvání zotavných intervalů mezi sériemi (např. 1-3 min, po každé sérii mírně prodloužit) </a:t>
            </a:r>
            <a:endParaRPr lang="cs-CZ" sz="1600" dirty="0" smtClean="0"/>
          </a:p>
          <a:p>
            <a:r>
              <a:rPr lang="cs-CZ" sz="1600" dirty="0" smtClean="0"/>
              <a:t>Charakter </a:t>
            </a:r>
            <a:r>
              <a:rPr lang="cs-CZ" sz="1600" dirty="0"/>
              <a:t>činnosti v zotavných intervalech (např. pasivní)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Testy dynamické síly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Shyby</a:t>
            </a:r>
          </a:p>
          <a:p>
            <a:pPr lvl="1"/>
            <a:r>
              <a:rPr lang="cs-CZ" dirty="0"/>
              <a:t>Shyby podhmatem </a:t>
            </a:r>
          </a:p>
          <a:p>
            <a:pPr lvl="1"/>
            <a:r>
              <a:rPr lang="cs-CZ" dirty="0" smtClean="0"/>
              <a:t>Shyb </a:t>
            </a:r>
            <a:r>
              <a:rPr lang="cs-CZ" dirty="0"/>
              <a:t>OM 1 3. Testovaná osoba (TO) provede pouze jeden shyb s maximální zátěží </a:t>
            </a:r>
          </a:p>
          <a:p>
            <a:pPr lvl="1"/>
            <a:r>
              <a:rPr lang="cs-CZ" dirty="0" smtClean="0"/>
              <a:t>Modifikace </a:t>
            </a:r>
            <a:r>
              <a:rPr lang="cs-CZ" dirty="0"/>
              <a:t>shybů – šikmá poloha, vodorovná poloha</a:t>
            </a:r>
            <a:endParaRPr lang="cs-CZ" dirty="0" smtClean="0"/>
          </a:p>
          <a:p>
            <a:r>
              <a:rPr lang="cs-CZ" dirty="0" smtClean="0"/>
              <a:t>Kliky</a:t>
            </a:r>
          </a:p>
          <a:p>
            <a:pPr lvl="1"/>
            <a:r>
              <a:rPr lang="cs-CZ" dirty="0" smtClean="0"/>
              <a:t>Kliky </a:t>
            </a:r>
            <a:r>
              <a:rPr lang="cs-CZ" dirty="0"/>
              <a:t>na zemi </a:t>
            </a:r>
            <a:endParaRPr lang="cs-CZ" dirty="0" smtClean="0"/>
          </a:p>
          <a:p>
            <a:pPr lvl="1"/>
            <a:r>
              <a:rPr lang="cs-CZ" dirty="0" smtClean="0"/>
              <a:t>Kliky </a:t>
            </a:r>
            <a:r>
              <a:rPr lang="cs-CZ" dirty="0"/>
              <a:t>s oporem o stoličku </a:t>
            </a:r>
          </a:p>
          <a:p>
            <a:pPr lvl="1"/>
            <a:r>
              <a:rPr lang="cs-CZ" dirty="0" smtClean="0"/>
              <a:t>Klik </a:t>
            </a:r>
            <a:r>
              <a:rPr lang="cs-CZ" dirty="0"/>
              <a:t>OM 1. TO provede jen jeden klik s největším břemenem na bradlech.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09047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Testy dynamické síly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441" y="2489200"/>
            <a:ext cx="7125559" cy="3999800"/>
          </a:xfrm>
        </p:spPr>
        <p:txBody>
          <a:bodyPr>
            <a:normAutofit/>
          </a:bodyPr>
          <a:lstStyle/>
          <a:p>
            <a:r>
              <a:rPr lang="cs-CZ" dirty="0"/>
              <a:t>Leh </a:t>
            </a:r>
            <a:r>
              <a:rPr lang="cs-CZ" dirty="0" smtClean="0"/>
              <a:t>sedy</a:t>
            </a:r>
          </a:p>
          <a:p>
            <a:pPr lvl="1"/>
            <a:r>
              <a:rPr lang="cs-CZ" dirty="0"/>
              <a:t>Leh-sed </a:t>
            </a:r>
          </a:p>
          <a:p>
            <a:pPr lvl="1"/>
            <a:r>
              <a:rPr lang="cs-CZ" dirty="0" smtClean="0"/>
              <a:t>Leh-sed </a:t>
            </a:r>
            <a:r>
              <a:rPr lang="cs-CZ" dirty="0"/>
              <a:t>s otáčením trupu</a:t>
            </a:r>
          </a:p>
          <a:p>
            <a:r>
              <a:rPr lang="cs-CZ" dirty="0"/>
              <a:t>Zvedání </a:t>
            </a:r>
            <a:r>
              <a:rPr lang="cs-CZ" dirty="0" smtClean="0"/>
              <a:t>činky</a:t>
            </a:r>
          </a:p>
          <a:p>
            <a:pPr lvl="1"/>
            <a:r>
              <a:rPr lang="cs-CZ" dirty="0"/>
              <a:t>Tlak nadhmatem v lehu </a:t>
            </a:r>
          </a:p>
          <a:p>
            <a:pPr lvl="1"/>
            <a:r>
              <a:rPr lang="cs-CZ" dirty="0" smtClean="0"/>
              <a:t>Tah </a:t>
            </a:r>
            <a:r>
              <a:rPr lang="cs-CZ" dirty="0"/>
              <a:t>v lehu na břiše ne lavici </a:t>
            </a:r>
          </a:p>
          <a:p>
            <a:pPr lvl="1"/>
            <a:r>
              <a:rPr lang="cs-CZ" dirty="0" smtClean="0"/>
              <a:t>Dřep </a:t>
            </a:r>
            <a:r>
              <a:rPr lang="cs-CZ" dirty="0"/>
              <a:t>s činkou na prsou </a:t>
            </a:r>
          </a:p>
          <a:p>
            <a:pPr lvl="1"/>
            <a:r>
              <a:rPr lang="cs-CZ" dirty="0" smtClean="0"/>
              <a:t>Bicepsový </a:t>
            </a:r>
            <a:r>
              <a:rPr lang="cs-CZ" dirty="0"/>
              <a:t>zdvih ve stoji u stěny </a:t>
            </a:r>
            <a:endParaRPr lang="cs-CZ" dirty="0" smtClean="0"/>
          </a:p>
          <a:p>
            <a:pPr lvl="1"/>
            <a:r>
              <a:rPr lang="cs-CZ" dirty="0" smtClean="0"/>
              <a:t>Skoky </a:t>
            </a:r>
            <a:r>
              <a:rPr lang="cs-CZ" dirty="0"/>
              <a:t>v dřepu přednožmo (kozáček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Mrtvý </a:t>
            </a:r>
            <a:r>
              <a:rPr lang="cs-CZ" dirty="0"/>
              <a:t>tah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5993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Testy dynamické síly - kliky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 smtClean="0"/>
              <a:t>Charakteristika</a:t>
            </a:r>
          </a:p>
          <a:p>
            <a:r>
              <a:rPr lang="cs-CZ" dirty="0" smtClean="0"/>
              <a:t>Test měří silově vytrvalostní schopnosti horních končetin a svalových skupin horní části těla, je známý jako </a:t>
            </a:r>
            <a:r>
              <a:rPr lang="cs-CZ" dirty="0" err="1" smtClean="0"/>
              <a:t>Push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r>
              <a:rPr lang="cs-CZ" dirty="0" smtClean="0"/>
              <a:t> test.</a:t>
            </a:r>
            <a:br>
              <a:rPr lang="cs-CZ" dirty="0" smtClean="0"/>
            </a:br>
            <a:endParaRPr lang="cs-CZ" dirty="0" smtClean="0"/>
          </a:p>
          <a:p>
            <a:pPr>
              <a:buNone/>
            </a:pPr>
            <a:r>
              <a:rPr lang="cs-CZ" b="1" dirty="0" smtClean="0"/>
              <a:t>Provedení</a:t>
            </a:r>
          </a:p>
          <a:p>
            <a:r>
              <a:rPr lang="cs-CZ" dirty="0" smtClean="0"/>
              <a:t>Muži by měli používat tzv. vojenský způsob, země se dotýkají pouze ruce v šíři ramen a špičky chodidel, trup je napnutý v jedné rovině, hlava v prodloužení ramen.</a:t>
            </a:r>
          </a:p>
          <a:p>
            <a:r>
              <a:rPr lang="cs-CZ" dirty="0" smtClean="0"/>
              <a:t>Ženy se mohou dotýkat země pokrčenými koleny.</a:t>
            </a:r>
            <a:br>
              <a:rPr lang="cs-CZ" dirty="0" smtClean="0"/>
            </a:br>
            <a:endParaRPr lang="cs-CZ" dirty="0" smtClean="0"/>
          </a:p>
          <a:p>
            <a:pPr>
              <a:buNone/>
            </a:pPr>
            <a:r>
              <a:rPr lang="cs-CZ" b="1" dirty="0" smtClean="0"/>
              <a:t>Hodnocení</a:t>
            </a:r>
          </a:p>
          <a:p>
            <a:r>
              <a:rPr lang="cs-CZ" dirty="0" smtClean="0"/>
              <a:t>Zaznamenejte celkový počet správně provedených kliků, viz. tabulka.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- muži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0451715"/>
              </p:ext>
            </p:extLst>
          </p:nvPr>
        </p:nvGraphicFramePr>
        <p:xfrm>
          <a:off x="612000" y="2482600"/>
          <a:ext cx="7632003" cy="3882878"/>
        </p:xfrm>
        <a:graphic>
          <a:graphicData uri="http://schemas.openxmlformats.org/drawingml/2006/table">
            <a:tbl>
              <a:tblPr/>
              <a:tblGrid>
                <a:gridCol w="1912101"/>
                <a:gridCol w="953317"/>
                <a:gridCol w="953317"/>
                <a:gridCol w="953317"/>
                <a:gridCol w="953317"/>
                <a:gridCol w="953317"/>
                <a:gridCol w="953317"/>
              </a:tblGrid>
              <a:tr h="636039">
                <a:tc>
                  <a:txBody>
                    <a:bodyPr/>
                    <a:lstStyle/>
                    <a:p>
                      <a:r>
                        <a:rPr lang="cs-CZ" b="1" dirty="0"/>
                        <a:t>Výkon/Věk</a:t>
                      </a:r>
                      <a:br>
                        <a:rPr lang="cs-CZ" b="1" dirty="0"/>
                      </a:br>
                      <a:endParaRPr lang="cs-CZ" b="1" dirty="0"/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17-19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20-29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30-39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40-49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50-59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60-65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</a:tr>
              <a:tr h="212013">
                <a:tc>
                  <a:txBody>
                    <a:bodyPr/>
                    <a:lstStyle/>
                    <a:p>
                      <a:r>
                        <a:rPr lang="cs-CZ"/>
                        <a:t>výborné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&gt;56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&gt;47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&gt;41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&gt;34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&gt;31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&gt;30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</a:tr>
              <a:tr h="463710">
                <a:tc>
                  <a:txBody>
                    <a:bodyPr/>
                    <a:lstStyle/>
                    <a:p>
                      <a:r>
                        <a:rPr lang="cs-CZ"/>
                        <a:t>dobré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47-56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39-47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34-41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28-34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25-31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24-30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FF"/>
                    </a:solidFill>
                  </a:tcPr>
                </a:tc>
              </a:tr>
              <a:tr h="593021">
                <a:tc>
                  <a:txBody>
                    <a:bodyPr/>
                    <a:lstStyle/>
                    <a:p>
                      <a:r>
                        <a:rPr lang="cs-CZ"/>
                        <a:t>nad průměrné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35-46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30-39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25-33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21-28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18-24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17-23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463710">
                <a:tc>
                  <a:txBody>
                    <a:bodyPr/>
                    <a:lstStyle/>
                    <a:p>
                      <a:r>
                        <a:rPr lang="cs-CZ" b="1"/>
                        <a:t>průměrné</a:t>
                      </a:r>
                      <a:endParaRPr lang="cs-CZ"/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19-34 </a:t>
                      </a:r>
                      <a:endParaRPr lang="cs-CZ"/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17-29 </a:t>
                      </a:r>
                      <a:endParaRPr lang="cs-CZ"/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13-24 </a:t>
                      </a:r>
                      <a:endParaRPr lang="cs-CZ" dirty="0"/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11-20 </a:t>
                      </a:r>
                      <a:endParaRPr lang="cs-CZ" dirty="0"/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9-17 </a:t>
                      </a:r>
                      <a:endParaRPr lang="cs-CZ" dirty="0"/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6-16 </a:t>
                      </a:r>
                      <a:endParaRPr lang="cs-CZ" dirty="0"/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593021">
                <a:tc>
                  <a:txBody>
                    <a:bodyPr/>
                    <a:lstStyle/>
                    <a:p>
                      <a:r>
                        <a:rPr lang="cs-CZ"/>
                        <a:t>pod průměrné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11-18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10-16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8-12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6-10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5-8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3-5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395347">
                <a:tc>
                  <a:txBody>
                    <a:bodyPr/>
                    <a:lstStyle/>
                    <a:p>
                      <a:r>
                        <a:rPr lang="cs-CZ"/>
                        <a:t>slabé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4-10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4-9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2-7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1-5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1-4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1-2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</a:tr>
              <a:tr h="463710">
                <a:tc>
                  <a:txBody>
                    <a:bodyPr/>
                    <a:lstStyle/>
                    <a:p>
                      <a:r>
                        <a:rPr lang="cs-CZ"/>
                        <a:t>velmi slabé 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&lt;4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&lt;4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&lt;2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0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marL="40577" marR="405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770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- ženy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633017"/>
              </p:ext>
            </p:extLst>
          </p:nvPr>
        </p:nvGraphicFramePr>
        <p:xfrm>
          <a:off x="612000" y="2489200"/>
          <a:ext cx="7768941" cy="3819800"/>
        </p:xfrm>
        <a:graphic>
          <a:graphicData uri="http://schemas.openxmlformats.org/drawingml/2006/table">
            <a:tbl>
              <a:tblPr/>
              <a:tblGrid>
                <a:gridCol w="1946409"/>
                <a:gridCol w="970422"/>
                <a:gridCol w="970422"/>
                <a:gridCol w="970422"/>
                <a:gridCol w="970422"/>
                <a:gridCol w="970422"/>
                <a:gridCol w="970422"/>
              </a:tblGrid>
              <a:tr h="833424">
                <a:tc>
                  <a:txBody>
                    <a:bodyPr/>
                    <a:lstStyle/>
                    <a:p>
                      <a:r>
                        <a:rPr lang="cs-CZ" b="1" dirty="0"/>
                        <a:t>Výkon</a:t>
                      </a:r>
                      <a:r>
                        <a:rPr lang="cs-CZ" b="1" dirty="0" smtClean="0"/>
                        <a:t>/</a:t>
                      </a:r>
                      <a:br>
                        <a:rPr lang="cs-CZ" b="1" dirty="0" smtClean="0"/>
                      </a:br>
                      <a:r>
                        <a:rPr lang="cs-CZ" b="1" dirty="0" smtClean="0"/>
                        <a:t>Věk</a:t>
                      </a:r>
                      <a:r>
                        <a:rPr lang="cs-CZ" b="1" dirty="0"/>
                        <a:t/>
                      </a:r>
                      <a:br>
                        <a:rPr lang="cs-CZ" b="1" dirty="0"/>
                      </a:br>
                      <a:endParaRPr lang="cs-CZ" b="1" dirty="0"/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17-19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20-29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30-39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40-49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50-59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60-65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</a:tr>
              <a:tr h="277808">
                <a:tc>
                  <a:txBody>
                    <a:bodyPr/>
                    <a:lstStyle/>
                    <a:p>
                      <a:r>
                        <a:rPr lang="cs-CZ" dirty="0"/>
                        <a:t>výborné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&gt;35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&gt;36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&gt;37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&gt;31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&gt;25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&gt;23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</a:tr>
              <a:tr h="486152">
                <a:tc>
                  <a:txBody>
                    <a:bodyPr/>
                    <a:lstStyle/>
                    <a:p>
                      <a:r>
                        <a:rPr lang="cs-CZ"/>
                        <a:t>dobré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27-35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30-36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30-37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25-31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21-25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19-23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486152">
                <a:tc>
                  <a:txBody>
                    <a:bodyPr/>
                    <a:lstStyle/>
                    <a:p>
                      <a:r>
                        <a:rPr lang="cs-CZ" dirty="0"/>
                        <a:t>nad průměrné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21-27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23-29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22-30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18-24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15-20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13-18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486152">
                <a:tc>
                  <a:txBody>
                    <a:bodyPr/>
                    <a:lstStyle/>
                    <a:p>
                      <a:r>
                        <a:rPr lang="cs-CZ" b="1" dirty="0"/>
                        <a:t>průměrné</a:t>
                      </a:r>
                      <a:endParaRPr lang="cs-CZ" dirty="0"/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11-20 </a:t>
                      </a:r>
                      <a:endParaRPr lang="cs-CZ" dirty="0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12-22 </a:t>
                      </a:r>
                      <a:endParaRPr lang="cs-CZ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10-21 </a:t>
                      </a:r>
                      <a:endParaRPr lang="cs-CZ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8-17 </a:t>
                      </a:r>
                      <a:endParaRPr lang="cs-CZ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7-14 </a:t>
                      </a:r>
                      <a:endParaRPr lang="cs-CZ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5-12 </a:t>
                      </a:r>
                      <a:endParaRPr lang="cs-CZ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486152">
                <a:tc>
                  <a:txBody>
                    <a:bodyPr/>
                    <a:lstStyle/>
                    <a:p>
                      <a:r>
                        <a:rPr lang="cs-CZ"/>
                        <a:t>pod průměrné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6-10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7-11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5-9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4-7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3-6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2-4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277808">
                <a:tc>
                  <a:txBody>
                    <a:bodyPr/>
                    <a:lstStyle/>
                    <a:p>
                      <a:r>
                        <a:rPr lang="cs-CZ"/>
                        <a:t>slabé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2-5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2-6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1-4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1-3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1-2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</a:tr>
              <a:tr h="486152">
                <a:tc>
                  <a:txBody>
                    <a:bodyPr/>
                    <a:lstStyle/>
                    <a:p>
                      <a:r>
                        <a:rPr lang="cs-CZ" dirty="0"/>
                        <a:t>velmi slabé 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0-1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0-1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658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Testy statické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441" y="2489200"/>
            <a:ext cx="7305559" cy="3530600"/>
          </a:xfrm>
        </p:spPr>
        <p:txBody>
          <a:bodyPr/>
          <a:lstStyle/>
          <a:p>
            <a:r>
              <a:rPr lang="cs-CZ" dirty="0"/>
              <a:t>Výdrž ve shybu na hrazdě podhmatem </a:t>
            </a:r>
          </a:p>
          <a:p>
            <a:r>
              <a:rPr lang="cs-CZ" dirty="0" smtClean="0"/>
              <a:t>Výdrž </a:t>
            </a:r>
            <a:r>
              <a:rPr lang="cs-CZ" dirty="0"/>
              <a:t>ve skrčení </a:t>
            </a:r>
            <a:r>
              <a:rPr lang="cs-CZ" dirty="0" err="1"/>
              <a:t>připažmo</a:t>
            </a:r>
            <a:r>
              <a:rPr lang="cs-CZ" dirty="0"/>
              <a:t> podhmatem s velkou </a:t>
            </a:r>
            <a:r>
              <a:rPr lang="cs-CZ" dirty="0" smtClean="0"/>
              <a:t>činkou </a:t>
            </a:r>
          </a:p>
          <a:p>
            <a:r>
              <a:rPr lang="cs-CZ" dirty="0" smtClean="0"/>
              <a:t>sed </a:t>
            </a:r>
            <a:r>
              <a:rPr lang="cs-CZ" dirty="0" err="1"/>
              <a:t>pokrčmo</a:t>
            </a:r>
            <a:r>
              <a:rPr lang="cs-CZ" dirty="0"/>
              <a:t>, chodidla fixovaná k zemi – záklon trupu svírá se zemí úhel cca 40 , ruce v týl </a:t>
            </a:r>
            <a:r>
              <a:rPr lang="cs-CZ" dirty="0" smtClean="0"/>
              <a:t>– výdrž</a:t>
            </a:r>
          </a:p>
          <a:p>
            <a:r>
              <a:rPr lang="cs-CZ" dirty="0" smtClean="0"/>
              <a:t>Výdrž </a:t>
            </a:r>
            <a:r>
              <a:rPr lang="cs-CZ" dirty="0"/>
              <a:t>v různých formách přednosů nebo přednožení </a:t>
            </a:r>
          </a:p>
        </p:txBody>
      </p:sp>
    </p:spTree>
    <p:extLst>
      <p:ext uri="{BB962C8B-B14F-4D97-AF65-F5344CB8AC3E}">
        <p14:creationId xmlns:p14="http://schemas.microsoft.com/office/powerpoint/2010/main" val="4106576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440" y="927099"/>
            <a:ext cx="6765560" cy="709865"/>
          </a:xfrm>
        </p:spPr>
        <p:txBody>
          <a:bodyPr/>
          <a:lstStyle/>
          <a:p>
            <a:r>
              <a:rPr lang="cs-CZ" dirty="0" smtClean="0"/>
              <a:t>Test statické síly – výdrž ve shybu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441" y="2489200"/>
            <a:ext cx="7125559" cy="3819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Charakteristika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Testování statické vytrvalostní schopnosti svalstva horních končetin a pletence ramenního.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Provedení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Uchopte žerď nadhmatem v šíři ramen, pomocník (nebo židle) vám umožní zaujmout polohu ve shybu, při níž je brada nad žerdí.</a:t>
            </a:r>
          </a:p>
          <a:p>
            <a:pPr lvl="1"/>
            <a:r>
              <a:rPr lang="cs-CZ" dirty="0" smtClean="0"/>
              <a:t>V této poloze vydržte co nejdéle, nedotýkejte se hrazdy žádnou částí obličeje.</a:t>
            </a:r>
          </a:p>
          <a:p>
            <a:pPr lvl="1"/>
            <a:r>
              <a:rPr lang="cs-CZ" dirty="0" smtClean="0"/>
              <a:t>Test ukončete, když brada spočine na žerdi nebo poklesne pod žerď ( v některých variantách se končí, když se oči dostanou pod úroveň hrazdy).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Hodnocení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Skóre měříme v sekundách.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- chlapci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3249000"/>
            <a:ext cx="7051499" cy="2225455"/>
          </a:xfrm>
          <a:prstGeom prst="rect">
            <a:avLst/>
          </a:prstGeom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993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- dívky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3249000"/>
            <a:ext cx="7051499" cy="217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580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Silové 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Silové schopnosti </a:t>
            </a:r>
            <a:r>
              <a:rPr lang="cs-CZ" dirty="0"/>
              <a:t>chápeme jako souhrn </a:t>
            </a:r>
            <a:r>
              <a:rPr lang="cs-CZ" dirty="0" smtClean="0"/>
              <a:t>vnitřních předpokladů </a:t>
            </a:r>
            <a:r>
              <a:rPr lang="cs-CZ" dirty="0"/>
              <a:t>pro vyvinutí síly ve smyslu fyzikálním (spjaté s činností </a:t>
            </a:r>
            <a:r>
              <a:rPr lang="cs-CZ" dirty="0" smtClean="0"/>
              <a:t>svalů </a:t>
            </a:r>
            <a:r>
              <a:rPr lang="cs-CZ" dirty="0"/>
              <a:t>– s velikostí svalového stahu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Silové schopnosti = schopnost překonávat či udržovat vnější odpor svalovou kontrakcí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b="1" dirty="0" smtClean="0"/>
              <a:t>Sílu</a:t>
            </a:r>
            <a:r>
              <a:rPr lang="cs-CZ" dirty="0" smtClean="0"/>
              <a:t> člověka </a:t>
            </a:r>
            <a:r>
              <a:rPr lang="cs-CZ" dirty="0"/>
              <a:t>pak jako schopnost </a:t>
            </a:r>
            <a:r>
              <a:rPr lang="cs-CZ" dirty="0" smtClean="0"/>
              <a:t>překonávat </a:t>
            </a:r>
            <a:r>
              <a:rPr lang="cs-CZ" dirty="0"/>
              <a:t>nebo udržovat </a:t>
            </a:r>
            <a:r>
              <a:rPr lang="cs-CZ" dirty="0" smtClean="0"/>
              <a:t>vnější </a:t>
            </a:r>
            <a:r>
              <a:rPr lang="cs-CZ" dirty="0"/>
              <a:t>odpor pomocí svalového úsilí</a:t>
            </a:r>
          </a:p>
        </p:txBody>
      </p:sp>
    </p:spTree>
    <p:extLst>
      <p:ext uri="{BB962C8B-B14F-4D97-AF65-F5344CB8AC3E}">
        <p14:creationId xmlns:p14="http://schemas.microsoft.com/office/powerpoint/2010/main" val="4231059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Testy explosivní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Vertikální </a:t>
            </a:r>
            <a:r>
              <a:rPr lang="cs-CZ" b="1" dirty="0"/>
              <a:t>skok </a:t>
            </a:r>
          </a:p>
          <a:p>
            <a:pPr lvl="1"/>
            <a:r>
              <a:rPr lang="cs-CZ" dirty="0" smtClean="0"/>
              <a:t>měříme </a:t>
            </a:r>
            <a:r>
              <a:rPr lang="cs-CZ" dirty="0"/>
              <a:t>pomocí měřítka na stěně, </a:t>
            </a:r>
            <a:r>
              <a:rPr lang="cs-CZ" dirty="0" err="1"/>
              <a:t>skokoměru</a:t>
            </a:r>
            <a:r>
              <a:rPr lang="cs-CZ" dirty="0"/>
              <a:t> (pásmového, tyčinkového, kolíčkového), provedení rozdělujeme na dosažné (dosah ruky), prosté (bez dotyku), se švihem paží a bez švihu paží </a:t>
            </a:r>
            <a:endParaRPr lang="cs-CZ" dirty="0" smtClean="0"/>
          </a:p>
          <a:p>
            <a:pPr lvl="1"/>
            <a:r>
              <a:rPr lang="cs-CZ" dirty="0" smtClean="0"/>
              <a:t>měříme </a:t>
            </a:r>
            <a:r>
              <a:rPr lang="cs-CZ" dirty="0"/>
              <a:t>v centimetrech výšku a od ní odečítáme dosah TO </a:t>
            </a:r>
            <a:endParaRPr lang="cs-CZ" dirty="0" smtClean="0"/>
          </a:p>
          <a:p>
            <a:r>
              <a:rPr lang="cs-CZ" b="1" dirty="0" smtClean="0"/>
              <a:t>Skok </a:t>
            </a:r>
            <a:r>
              <a:rPr lang="cs-CZ" b="1" dirty="0"/>
              <a:t>daleký z místa </a:t>
            </a:r>
          </a:p>
          <a:p>
            <a:pPr lvl="1"/>
            <a:r>
              <a:rPr lang="cs-CZ" dirty="0" smtClean="0"/>
              <a:t>TO </a:t>
            </a:r>
            <a:r>
              <a:rPr lang="cs-CZ" dirty="0"/>
              <a:t>provede odrazem snožmo skok vpřed se současným švihem paží, skok opakujeme nejméně dvakrát </a:t>
            </a:r>
            <a:endParaRPr lang="cs-CZ" dirty="0" smtClean="0"/>
          </a:p>
          <a:p>
            <a:pPr lvl="1"/>
            <a:r>
              <a:rPr lang="cs-CZ" dirty="0" smtClean="0"/>
              <a:t>zaznamenáváme </a:t>
            </a:r>
            <a:r>
              <a:rPr lang="cs-CZ" dirty="0"/>
              <a:t>lepší z pokusů v centimetrech </a:t>
            </a:r>
          </a:p>
        </p:txBody>
      </p:sp>
    </p:spTree>
    <p:extLst>
      <p:ext uri="{BB962C8B-B14F-4D97-AF65-F5344CB8AC3E}">
        <p14:creationId xmlns:p14="http://schemas.microsoft.com/office/powerpoint/2010/main" val="2140183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Testy explosivní síly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Čtyřskok </a:t>
            </a:r>
            <a:r>
              <a:rPr lang="cs-CZ" b="1" dirty="0"/>
              <a:t>z nohy na nohu </a:t>
            </a:r>
          </a:p>
          <a:p>
            <a:pPr lvl="1"/>
            <a:r>
              <a:rPr lang="cs-CZ" dirty="0" smtClean="0"/>
              <a:t>ze </a:t>
            </a:r>
            <a:r>
              <a:rPr lang="cs-CZ" dirty="0"/>
              <a:t>stoje výkročného provede TO čtyři co nejdelší skoky, provádíme 3x </a:t>
            </a:r>
          </a:p>
          <a:p>
            <a:pPr lvl="1"/>
            <a:r>
              <a:rPr lang="cs-CZ" dirty="0" smtClean="0"/>
              <a:t>zaznamenáváme </a:t>
            </a:r>
            <a:r>
              <a:rPr lang="cs-CZ" dirty="0"/>
              <a:t>lepší z pokusů v centimetrech </a:t>
            </a:r>
            <a:endParaRPr lang="cs-CZ" dirty="0" smtClean="0"/>
          </a:p>
          <a:p>
            <a:r>
              <a:rPr lang="cs-CZ" b="1" dirty="0" smtClean="0"/>
              <a:t>Hod </a:t>
            </a:r>
            <a:r>
              <a:rPr lang="cs-CZ" b="1" dirty="0"/>
              <a:t>jednoruč </a:t>
            </a:r>
          </a:p>
          <a:p>
            <a:pPr lvl="1"/>
            <a:r>
              <a:rPr lang="cs-CZ" dirty="0" smtClean="0"/>
              <a:t>TO </a:t>
            </a:r>
            <a:r>
              <a:rPr lang="cs-CZ" dirty="0"/>
              <a:t>provede 3x z místa hod vrchním obloukem, používané náčiní - granát, softbalovým míček, kriketový míček </a:t>
            </a:r>
          </a:p>
          <a:p>
            <a:pPr lvl="1"/>
            <a:r>
              <a:rPr lang="cs-CZ" dirty="0" smtClean="0"/>
              <a:t>zaznamenáváme </a:t>
            </a:r>
            <a:r>
              <a:rPr lang="cs-CZ" dirty="0"/>
              <a:t>lepší z pokusů v metrech a decimetrech </a:t>
            </a:r>
          </a:p>
        </p:txBody>
      </p:sp>
    </p:spTree>
    <p:extLst>
      <p:ext uri="{BB962C8B-B14F-4D97-AF65-F5344CB8AC3E}">
        <p14:creationId xmlns:p14="http://schemas.microsoft.com/office/powerpoint/2010/main" val="211731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Testy - Dynamometrie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441" y="2489200"/>
            <a:ext cx="7485559" cy="3819800"/>
          </a:xfrm>
        </p:spPr>
        <p:txBody>
          <a:bodyPr>
            <a:normAutofit/>
          </a:bodyPr>
          <a:lstStyle/>
          <a:p>
            <a:r>
              <a:rPr lang="cs-CZ" b="1" dirty="0"/>
              <a:t>Dynamometrie</a:t>
            </a:r>
            <a:r>
              <a:rPr lang="cs-CZ" dirty="0"/>
              <a:t> je měření síly, kterou je člověk schopen působit na určité těleso (snímací část tensometru nebo dynamometru) po určitou dobu</a:t>
            </a:r>
            <a:r>
              <a:rPr lang="cs-CZ" dirty="0" smtClean="0"/>
              <a:t>.</a:t>
            </a:r>
          </a:p>
          <a:p>
            <a:r>
              <a:rPr lang="cs-CZ" b="1" dirty="0"/>
              <a:t>Izometrická síla – Izometrická dynamometrie</a:t>
            </a:r>
          </a:p>
          <a:p>
            <a:pPr lvl="1"/>
            <a:r>
              <a:rPr lang="cs-CZ" dirty="0"/>
              <a:t>Izometrická síla je založena na izometrické svalové kontrakci, při níž roste svalové napětí, sval nemění svoji délku a externí mechanická práce je nulová. Pro měření izometrické síly se užívají tyto přístroje:</a:t>
            </a:r>
          </a:p>
          <a:p>
            <a:r>
              <a:rPr lang="cs-CZ" b="1" dirty="0" err="1"/>
              <a:t>Izokinetická</a:t>
            </a:r>
            <a:r>
              <a:rPr lang="cs-CZ" b="1" dirty="0"/>
              <a:t> síla</a:t>
            </a:r>
          </a:p>
          <a:p>
            <a:pPr lvl="1"/>
            <a:r>
              <a:rPr lang="cs-CZ" dirty="0" err="1"/>
              <a:t>Izokinetická</a:t>
            </a:r>
            <a:r>
              <a:rPr lang="cs-CZ" dirty="0"/>
              <a:t> síla je schopnost dosáhnout maximálního silového výkonu v celém rozsahu pohybu při poměrně </a:t>
            </a:r>
            <a:r>
              <a:rPr lang="cs-CZ" dirty="0" err="1"/>
              <a:t>konstatní</a:t>
            </a:r>
            <a:r>
              <a:rPr lang="cs-CZ" dirty="0"/>
              <a:t> rychlosti. </a:t>
            </a:r>
            <a:r>
              <a:rPr lang="cs-CZ" dirty="0" err="1"/>
              <a:t>Izokinetická</a:t>
            </a:r>
            <a:r>
              <a:rPr lang="cs-CZ" dirty="0"/>
              <a:t> síla je založena na </a:t>
            </a:r>
            <a:r>
              <a:rPr lang="cs-CZ" dirty="0" err="1"/>
              <a:t>izokinetické</a:t>
            </a:r>
            <a:r>
              <a:rPr lang="cs-CZ" dirty="0"/>
              <a:t> svalové </a:t>
            </a:r>
            <a:r>
              <a:rPr lang="cs-CZ" dirty="0" smtClean="0"/>
              <a:t>kontrakci</a:t>
            </a:r>
          </a:p>
        </p:txBody>
      </p:sp>
    </p:spTree>
    <p:extLst>
      <p:ext uri="{BB962C8B-B14F-4D97-AF65-F5344CB8AC3E}">
        <p14:creationId xmlns:p14="http://schemas.microsoft.com/office/powerpoint/2010/main" val="1147096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Ruční dynamometrie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441" y="2489200"/>
            <a:ext cx="7485559" cy="3819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500" b="1" dirty="0" smtClean="0"/>
              <a:t>Charakteristika</a:t>
            </a:r>
          </a:p>
          <a:p>
            <a:pPr lvl="1"/>
            <a:r>
              <a:rPr lang="cs-CZ" sz="1500" dirty="0" smtClean="0"/>
              <a:t>Při testu zjistíme absolutní statickou sílu stisku ruky</a:t>
            </a:r>
            <a:endParaRPr lang="cs-CZ" sz="1500" b="1" dirty="0" smtClean="0"/>
          </a:p>
          <a:p>
            <a:pPr>
              <a:buNone/>
            </a:pPr>
            <a:r>
              <a:rPr lang="cs-CZ" sz="1500" b="1" dirty="0" smtClean="0"/>
              <a:t>Provedení</a:t>
            </a:r>
          </a:p>
          <a:p>
            <a:pPr lvl="1"/>
            <a:r>
              <a:rPr lang="cs-CZ" sz="1500" dirty="0" smtClean="0"/>
              <a:t>Testovaná osoba má v určené poloze postupně vyvinout maximální tlak proti pevnému odporu dynamometru. Ruku nesmíme opírat o jinou část těla. Tlak vyvíjíme postupně a plynule s maximálním úsilím</a:t>
            </a:r>
            <a:endParaRPr lang="cs-CZ" sz="1500" b="1" dirty="0" smtClean="0"/>
          </a:p>
          <a:p>
            <a:pPr>
              <a:buNone/>
            </a:pPr>
            <a:r>
              <a:rPr lang="cs-CZ" sz="1500" b="1" dirty="0" smtClean="0"/>
              <a:t>Hodnocení</a:t>
            </a:r>
          </a:p>
          <a:p>
            <a:pPr lvl="1"/>
            <a:r>
              <a:rPr lang="cs-CZ" sz="1500" dirty="0" smtClean="0"/>
              <a:t>Ze dvou pokusů každé ruky registrujeme lepší výsledek. Měření v Newtonech</a:t>
            </a:r>
            <a:endParaRPr lang="cs-CZ" sz="1500" b="1" dirty="0" smtClean="0"/>
          </a:p>
          <a:p>
            <a:pPr>
              <a:buNone/>
            </a:pPr>
            <a:r>
              <a:rPr lang="cs-CZ" sz="1500" b="1" dirty="0" smtClean="0"/>
              <a:t>Pomůcky</a:t>
            </a:r>
          </a:p>
          <a:p>
            <a:pPr lvl="1"/>
            <a:r>
              <a:rPr lang="cs-CZ" sz="1500" dirty="0" smtClean="0"/>
              <a:t>Kalibrovaný </a:t>
            </a:r>
            <a:r>
              <a:rPr lang="cs-CZ" sz="1500" dirty="0"/>
              <a:t>ruční dynamometr s možností úpravy úchopu </a:t>
            </a:r>
            <a:r>
              <a:rPr lang="cs-CZ" sz="1500" dirty="0" smtClean="0"/>
              <a:t>s </a:t>
            </a:r>
            <a:r>
              <a:rPr lang="cs-CZ" sz="1500" dirty="0"/>
              <a:t>ohledem na rozměry délky </a:t>
            </a:r>
            <a:r>
              <a:rPr lang="cs-CZ" sz="1500" dirty="0" smtClean="0"/>
              <a:t>prstů ruky</a:t>
            </a:r>
          </a:p>
          <a:p>
            <a:pPr marL="0" indent="0">
              <a:buNone/>
            </a:pPr>
            <a:endParaRPr lang="cs-CZ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dalších tesů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Zádová dynamometrie:</a:t>
            </a:r>
          </a:p>
          <a:p>
            <a:pPr lvl="1"/>
            <a:r>
              <a:rPr lang="cs-CZ" dirty="0"/>
              <a:t>Pomůcky – zádový dynamometr</a:t>
            </a:r>
          </a:p>
          <a:p>
            <a:pPr lvl="1"/>
            <a:r>
              <a:rPr lang="cs-CZ" dirty="0"/>
              <a:t>Provedení - testovaná osoba (TO) drží hrazdičku dynamometru </a:t>
            </a:r>
            <a:r>
              <a:rPr lang="cs-CZ" dirty="0" smtClean="0"/>
              <a:t>ve výši </a:t>
            </a:r>
            <a:r>
              <a:rPr lang="cs-CZ" dirty="0"/>
              <a:t>kolen a provádí tah vzhůru, tento tah opakuje po krátké </a:t>
            </a:r>
            <a:r>
              <a:rPr lang="cs-CZ" dirty="0" smtClean="0"/>
              <a:t>přestávce</a:t>
            </a:r>
            <a:r>
              <a:rPr lang="cs-CZ" dirty="0"/>
              <a:t> </a:t>
            </a:r>
            <a:r>
              <a:rPr lang="cs-CZ" dirty="0" smtClean="0"/>
              <a:t>ještě </a:t>
            </a:r>
            <a:r>
              <a:rPr lang="cs-CZ" dirty="0"/>
              <a:t>jednou, započítává se lepší pokus.</a:t>
            </a:r>
          </a:p>
          <a:p>
            <a:r>
              <a:rPr lang="cs-CZ" b="1" dirty="0"/>
              <a:t>Účel</a:t>
            </a:r>
            <a:r>
              <a:rPr lang="cs-CZ" dirty="0"/>
              <a:t> - zjišťuje krátkodobou staticko-silovou schopnost </a:t>
            </a:r>
            <a:r>
              <a:rPr lang="cs-CZ" dirty="0" smtClean="0"/>
              <a:t>vzpřimovačů trupu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4377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dalších tesů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Výdrž v záklonu v sedu </a:t>
            </a:r>
            <a:r>
              <a:rPr lang="cs-CZ" b="1" dirty="0" err="1"/>
              <a:t>pokrčmo</a:t>
            </a:r>
            <a:r>
              <a:rPr lang="cs-CZ" b="1" dirty="0"/>
              <a:t>:</a:t>
            </a:r>
          </a:p>
          <a:p>
            <a:r>
              <a:rPr lang="cs-CZ" dirty="0"/>
              <a:t>Pomůcky – pevná podložka, pomocník, stopky.</a:t>
            </a:r>
          </a:p>
          <a:p>
            <a:pPr lvl="1"/>
            <a:r>
              <a:rPr lang="cs-CZ" dirty="0"/>
              <a:t>Provedení - TO provádí maximální výdrž v sedu </a:t>
            </a:r>
            <a:r>
              <a:rPr lang="cs-CZ" dirty="0" err="1"/>
              <a:t>pokrčmo</a:t>
            </a:r>
            <a:r>
              <a:rPr lang="cs-CZ" dirty="0"/>
              <a:t>, v </a:t>
            </a:r>
            <a:r>
              <a:rPr lang="cs-CZ" dirty="0" smtClean="0"/>
              <a:t>záklonu </a:t>
            </a:r>
            <a:r>
              <a:rPr lang="pl-PL" dirty="0" smtClean="0"/>
              <a:t>45</a:t>
            </a:r>
            <a:r>
              <a:rPr lang="pl-PL" dirty="0"/>
              <a:t>°, chodidla cca 30 cm od sebe, pomocník přidržuje chodidla TO </a:t>
            </a:r>
            <a:r>
              <a:rPr lang="pl-PL" dirty="0" smtClean="0"/>
              <a:t>na </a:t>
            </a:r>
            <a:r>
              <a:rPr lang="cs-CZ" dirty="0" smtClean="0"/>
              <a:t>podložce</a:t>
            </a:r>
            <a:r>
              <a:rPr lang="cs-CZ" dirty="0"/>
              <a:t>.</a:t>
            </a:r>
          </a:p>
          <a:p>
            <a:r>
              <a:rPr lang="cs-CZ" b="1" dirty="0"/>
              <a:t>Účel</a:t>
            </a:r>
            <a:r>
              <a:rPr lang="cs-CZ" dirty="0"/>
              <a:t> - zjišťuje vytrvalostní staticko-silovou schopnost </a:t>
            </a:r>
            <a:r>
              <a:rPr lang="cs-CZ" dirty="0" smtClean="0"/>
              <a:t>flexorů kyčelního </a:t>
            </a:r>
            <a:r>
              <a:rPr lang="cs-CZ" dirty="0"/>
              <a:t>kloubu a břišního svalstva.</a:t>
            </a:r>
          </a:p>
        </p:txBody>
      </p:sp>
    </p:spTree>
    <p:extLst>
      <p:ext uri="{BB962C8B-B14F-4D97-AF65-F5344CB8AC3E}">
        <p14:creationId xmlns:p14="http://schemas.microsoft.com/office/powerpoint/2010/main" val="27091440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dalších tesů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Přednožování v lehu na zádech:</a:t>
            </a:r>
          </a:p>
          <a:p>
            <a:r>
              <a:rPr lang="cs-CZ" dirty="0"/>
              <a:t>Pomůcky – měkká podložka, stopky, pomocník.</a:t>
            </a:r>
          </a:p>
          <a:p>
            <a:r>
              <a:rPr lang="cs-CZ" dirty="0"/>
              <a:t>Provedení - TO provádí v leže na zádech s rukama v týl </a:t>
            </a:r>
            <a:r>
              <a:rPr lang="cs-CZ" dirty="0" smtClean="0"/>
              <a:t>opakovaně následující </a:t>
            </a:r>
            <a:r>
              <a:rPr lang="cs-CZ" dirty="0"/>
              <a:t>cyklus - přednožení napnutými dolními končetinami </a:t>
            </a:r>
            <a:r>
              <a:rPr lang="cs-CZ" dirty="0" smtClean="0"/>
              <a:t>do úhlu </a:t>
            </a:r>
            <a:r>
              <a:rPr lang="cs-CZ" dirty="0"/>
              <a:t>90° a spuštění zpět v co nejvyšším počtu opakování po dobu 30 </a:t>
            </a:r>
            <a:r>
              <a:rPr lang="cs-CZ" dirty="0" smtClean="0"/>
              <a:t>s. </a:t>
            </a:r>
            <a:r>
              <a:rPr lang="pl-PL" dirty="0" smtClean="0"/>
              <a:t>Pomocník </a:t>
            </a:r>
            <a:r>
              <a:rPr lang="pl-PL" dirty="0"/>
              <a:t>přidržuje TO lokty na podložce.</a:t>
            </a:r>
          </a:p>
          <a:p>
            <a:r>
              <a:rPr lang="cs-CZ" b="1" dirty="0"/>
              <a:t>Účel</a:t>
            </a:r>
            <a:r>
              <a:rPr lang="cs-CZ" dirty="0"/>
              <a:t> - zjišťuje rychlostně silovou schopnost flexorů kyčelního </a:t>
            </a:r>
            <a:r>
              <a:rPr lang="cs-CZ" dirty="0" smtClean="0"/>
              <a:t>kloubu a </a:t>
            </a:r>
            <a:r>
              <a:rPr lang="cs-CZ" dirty="0"/>
              <a:t>břišních svalů.</a:t>
            </a:r>
          </a:p>
        </p:txBody>
      </p:sp>
    </p:spTree>
    <p:extLst>
      <p:ext uri="{BB962C8B-B14F-4D97-AF65-F5344CB8AC3E}">
        <p14:creationId xmlns:p14="http://schemas.microsoft.com/office/powerpoint/2010/main" val="11830049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dalších tesů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Hrudní předklony v lehu </a:t>
            </a:r>
            <a:r>
              <a:rPr lang="cs-CZ" b="1" dirty="0" err="1"/>
              <a:t>pokrčmo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Curl</a:t>
            </a:r>
            <a:r>
              <a:rPr lang="cs-CZ" dirty="0"/>
              <a:t>-up):</a:t>
            </a:r>
          </a:p>
          <a:p>
            <a:r>
              <a:rPr lang="cs-CZ" dirty="0"/>
              <a:t>Test je zařazen pro všechny věkové kategorie a obě </a:t>
            </a:r>
            <a:r>
              <a:rPr lang="cs-CZ" dirty="0" smtClean="0"/>
              <a:t>pohlaví. </a:t>
            </a:r>
          </a:p>
          <a:p>
            <a:r>
              <a:rPr lang="cs-CZ" dirty="0" smtClean="0"/>
              <a:t>Pomůcky </a:t>
            </a:r>
            <a:r>
              <a:rPr lang="cs-CZ" dirty="0"/>
              <a:t>– podložka(žíněnka), pásmo, křída.</a:t>
            </a:r>
          </a:p>
          <a:p>
            <a:r>
              <a:rPr lang="cs-CZ" dirty="0"/>
              <a:t>Provedení – TO provádí z lehu </a:t>
            </a:r>
            <a:r>
              <a:rPr lang="cs-CZ" dirty="0" err="1"/>
              <a:t>pokrčmo</a:t>
            </a:r>
            <a:r>
              <a:rPr lang="cs-CZ" dirty="0"/>
              <a:t> (úhel v kolenech 140°), </a:t>
            </a:r>
            <a:r>
              <a:rPr lang="cs-CZ" dirty="0" smtClean="0"/>
              <a:t>ruce podél </a:t>
            </a:r>
            <a:r>
              <a:rPr lang="cs-CZ" dirty="0"/>
              <a:t>těla hrudní předklony tak, aby silou břišních svalů </a:t>
            </a:r>
            <a:r>
              <a:rPr lang="cs-CZ" dirty="0" smtClean="0"/>
              <a:t>došlo k </a:t>
            </a:r>
            <a:r>
              <a:rPr lang="cs-CZ" dirty="0"/>
              <a:t>zvednutí horní části těla a hlavy se současným posunem dlaní </a:t>
            </a:r>
            <a:r>
              <a:rPr lang="cs-CZ" dirty="0" smtClean="0"/>
              <a:t>po podložce </a:t>
            </a:r>
            <a:r>
              <a:rPr lang="cs-CZ" dirty="0"/>
              <a:t>vpřed v rozsahu 7,5 cm u dětí ve věku 5-9 let a 11,5 cm </a:t>
            </a:r>
            <a:r>
              <a:rPr lang="cs-CZ" dirty="0" smtClean="0"/>
              <a:t>u </a:t>
            </a:r>
            <a:r>
              <a:rPr lang="pl-PL" dirty="0" smtClean="0"/>
              <a:t>věku </a:t>
            </a:r>
            <a:r>
              <a:rPr lang="pl-PL" dirty="0"/>
              <a:t>10 a více let. Trvání testu 1 minuta.</a:t>
            </a:r>
          </a:p>
          <a:p>
            <a:r>
              <a:rPr lang="pl-PL" dirty="0"/>
              <a:t>Hodnocení - počet předklonů za jednu minutu.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5751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dalších tesů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Dřepy - </a:t>
            </a:r>
            <a:r>
              <a:rPr lang="cs-CZ" dirty="0"/>
              <a:t>varianta s dotykem židle, počet opakování bez </a:t>
            </a:r>
            <a:r>
              <a:rPr lang="cs-CZ" dirty="0" smtClean="0"/>
              <a:t>přerušení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29" y="3429000"/>
            <a:ext cx="8478742" cy="210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8910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dalších testů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Pětiskok snožmo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000" y="3472341"/>
            <a:ext cx="7124266" cy="266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427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silových schopností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2000" y="2169000"/>
            <a:ext cx="7919999" cy="4140000"/>
          </a:xfrm>
        </p:spPr>
        <p:txBody>
          <a:bodyPr>
            <a:normAutofit lnSpcReduction="10000"/>
          </a:bodyPr>
          <a:lstStyle/>
          <a:p>
            <a:pPr lvl="1"/>
            <a:endParaRPr lang="cs-CZ" dirty="0"/>
          </a:p>
          <a:p>
            <a:r>
              <a:rPr lang="cs-CZ" b="1" dirty="0" smtClean="0"/>
              <a:t>Dynamická síla (izotonická) </a:t>
            </a:r>
            <a:r>
              <a:rPr lang="cs-CZ" dirty="0" smtClean="0"/>
              <a:t>je silová schopnost projevující se </a:t>
            </a:r>
            <a:r>
              <a:rPr lang="cs-CZ" dirty="0"/>
              <a:t>pohybem těla či jeho segmentů, </a:t>
            </a:r>
            <a:r>
              <a:rPr lang="cs-CZ" dirty="0" smtClean="0"/>
              <a:t>jehož podstatou </a:t>
            </a:r>
            <a:r>
              <a:rPr lang="cs-CZ" dirty="0"/>
              <a:t>je </a:t>
            </a:r>
            <a:r>
              <a:rPr lang="cs-CZ" b="1" dirty="0" smtClean="0"/>
              <a:t>koncentrická </a:t>
            </a:r>
            <a:r>
              <a:rPr lang="cs-CZ" dirty="0" smtClean="0"/>
              <a:t>(sval </a:t>
            </a:r>
            <a:r>
              <a:rPr lang="cs-CZ" dirty="0"/>
              <a:t>se </a:t>
            </a:r>
            <a:r>
              <a:rPr lang="cs-CZ" dirty="0" smtClean="0"/>
              <a:t>zkracuje) či </a:t>
            </a:r>
            <a:r>
              <a:rPr lang="cs-CZ" b="1" dirty="0" smtClean="0"/>
              <a:t>excentrická </a:t>
            </a:r>
            <a:r>
              <a:rPr lang="cs-CZ" dirty="0" smtClean="0"/>
              <a:t>svalová kontrakce (sval se protahuje).</a:t>
            </a:r>
          </a:p>
          <a:p>
            <a:pPr lvl="1"/>
            <a:r>
              <a:rPr lang="cs-CZ" dirty="0"/>
              <a:t>napětí je přibližně </a:t>
            </a:r>
            <a:r>
              <a:rPr lang="cs-CZ" dirty="0" smtClean="0"/>
              <a:t>stejné, mění se délka svalu</a:t>
            </a:r>
          </a:p>
          <a:p>
            <a:pPr lvl="1"/>
            <a:r>
              <a:rPr lang="cs-CZ" b="1" dirty="0"/>
              <a:t>výbušná síla: </a:t>
            </a:r>
            <a:r>
              <a:rPr lang="cs-CZ" dirty="0"/>
              <a:t>měříme překonanou vzdálenost či výšku (skok daleký z místa, </a:t>
            </a:r>
            <a:r>
              <a:rPr lang="cs-CZ" dirty="0" err="1"/>
              <a:t>blokařský</a:t>
            </a:r>
            <a:r>
              <a:rPr lang="cs-CZ" dirty="0"/>
              <a:t> či smečařský výskok, odhod </a:t>
            </a:r>
            <a:r>
              <a:rPr lang="cs-CZ" dirty="0" err="1"/>
              <a:t>medicimbalu</a:t>
            </a:r>
            <a:r>
              <a:rPr lang="cs-CZ" dirty="0"/>
              <a:t>, součet kopů pravou a levou) </a:t>
            </a:r>
            <a:r>
              <a:rPr lang="cs-CZ" dirty="0" smtClean="0"/>
              <a:t>– </a:t>
            </a:r>
          </a:p>
          <a:p>
            <a:pPr lvl="1"/>
            <a:r>
              <a:rPr lang="cs-CZ" b="1" dirty="0" smtClean="0"/>
              <a:t>rychlá </a:t>
            </a:r>
            <a:r>
              <a:rPr lang="cs-CZ" b="1" dirty="0"/>
              <a:t>síla</a:t>
            </a:r>
            <a:r>
              <a:rPr lang="cs-CZ" dirty="0"/>
              <a:t>: zpravidla měříme počet opakování za určitý čas, nebo čas potřebný k realizaci stanoveného počtu opakování (sedy-lehy za 1 minutu, shyby</a:t>
            </a:r>
            <a:r>
              <a:rPr lang="cs-CZ" dirty="0" smtClean="0"/>
              <a:t>,…) </a:t>
            </a:r>
          </a:p>
          <a:p>
            <a:pPr lvl="1"/>
            <a:r>
              <a:rPr lang="cs-CZ" b="1" dirty="0" smtClean="0"/>
              <a:t>pomalá </a:t>
            </a:r>
            <a:r>
              <a:rPr lang="cs-CZ" b="1" dirty="0"/>
              <a:t>síla</a:t>
            </a:r>
            <a:r>
              <a:rPr lang="cs-CZ" dirty="0"/>
              <a:t>: měříme většinou maximální sílu v daném cviku (maximální síla v kg na mrtvý tah, dřep, </a:t>
            </a:r>
            <a:r>
              <a:rPr lang="cs-CZ" dirty="0" err="1"/>
              <a:t>bench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atd.)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7856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Zdroje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https://pf.ujep.cz/~</a:t>
            </a:r>
            <a:r>
              <a:rPr lang="cs-CZ" dirty="0" smtClean="0">
                <a:hlinkClick r:id="rId2"/>
              </a:rPr>
              <a:t>hnizdil/Publikace/Sila_web.pdf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is.muni.cz/do/fsps/e-learning/kapitolysportmed/pages/18-11-zatezove-testy.html</a:t>
            </a:r>
            <a:endParaRPr lang="cs-CZ" dirty="0" smtClean="0"/>
          </a:p>
          <a:p>
            <a:r>
              <a:rPr lang="cs-CZ" dirty="0">
                <a:hlinkClick r:id="rId4"/>
              </a:rPr>
              <a:t>http://www.fsps.muni.cz/~</a:t>
            </a:r>
            <a:r>
              <a:rPr lang="cs-CZ" dirty="0" smtClean="0">
                <a:hlinkClick r:id="rId4"/>
              </a:rPr>
              <a:t>tvodicka/data/reader/book-5/07.html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www.fsps.muni.cz/impact/knihovna/vybrane-kapitoly-z-antropomotoriky/vybrane-kapitoly-z-antropomotoriky.pdf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25155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silových schopností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2000" y="2169000"/>
            <a:ext cx="7919999" cy="4140000"/>
          </a:xfrm>
        </p:spPr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Statická </a:t>
            </a:r>
            <a:r>
              <a:rPr lang="cs-CZ" b="1" dirty="0"/>
              <a:t>síla (Izometrická) </a:t>
            </a:r>
            <a:r>
              <a:rPr lang="cs-CZ" dirty="0"/>
              <a:t>je schopnost vyvinout sílu v izometrické kontrakci - svalová činnost nezpůsobuje pohyb, tělo či břemeno udržuje ve statické poloze. </a:t>
            </a:r>
          </a:p>
          <a:p>
            <a:pPr lvl="1"/>
            <a:r>
              <a:rPr lang="cs-CZ" dirty="0"/>
              <a:t>napětí se zvyšuje, délka se </a:t>
            </a:r>
            <a:r>
              <a:rPr lang="cs-CZ" dirty="0" smtClean="0"/>
              <a:t>nemění</a:t>
            </a:r>
            <a:endParaRPr lang="cs-CZ" dirty="0"/>
          </a:p>
          <a:p>
            <a:pPr lvl="1"/>
            <a:r>
              <a:rPr lang="cs-CZ" dirty="0" smtClean="0"/>
              <a:t>měříme </a:t>
            </a:r>
            <a:r>
              <a:rPr lang="cs-CZ" dirty="0"/>
              <a:t>čas výdrže s daným odporem (výdrž ve shybu, v přednosu, atd.) </a:t>
            </a:r>
            <a:endParaRPr lang="cs-CZ" dirty="0" smtClean="0"/>
          </a:p>
          <a:p>
            <a:pPr lvl="1"/>
            <a:r>
              <a:rPr lang="cs-CZ" dirty="0" smtClean="0"/>
              <a:t>Nejvíce </a:t>
            </a:r>
            <a:r>
              <a:rPr lang="cs-CZ" dirty="0"/>
              <a:t>se používají tenzometrické dynamometry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95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silových schopností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174" b="54540"/>
          <a:stretch/>
        </p:blipFill>
        <p:spPr>
          <a:xfrm>
            <a:off x="522000" y="2529000"/>
            <a:ext cx="8100000" cy="306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100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silových schopností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Podle vnějšího projevu, způsobu uvolňování </a:t>
            </a:r>
            <a:r>
              <a:rPr lang="cs-CZ" dirty="0" smtClean="0"/>
              <a:t>energie, podle </a:t>
            </a:r>
            <a:r>
              <a:rPr lang="cs-CZ" dirty="0"/>
              <a:t>způsobu využití svalové práce při specifických činnostech lze členit silové schopnosti na </a:t>
            </a:r>
            <a:r>
              <a:rPr lang="cs-CZ" dirty="0" smtClean="0"/>
              <a:t>sílu: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		absolutní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		maximální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		explosivní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		reaktivní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		vytrvalostní</a:t>
            </a:r>
            <a:endParaRPr lang="cs-CZ" dirty="0"/>
          </a:p>
          <a:p>
            <a:endParaRPr lang="cs-CZ" dirty="0"/>
          </a:p>
          <a:p>
            <a:r>
              <a:rPr lang="cs-CZ" dirty="0"/>
              <a:t>Mezi uvedenými silami existuje vzájemná závislost menší či větší úrovně.</a:t>
            </a:r>
          </a:p>
        </p:txBody>
      </p:sp>
    </p:spTree>
    <p:extLst>
      <p:ext uri="{BB962C8B-B14F-4D97-AF65-F5344CB8AC3E}">
        <p14:creationId xmlns:p14="http://schemas.microsoft.com/office/powerpoint/2010/main" val="2041614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440" y="927099"/>
            <a:ext cx="6765560" cy="709865"/>
          </a:xfrm>
        </p:spPr>
        <p:txBody>
          <a:bodyPr/>
          <a:lstStyle/>
          <a:p>
            <a:r>
              <a:rPr lang="cs-CZ" dirty="0"/>
              <a:t>Metody rozvoje silových </a:t>
            </a:r>
            <a:r>
              <a:rPr lang="cs-CZ" dirty="0" smtClean="0"/>
              <a:t>schopností – maximální síla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Maximální síla </a:t>
            </a:r>
            <a:r>
              <a:rPr lang="cs-CZ" dirty="0"/>
              <a:t>se projevuje překonáváním vysokých až hraničních vnějších odporů malou rychlostí konkrétní svalovou skupinou svalů zpravidla v jednom opakování (např. při benchpressu</a:t>
            </a:r>
            <a:r>
              <a:rPr lang="cs-CZ" dirty="0" smtClean="0"/>
              <a:t>).</a:t>
            </a:r>
          </a:p>
          <a:p>
            <a:r>
              <a:rPr lang="cs-CZ" b="1" dirty="0" smtClean="0"/>
              <a:t>Metody rozvoje</a:t>
            </a:r>
          </a:p>
          <a:p>
            <a:pPr lvl="1"/>
            <a:r>
              <a:rPr lang="cs-CZ" sz="1500" dirty="0" smtClean="0"/>
              <a:t>Metoda </a:t>
            </a:r>
            <a:r>
              <a:rPr lang="cs-CZ" sz="1500" dirty="0"/>
              <a:t>maximálních úsilí;</a:t>
            </a:r>
          </a:p>
          <a:p>
            <a:pPr lvl="1"/>
            <a:r>
              <a:rPr lang="cs-CZ" sz="1500" dirty="0"/>
              <a:t>metoda opakovaných úsilí;</a:t>
            </a:r>
          </a:p>
          <a:p>
            <a:pPr lvl="1"/>
            <a:r>
              <a:rPr lang="cs-CZ" sz="1500" dirty="0"/>
              <a:t>metoda izometrická;</a:t>
            </a:r>
          </a:p>
          <a:p>
            <a:pPr lvl="1"/>
            <a:r>
              <a:rPr lang="cs-CZ" sz="1500" dirty="0"/>
              <a:t>metoda intermediární.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6812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440" y="909000"/>
            <a:ext cx="7305559" cy="720000"/>
          </a:xfrm>
        </p:spPr>
        <p:txBody>
          <a:bodyPr/>
          <a:lstStyle/>
          <a:p>
            <a:r>
              <a:rPr lang="cs-CZ" dirty="0"/>
              <a:t>Metody rozvoje silových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schopností – explosivní a reaktivní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441" y="2489200"/>
            <a:ext cx="7305558" cy="3999800"/>
          </a:xfrm>
        </p:spPr>
        <p:txBody>
          <a:bodyPr>
            <a:normAutofit/>
          </a:bodyPr>
          <a:lstStyle/>
          <a:p>
            <a:r>
              <a:rPr lang="cs-CZ" b="1" dirty="0"/>
              <a:t>Explozivní síla </a:t>
            </a:r>
            <a:r>
              <a:rPr lang="cs-CZ" dirty="0"/>
              <a:t>se projevuje překonáváním nízkých vnějších odporů nebo hmotnosti vlastního těla maximálním zrychlením při jednorázovém (acyklickém) pohybu zúčastněných segmentů (např. při hodech, odrazech</a:t>
            </a:r>
            <a:r>
              <a:rPr lang="cs-CZ" dirty="0" smtClean="0"/>
              <a:t>).</a:t>
            </a:r>
          </a:p>
          <a:p>
            <a:r>
              <a:rPr lang="cs-CZ" b="1" dirty="0" smtClean="0"/>
              <a:t>Reaktivní síla </a:t>
            </a:r>
            <a:r>
              <a:rPr lang="cs-CZ" dirty="0" smtClean="0"/>
              <a:t>je </a:t>
            </a:r>
            <a:r>
              <a:rPr lang="cs-CZ" dirty="0"/>
              <a:t>schopnost realizovat svalový výkon v pohybových činnostech využívající cyklus protažení a následného zkrácení svalu (SSC) v době trvání do 200ms od zahájení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Metody rozvoje</a:t>
            </a:r>
          </a:p>
          <a:p>
            <a:pPr lvl="1"/>
            <a:r>
              <a:rPr lang="cs-CZ" dirty="0"/>
              <a:t>Metoda rychlostní;</a:t>
            </a:r>
          </a:p>
          <a:p>
            <a:pPr lvl="1"/>
            <a:r>
              <a:rPr lang="cs-CZ" dirty="0"/>
              <a:t>metoda </a:t>
            </a:r>
            <a:r>
              <a:rPr lang="cs-CZ" dirty="0" err="1"/>
              <a:t>plyometrická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metoda </a:t>
            </a:r>
            <a:r>
              <a:rPr lang="cs-CZ" dirty="0" err="1"/>
              <a:t>izokinetická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352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rozvoje silových schopností - vytrvalostní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Vytrvalostní síla </a:t>
            </a:r>
            <a:r>
              <a:rPr lang="cs-CZ" dirty="0"/>
              <a:t>se projevuje opakovaným překonáváním relativně nízkých odporů malou rychlostí při cyklických pohybech (např. při běhu na lyžích, veslování atd</a:t>
            </a:r>
            <a:r>
              <a:rPr lang="cs-CZ" dirty="0" smtClean="0"/>
              <a:t>.).</a:t>
            </a:r>
          </a:p>
          <a:p>
            <a:r>
              <a:rPr lang="cs-CZ" b="1" dirty="0" smtClean="0"/>
              <a:t>Metody rozvoje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Metoda silově vytrvalostní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702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1598</TotalTime>
  <Words>1253</Words>
  <Application>Microsoft Office PowerPoint</Application>
  <PresentationFormat>Předvádění na obrazovce (4:3)</PresentationFormat>
  <Paragraphs>272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Century Gothic</vt:lpstr>
      <vt:lpstr>Wingdings 3</vt:lpstr>
      <vt:lpstr>Iontový efekt</vt:lpstr>
      <vt:lpstr>Silové schopnosti</vt:lpstr>
      <vt:lpstr>Silové schopnosti</vt:lpstr>
      <vt:lpstr>Druhy silových schopností</vt:lpstr>
      <vt:lpstr>Druhy silových schopností</vt:lpstr>
      <vt:lpstr>Druhy silových schopností </vt:lpstr>
      <vt:lpstr>Členění silových schopností</vt:lpstr>
      <vt:lpstr>Metody rozvoje silových schopností – maximální síla</vt:lpstr>
      <vt:lpstr>Metody rozvoje silových  schopností – explosivní a reaktivní</vt:lpstr>
      <vt:lpstr>Metody rozvoje silových schopností - vytrvalostní</vt:lpstr>
      <vt:lpstr>Metodotvorní činitelé</vt:lpstr>
      <vt:lpstr>Testy dynamické síly </vt:lpstr>
      <vt:lpstr>Testy dynamické síly </vt:lpstr>
      <vt:lpstr>Testy dynamické síly - kliky</vt:lpstr>
      <vt:lpstr>Hodnocení - muži</vt:lpstr>
      <vt:lpstr>Hodnocení - ženy</vt:lpstr>
      <vt:lpstr>Testy statické síly</vt:lpstr>
      <vt:lpstr>Test statické síly – výdrž ve shybu</vt:lpstr>
      <vt:lpstr>Hodnocení - chlapci</vt:lpstr>
      <vt:lpstr>Hodnocení - dívky</vt:lpstr>
      <vt:lpstr>Testy explosivní síly</vt:lpstr>
      <vt:lpstr>Testy explosivní síly</vt:lpstr>
      <vt:lpstr>Testy - Dynamometrie</vt:lpstr>
      <vt:lpstr>Ruční dynamometrie</vt:lpstr>
      <vt:lpstr>Příklady dalších tesů</vt:lpstr>
      <vt:lpstr>Příklady dalších tesů</vt:lpstr>
      <vt:lpstr>Příklady dalších tesů</vt:lpstr>
      <vt:lpstr>Příklady dalších tesů</vt:lpstr>
      <vt:lpstr>Příklady dalších tesů</vt:lpstr>
      <vt:lpstr>Příklady dalších testů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Silové schopnosti</dc:title>
  <dc:creator>acer</dc:creator>
  <cp:lastModifiedBy>Erik Berger</cp:lastModifiedBy>
  <cp:revision>64</cp:revision>
  <dcterms:created xsi:type="dcterms:W3CDTF">2015-10-13T17:05:14Z</dcterms:created>
  <dcterms:modified xsi:type="dcterms:W3CDTF">2015-10-24T18:51:35Z</dcterms:modified>
</cp:coreProperties>
</file>