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90" r:id="rId4"/>
    <p:sldId id="292" r:id="rId5"/>
    <p:sldId id="259" r:id="rId6"/>
    <p:sldId id="29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3" r:id="rId35"/>
    <p:sldId id="294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6A31E-EBB3-4A5E-9528-A9D8ECC779E7}" type="datetimeFigureOut">
              <a:rPr lang="cs-CZ" smtClean="0"/>
              <a:t>4. 12. 2015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B17D1-2C41-4582-B265-A7FFA2529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3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17D1-2C41-4582-B265-A7FFA252919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0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FBF2-5398-4ED7-AF9F-109070C28DD1}" type="datetime1">
              <a:rPr lang="cs-CZ" smtClean="0"/>
              <a:t>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6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878A-0BB9-4795-8E13-100685C081A2}" type="datetime1">
              <a:rPr lang="cs-CZ" smtClean="0"/>
              <a:t>4. 12. 2015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2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C9A5-6EF0-401A-BE4E-E05F3DA04D5F}" type="datetime1">
              <a:rPr lang="cs-CZ" smtClean="0"/>
              <a:t>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80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910F-7C71-4A62-BF0F-C60EE43D7B10}" type="datetime1">
              <a:rPr lang="cs-CZ" smtClean="0"/>
              <a:t>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69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A3D4-4305-49F0-9B31-78B3824EF71F}" type="datetime1">
              <a:rPr lang="cs-CZ" smtClean="0"/>
              <a:t>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99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B9A1-9DEF-4112-A803-C2D71C381411}" type="datetime1">
              <a:rPr lang="cs-CZ" smtClean="0"/>
              <a:t>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1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81B-51FB-41EF-A28F-233CB6062D4D}" type="datetime1">
              <a:rPr lang="cs-CZ" smtClean="0"/>
              <a:t>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95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5EAA-E964-47BD-AFE6-5D54FCFE2636}" type="datetime1">
              <a:rPr lang="cs-CZ" smtClean="0"/>
              <a:t>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9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1716-2D6B-4B16-A0B3-4F33F9D3BDE3}" type="datetime1">
              <a:rPr lang="cs-CZ" smtClean="0"/>
              <a:t>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16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5E08-C51D-4DAC-874C-D8989937CB6A}" type="datetime1">
              <a:rPr lang="cs-CZ" smtClean="0"/>
              <a:t>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50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DDAEC-5429-4F14-B97E-A21D9A8E72B9}" type="datetime1">
              <a:rPr lang="cs-CZ" smtClean="0"/>
              <a:t>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25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98F3-BE38-4BB9-BB6E-A19B790FD350}" type="datetime1">
              <a:rPr lang="cs-CZ" smtClean="0"/>
              <a:t>4. 12. 2015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46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2604-5343-4DE1-A0D5-21F9F9AD38C5}" type="datetime1">
              <a:rPr lang="cs-CZ" smtClean="0"/>
              <a:t>4. 12. 2015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3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6FFE-B608-4A24-AF31-E31D7E5ED797}" type="datetime1">
              <a:rPr lang="cs-CZ" smtClean="0"/>
              <a:t>4. 12. 2015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56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266D-5BBE-42E2-8A57-9E35A22543CA}" type="datetime1">
              <a:rPr lang="cs-CZ" smtClean="0"/>
              <a:t>4. 12. 2015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63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0FE1-C746-460B-9CF0-22CDC2CFE80E}" type="datetime1">
              <a:rPr lang="cs-CZ" smtClean="0"/>
              <a:t>4. 12. 2015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67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96EF-4926-437E-8D2A-23913E5282C6}" type="datetime1">
              <a:rPr lang="cs-CZ" smtClean="0"/>
              <a:t>4. 12. 2015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34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56D1EF-5662-4309-B3A1-38366CF36490}" type="datetime1">
              <a:rPr lang="cs-CZ" smtClean="0"/>
              <a:t>4. 12. 2015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03A7D0-0659-454A-A4BC-96B2E4A38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86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vetandroida.cz/fitness-naramek-smartband-201409" TargetMode="External"/><Relationship Id="rId3" Type="http://schemas.openxmlformats.org/officeDocument/2006/relationships/hyperlink" Target="https://cs.wikipedia.org/wiki/Akcelerometr" TargetMode="External"/><Relationship Id="rId7" Type="http://schemas.openxmlformats.org/officeDocument/2006/relationships/hyperlink" Target="http://www.channelworld.cz/" TargetMode="External"/><Relationship Id="rId2" Type="http://schemas.openxmlformats.org/officeDocument/2006/relationships/hyperlink" Target="http://sporttester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okomer.com/" TargetMode="External"/><Relationship Id="rId5" Type="http://schemas.openxmlformats.org/officeDocument/2006/relationships/hyperlink" Target="http://www.10000kroku.cz/?page=kategorie&amp;&amp;ktera=krokomer" TargetMode="External"/><Relationship Id="rId10" Type="http://schemas.openxmlformats.org/officeDocument/2006/relationships/hyperlink" Target="http://www.fitness-hodinky.cz/" TargetMode="External"/><Relationship Id="rId4" Type="http://schemas.openxmlformats.org/officeDocument/2006/relationships/hyperlink" Target="http://homel.vsb.cz/~jur286/prostredky_aut_rizeni/preklad.htm" TargetMode="External"/><Relationship Id="rId9" Type="http://schemas.openxmlformats.org/officeDocument/2006/relationships/hyperlink" Target="https://www.dtest.cz/clanek-4130/test-chytrych-naramku-201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58" y="2879678"/>
            <a:ext cx="6521841" cy="39783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90922" y="1011578"/>
            <a:ext cx="8574622" cy="261619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Současné technologie využívané pro monitoring pohybové aktivity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92798" y="4842428"/>
            <a:ext cx="6987645" cy="1388534"/>
          </a:xfrm>
        </p:spPr>
        <p:txBody>
          <a:bodyPr>
            <a:normAutofit/>
          </a:bodyPr>
          <a:lstStyle/>
          <a:p>
            <a:r>
              <a:rPr lang="cs-CZ" dirty="0" err="1" smtClean="0"/>
              <a:t>Antropomotorika</a:t>
            </a:r>
            <a:r>
              <a:rPr lang="cs-CZ" dirty="0" smtClean="0"/>
              <a:t>                                                 Martina Dvořáčková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np</a:t>
            </a:r>
            <a:r>
              <a:rPr lang="cs-CZ" dirty="0" smtClean="0"/>
              <a:t> 2003                                                                       Eliška Olbrechtová</a:t>
            </a:r>
          </a:p>
          <a:p>
            <a:r>
              <a:rPr lang="cs-CZ" dirty="0" smtClean="0"/>
              <a:t>Podzim 2015                                                          Kateřina Řezníčková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432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484280" y="685800"/>
            <a:ext cx="10018440" cy="1752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MOBILNÍ APLIKACE</a:t>
            </a:r>
            <a:endParaRPr/>
          </a:p>
        </p:txBody>
      </p:sp>
      <p:pic>
        <p:nvPicPr>
          <p:cNvPr id="108" name="Zástupný symbol pro obsah 3"/>
          <p:cNvPicPr/>
          <p:nvPr/>
        </p:nvPicPr>
        <p:blipFill>
          <a:blip r:embed="rId2"/>
          <a:stretch/>
        </p:blipFill>
        <p:spPr>
          <a:xfrm>
            <a:off x="2369520" y="2321280"/>
            <a:ext cx="8434440" cy="4080960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3817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484280" y="685800"/>
            <a:ext cx="10018440" cy="1752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Runkeeper</a:t>
            </a:r>
            <a:endParaRPr/>
          </a:p>
        </p:txBody>
      </p:sp>
      <p:pic>
        <p:nvPicPr>
          <p:cNvPr id="110" name="Zástupný symbol pro obsah 3"/>
          <p:cNvPicPr/>
          <p:nvPr/>
        </p:nvPicPr>
        <p:blipFill>
          <a:blip r:embed="rId2"/>
          <a:stretch/>
        </p:blipFill>
        <p:spPr>
          <a:xfrm>
            <a:off x="3415680" y="1909440"/>
            <a:ext cx="6135840" cy="4430160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7008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231200" y="0"/>
            <a:ext cx="10018440" cy="1226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8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+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1484280" y="1069200"/>
            <a:ext cx="10018440" cy="5359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Jednoduchost – nainstalování do mobilu a okamžitá funkčnost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Hlášení času, uběhlé vzdálenosti a tempa ve FREE verziIntuitivní ovládání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Jednoduché propojení s Facebookem, Twiterem, G+ a spoustou dalších sociálních služeb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Možnost nastavení vlastní www adresy svého uživatelského účtu (stejně jako u FB)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Spolupracuje s přístroji GarminVýběr ze všech možných druhů sportů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Odpočet před začátkem cvičení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Možnost nákupu fan věcí a věcí na cvičení v e-shopu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Možnost dodatečné opravy trasy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Tréninkové plány od 5 km do maratonu zdarma i ve FREE verzi</a:t>
            </a:r>
            <a:endParaRPr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7292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484280" y="193320"/>
            <a:ext cx="10018440" cy="959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8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1484280" y="1392840"/>
            <a:ext cx="10018440" cy="502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Pomalost internetové aplikace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Malá komunita českých uživatelů (prakticky nulová)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Žádné výzvy (Challenge)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Grafy ve FREE verzi o ničem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Aplikace i webovky postrádají češtinu (osobně mi angličtina nevadí, ale i tak je to v mínusech)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Nemožnost ke cvičením pořizovat fotografie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Pomalé reakce vývojářů na požadavky uživatelů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Export GPX pouze po jednotlivých cvičeních (vývojáři na tom prý pracují)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Režim PAUSE jen na omezenou dobu</a:t>
            </a:r>
            <a:endParaRPr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2441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414080" y="263880"/>
            <a:ext cx="10018440" cy="973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Sports tracker</a:t>
            </a:r>
            <a:endParaRPr/>
          </a:p>
        </p:txBody>
      </p:sp>
      <p:pic>
        <p:nvPicPr>
          <p:cNvPr id="116" name="Zástupný symbol pro obsah 3"/>
          <p:cNvPicPr/>
          <p:nvPr/>
        </p:nvPicPr>
        <p:blipFill>
          <a:blip r:embed="rId2"/>
          <a:stretch/>
        </p:blipFill>
        <p:spPr>
          <a:xfrm>
            <a:off x="2761920" y="1266120"/>
            <a:ext cx="7179120" cy="5384160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6112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456200" y="249840"/>
            <a:ext cx="10018440" cy="931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8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+</a:t>
            </a:r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1484280" y="1350360"/>
            <a:ext cx="10018440" cy="5289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Opět intuitivní ovládání</a:t>
            </a:r>
            <a:endParaRPr dirty="0"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Velká česká komunita – </a:t>
            </a:r>
            <a:r>
              <a:rPr lang="cs-CZ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nejjednoduší</a:t>
            </a: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nalezení sportovců z blízkého okolí</a:t>
            </a:r>
            <a:endParaRPr dirty="0"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Naprosto jednoduché pořizování fotek během aktivit</a:t>
            </a:r>
            <a:endParaRPr dirty="0"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Design internetové aplikace</a:t>
            </a:r>
            <a:endParaRPr dirty="0"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Propojení s </a:t>
            </a:r>
            <a:r>
              <a:rPr lang="cs-CZ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Facebookem</a:t>
            </a: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a </a:t>
            </a:r>
            <a:r>
              <a:rPr lang="cs-CZ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Twiterem</a:t>
            </a:r>
            <a:endParaRPr dirty="0"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Vývojáři neustále vše vylepšují</a:t>
            </a:r>
            <a:endParaRPr dirty="0"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Spolupracuje s přístroji </a:t>
            </a:r>
            <a:r>
              <a:rPr lang="cs-CZ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Garmin</a:t>
            </a:r>
            <a:endParaRPr dirty="0"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Výběr ze všech možných druhů sportů</a:t>
            </a:r>
            <a:endParaRPr dirty="0"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Jako u jediného naprosto bezproblémově fungující režim PAUSE (nahrazuje startovní odpočítávání</a:t>
            </a:r>
            <a:endParaRPr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6803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498320" y="207360"/>
            <a:ext cx="10018440" cy="678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8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1484280" y="1069200"/>
            <a:ext cx="10018440" cy="5443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Webové stránky jsou FLASH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Žádné grafy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Bez hlášení informací o běhu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Aplikace i internetové stránky pouze v angličtině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Export GPX opět jen po jednotlivých aktivitách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Žádné Challenge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Nelze opravovat trasa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Adresa www profilu pouze pod číslem</a:t>
            </a:r>
            <a:endParaRPr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9001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456200" y="0"/>
            <a:ext cx="10018440" cy="984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Endomondo</a:t>
            </a:r>
            <a:endParaRPr/>
          </a:p>
        </p:txBody>
      </p:sp>
      <p:pic>
        <p:nvPicPr>
          <p:cNvPr id="122" name="Zástupný symbol pro obsah 3"/>
          <p:cNvPicPr/>
          <p:nvPr/>
        </p:nvPicPr>
        <p:blipFill>
          <a:blip r:embed="rId2"/>
          <a:stretch/>
        </p:blipFill>
        <p:spPr>
          <a:xfrm>
            <a:off x="2730960" y="928440"/>
            <a:ext cx="7751520" cy="5720400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679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484280" y="235800"/>
            <a:ext cx="10018440" cy="776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8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+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1484280" y="1013040"/>
            <a:ext cx="10018440" cy="558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Lokalizace mobilní aplikace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Parádní grafy již ve FREE verzi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Intuitivní ovládání (aplikace i www stránky)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Velká a aktivní komunita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Svižnost www stránek, hlavně při prohlížení map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Nejpřehledněji zobrazené jednotlivé km a údaje k nim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Velké množství veřejných výzev (Challenge) a závodů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Výběr ze všech možných druhů sportů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Odpočet před začátkem cvičení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Možnost nákupu fan věcí a vybavení na sport v e-shopu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Propojení s Facebookem a Twiterem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Vývojáři rychle reagují na požadavky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Výpis playlistu přehrávaného při cvičení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Informace o hydrataci – spotřebované tekutiny během tréninku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Krokoměr</a:t>
            </a:r>
            <a:endParaRPr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1121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526400" y="207360"/>
            <a:ext cx="10018440" cy="720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8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1484280" y="1041120"/>
            <a:ext cx="10018440" cy="559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Složitější pořizování fotografií při cvičení (o něco složitějsí než u Sports trackeru)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Nemožnost dodatečného opravení trasy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Export GPX opět jen po jednotlivých aktivitách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Webovky v angličtině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Hlášení informací o běhu pouze v placené verzi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Mód pro úsporu baterie (jedinečnost aplikace) pouze v placené verzi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 poslední aktualizaci zmizelo z grafů FREE verze stránek spousta údajů, které se dříve daly zobrazit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Stránky rozdělené na placené a FREE (placené mají k dispozici zobrazení více údajů v grafech) a jsou oddělené od aplikace v mobilu, ta je také FREE a PRO verze (při zaplacení PRO verze nemá člověk nárok na placenou verzi stránek na internetu)</a:t>
            </a:r>
            <a:endParaRPr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6007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Pohybová 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0537" y="2598333"/>
            <a:ext cx="10018713" cy="3124201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Definice</a:t>
            </a:r>
          </a:p>
          <a:p>
            <a:r>
              <a:rPr lang="cs-CZ" dirty="0" smtClean="0"/>
              <a:t>Každodenní pohyb dříve a dnes</a:t>
            </a:r>
          </a:p>
          <a:p>
            <a:r>
              <a:rPr lang="cs-CZ" dirty="0" smtClean="0"/>
              <a:t>Proč se hýbat?</a:t>
            </a:r>
          </a:p>
          <a:p>
            <a:r>
              <a:rPr lang="cs-CZ" dirty="0" smtClean="0"/>
              <a:t>Benefity pohybu pro každého</a:t>
            </a:r>
          </a:p>
          <a:p>
            <a:pPr lvl="1"/>
            <a:r>
              <a:rPr lang="cs-CZ" dirty="0" smtClean="0"/>
              <a:t>Dospívající mládež</a:t>
            </a:r>
          </a:p>
          <a:p>
            <a:pPr lvl="1"/>
            <a:r>
              <a:rPr lang="cs-CZ" dirty="0" smtClean="0"/>
              <a:t>Lidé s tělesnými handicapy</a:t>
            </a:r>
          </a:p>
          <a:p>
            <a:pPr lvl="1"/>
            <a:r>
              <a:rPr lang="cs-CZ" dirty="0" smtClean="0"/>
              <a:t>Lidé s depresemi</a:t>
            </a:r>
          </a:p>
          <a:p>
            <a:pPr lvl="1"/>
            <a:r>
              <a:rPr lang="cs-CZ" dirty="0" smtClean="0"/>
              <a:t>…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2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86" y="2666999"/>
            <a:ext cx="5568753" cy="37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90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484280" y="685800"/>
            <a:ext cx="10018440" cy="1752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KOLIK SI VEZMOU BATERIE???</a:t>
            </a:r>
            <a:endParaRPr/>
          </a:p>
        </p:txBody>
      </p:sp>
      <p:pic>
        <p:nvPicPr>
          <p:cNvPr id="128" name="Zástupný symbol pro obsah 3"/>
          <p:cNvPicPr/>
          <p:nvPr/>
        </p:nvPicPr>
        <p:blipFill>
          <a:blip r:embed="rId2"/>
          <a:stretch/>
        </p:blipFill>
        <p:spPr>
          <a:xfrm>
            <a:off x="2364840" y="1842840"/>
            <a:ext cx="8473680" cy="4763880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6371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484280" y="1772640"/>
            <a:ext cx="10018440" cy="455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 úplně jedno o jakou aplikaci se jedná, každá z výše zmíněných má ve FREE verzi naprosto stejnou spotřebu baterie</a:t>
            </a:r>
            <a:endParaRPr/>
          </a:p>
          <a:p>
            <a:pPr marL="285840" indent="-285480">
              <a:lnSpc>
                <a:spcPct val="100000"/>
              </a:lnSpc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/>
          </a:p>
          <a:p>
            <a:pPr marL="285840" indent="-285480"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 – 6 %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všechny programy ve FREE verzi vydrží minimálně pět hodin při nízkých teplotách (do –5 °C)</a:t>
            </a:r>
            <a:endParaRPr/>
          </a:p>
          <a:p>
            <a:pPr marL="285840" indent="-285480">
              <a:lnSpc>
                <a:spcPct val="100000"/>
              </a:lnSpc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</a:t>
            </a:r>
            <a:endParaRPr/>
          </a:p>
          <a:p>
            <a:pPr marL="285840" indent="-285480">
              <a:lnSpc>
                <a:spcPct val="100000"/>
              </a:lnSpc>
            </a:pPr>
            <a:endParaRPr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9974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484280" y="685800"/>
            <a:ext cx="4986360" cy="1752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Přesnost záznamu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1484280" y="2666880"/>
            <a:ext cx="5295960" cy="3123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± 60 až 90 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pořídit na mobil pouzdro na paži, tzv. armband. S tím bude měření nejpřesnější. </a:t>
            </a:r>
            <a:endParaRPr/>
          </a:p>
        </p:txBody>
      </p:sp>
      <p:pic>
        <p:nvPicPr>
          <p:cNvPr id="132" name="Obrázek 3"/>
          <p:cNvPicPr/>
          <p:nvPr/>
        </p:nvPicPr>
        <p:blipFill>
          <a:blip r:embed="rId2"/>
          <a:stretch/>
        </p:blipFill>
        <p:spPr>
          <a:xfrm>
            <a:off x="7062840" y="1188360"/>
            <a:ext cx="4762080" cy="4762080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162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484280" y="685800"/>
            <a:ext cx="10018440" cy="931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aplikace na posilování</a:t>
            </a:r>
            <a:endParaRPr/>
          </a:p>
        </p:txBody>
      </p:sp>
      <p:pic>
        <p:nvPicPr>
          <p:cNvPr id="134" name="Zástupný symbol pro obsah 3"/>
          <p:cNvPicPr/>
          <p:nvPr/>
        </p:nvPicPr>
        <p:blipFill>
          <a:blip r:embed="rId2"/>
          <a:stretch/>
        </p:blipFill>
        <p:spPr>
          <a:xfrm>
            <a:off x="2436480" y="1969560"/>
            <a:ext cx="7994160" cy="4496760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4967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498320" y="0"/>
            <a:ext cx="10018440" cy="1184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Fitness Builder</a:t>
            </a:r>
            <a:endParaRPr/>
          </a:p>
        </p:txBody>
      </p:sp>
      <p:pic>
        <p:nvPicPr>
          <p:cNvPr id="136" name="Zástupný symbol pro obsah 5"/>
          <p:cNvPicPr/>
          <p:nvPr/>
        </p:nvPicPr>
        <p:blipFill>
          <a:blip r:embed="rId2"/>
          <a:stretch/>
        </p:blipFill>
        <p:spPr>
          <a:xfrm>
            <a:off x="4923720" y="1246320"/>
            <a:ext cx="2815920" cy="4929120"/>
          </a:xfrm>
          <a:prstGeom prst="rect">
            <a:avLst/>
          </a:prstGeom>
          <a:ln>
            <a:noFill/>
          </a:ln>
        </p:spPr>
      </p:pic>
      <p:pic>
        <p:nvPicPr>
          <p:cNvPr id="137" name="Obrázek 6"/>
          <p:cNvPicPr/>
          <p:nvPr/>
        </p:nvPicPr>
        <p:blipFill>
          <a:blip r:embed="rId3"/>
          <a:stretch/>
        </p:blipFill>
        <p:spPr>
          <a:xfrm>
            <a:off x="8601120" y="1299960"/>
            <a:ext cx="2923920" cy="4876560"/>
          </a:xfrm>
          <a:prstGeom prst="rect">
            <a:avLst/>
          </a:prstGeom>
          <a:ln>
            <a:noFill/>
          </a:ln>
        </p:spPr>
      </p:pic>
      <p:pic>
        <p:nvPicPr>
          <p:cNvPr id="138" name="Obrázek 8"/>
          <p:cNvPicPr/>
          <p:nvPr/>
        </p:nvPicPr>
        <p:blipFill>
          <a:blip r:embed="rId4"/>
          <a:stretch/>
        </p:blipFill>
        <p:spPr>
          <a:xfrm>
            <a:off x="1201320" y="1257840"/>
            <a:ext cx="2923920" cy="4876560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0273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470240" y="0"/>
            <a:ext cx="10018440" cy="1153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8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+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1484280" y="1392840"/>
            <a:ext cx="10018440" cy="4398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obrovská databáze cviků i nářadí – hezky popsané s fotkami i videem</a:t>
            </a:r>
            <a:endParaRPr/>
          </a:p>
          <a:p>
            <a:pPr marL="285840" indent="-285480"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skvělý magazín s radami na cvičení, stravu i regeneraci
</a:t>
            </a:r>
            <a:r>
              <a:rPr lang="cs-CZ" sz="2400" spc="-1">
                <a:latin typeface="Corbel"/>
              </a:rPr>
              <a:t> 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časté updaty a neustálé vylepšování
</a:t>
            </a:r>
            <a:r>
              <a:rPr lang="cs-CZ" sz="2400" spc="-1">
                <a:latin typeface="Corbel"/>
              </a:rPr>
              <a:t> 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editor cvičení, umožňující většinu obsahu stáhnout offline
</a:t>
            </a:r>
            <a:r>
              <a:rPr lang="cs-CZ" sz="2400" spc="-1">
                <a:latin typeface="Corbel"/>
              </a:rPr>
              <a:t> 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synchronizace s webovou verzí, sociální sítě…</a:t>
            </a:r>
            <a:endParaRPr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7795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484280" y="207360"/>
            <a:ext cx="10018440" cy="776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8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1484280" y="1378800"/>
            <a:ext cx="10018440" cy="502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obrovská databáze cviků i nářadí – hezky popsané s fotkami i videem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skvělý magazín s radami na cvičení, stravu i regeneraci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časté updaty a neustálé vylepšování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editor cvičení, umožňující většinu obsahu stáhnout offline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synchronizace s webovou verzí, sociální sítě…</a:t>
            </a:r>
            <a:endParaRPr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8700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484280" y="365760"/>
            <a:ext cx="10018440" cy="956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Workout Trainer</a:t>
            </a:r>
            <a:endParaRPr/>
          </a:p>
        </p:txBody>
      </p:sp>
      <p:pic>
        <p:nvPicPr>
          <p:cNvPr id="144" name="Zástupný symbol pro obsah 3"/>
          <p:cNvPicPr/>
          <p:nvPr/>
        </p:nvPicPr>
        <p:blipFill>
          <a:blip r:embed="rId2"/>
          <a:stretch/>
        </p:blipFill>
        <p:spPr>
          <a:xfrm>
            <a:off x="1211760" y="1425960"/>
            <a:ext cx="2684520" cy="4772880"/>
          </a:xfrm>
          <a:prstGeom prst="rect">
            <a:avLst/>
          </a:prstGeom>
          <a:ln>
            <a:noFill/>
          </a:ln>
        </p:spPr>
      </p:pic>
      <p:pic>
        <p:nvPicPr>
          <p:cNvPr id="145" name="Obrázek 4"/>
          <p:cNvPicPr/>
          <p:nvPr/>
        </p:nvPicPr>
        <p:blipFill>
          <a:blip r:embed="rId3"/>
          <a:stretch/>
        </p:blipFill>
        <p:spPr>
          <a:xfrm>
            <a:off x="4597920" y="1440720"/>
            <a:ext cx="2742840" cy="4876560"/>
          </a:xfrm>
          <a:prstGeom prst="rect">
            <a:avLst/>
          </a:prstGeom>
          <a:ln>
            <a:noFill/>
          </a:ln>
        </p:spPr>
      </p:pic>
      <p:pic>
        <p:nvPicPr>
          <p:cNvPr id="146" name="Obrázek 5"/>
          <p:cNvPicPr/>
          <p:nvPr/>
        </p:nvPicPr>
        <p:blipFill>
          <a:blip r:embed="rId4"/>
          <a:stretch/>
        </p:blipFill>
        <p:spPr>
          <a:xfrm>
            <a:off x="8142840" y="1384560"/>
            <a:ext cx="2742840" cy="4876560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4046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442160" y="221400"/>
            <a:ext cx="10018440" cy="1339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8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+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1484280" y="1758600"/>
            <a:ext cx="10018440" cy="486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 nejpřehlednější prostředí i nastavení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kompletní průvodce celým denním cvičením včetně počítadla času cviků i pauz mezi nimi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výběr hlasových průvodců – popíší cviky i motivují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sociální modul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začátečník vše hned pochopí</a:t>
            </a:r>
            <a:endParaRPr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1224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484280" y="291960"/>
            <a:ext cx="10018440" cy="1044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8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1484280" y="1406880"/>
            <a:ext cx="10018440" cy="4951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 většina dlouhodobých programů pouze v PRO verzi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stahuje celkem velký balík dat před každým cvičením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neřeší přesné hmotnosti a počty sérií (není na profi bodybuilding)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skryté náklady i ve verzi PRO – některé cvičební programy za příplatek</a:t>
            </a:r>
            <a:endParaRPr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996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Monitoring pohybové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Paradox moderní doby</a:t>
            </a:r>
          </a:p>
          <a:p>
            <a:r>
              <a:rPr lang="cs-CZ" dirty="0" smtClean="0"/>
              <a:t>Vzestup moderních technologií</a:t>
            </a:r>
          </a:p>
          <a:p>
            <a:r>
              <a:rPr lang="cs-CZ" dirty="0" smtClean="0"/>
              <a:t>Prostředky pro měření </a:t>
            </a:r>
          </a:p>
          <a:p>
            <a:pPr lvl="1"/>
            <a:r>
              <a:rPr lang="cs-CZ" dirty="0"/>
              <a:t>Fitness náramky</a:t>
            </a:r>
          </a:p>
          <a:p>
            <a:pPr lvl="1"/>
            <a:r>
              <a:rPr lang="cs-CZ" dirty="0" smtClean="0"/>
              <a:t>Krokoměry</a:t>
            </a:r>
            <a:endParaRPr lang="cs-CZ" dirty="0"/>
          </a:p>
          <a:p>
            <a:pPr lvl="1"/>
            <a:r>
              <a:rPr lang="cs-CZ" dirty="0" smtClean="0"/>
              <a:t>Akcelerometry</a:t>
            </a:r>
          </a:p>
          <a:p>
            <a:pPr lvl="1"/>
            <a:r>
              <a:rPr lang="cs-CZ" dirty="0" err="1"/>
              <a:t>Smartphone</a:t>
            </a:r>
            <a:r>
              <a:rPr lang="cs-CZ" dirty="0"/>
              <a:t> </a:t>
            </a:r>
            <a:r>
              <a:rPr lang="cs-CZ" dirty="0" smtClean="0"/>
              <a:t>aplikace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96" y="2438399"/>
            <a:ext cx="4127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06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484280" y="685800"/>
            <a:ext cx="10018440" cy="945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JEFIT</a:t>
            </a:r>
            <a:endParaRPr/>
          </a:p>
        </p:txBody>
      </p:sp>
      <p:pic>
        <p:nvPicPr>
          <p:cNvPr id="152" name="Zástupný symbol pro obsah 3"/>
          <p:cNvPicPr/>
          <p:nvPr/>
        </p:nvPicPr>
        <p:blipFill>
          <a:blip r:embed="rId2"/>
          <a:stretch/>
        </p:blipFill>
        <p:spPr>
          <a:xfrm>
            <a:off x="1027080" y="1674000"/>
            <a:ext cx="2890080" cy="4820040"/>
          </a:xfrm>
          <a:prstGeom prst="rect">
            <a:avLst/>
          </a:prstGeom>
          <a:ln>
            <a:noFill/>
          </a:ln>
        </p:spPr>
      </p:pic>
      <p:pic>
        <p:nvPicPr>
          <p:cNvPr id="153" name="Obrázek 4"/>
          <p:cNvPicPr/>
          <p:nvPr/>
        </p:nvPicPr>
        <p:blipFill>
          <a:blip r:embed="rId3"/>
          <a:stretch/>
        </p:blipFill>
        <p:spPr>
          <a:xfrm>
            <a:off x="4563720" y="1679760"/>
            <a:ext cx="2923920" cy="4876560"/>
          </a:xfrm>
          <a:prstGeom prst="rect">
            <a:avLst/>
          </a:prstGeom>
          <a:ln>
            <a:noFill/>
          </a:ln>
        </p:spPr>
      </p:pic>
      <p:pic>
        <p:nvPicPr>
          <p:cNvPr id="154" name="Obrázek 5"/>
          <p:cNvPicPr/>
          <p:nvPr/>
        </p:nvPicPr>
        <p:blipFill>
          <a:blip r:embed="rId4"/>
          <a:stretch/>
        </p:blipFill>
        <p:spPr>
          <a:xfrm>
            <a:off x="8277480" y="1595520"/>
            <a:ext cx="2923920" cy="4876560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0104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484280" y="685800"/>
            <a:ext cx="10018440" cy="115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8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+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1484280" y="1772640"/>
            <a:ext cx="10018440" cy="4641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velké databáze cviků, celých cvičení i dlouhodobých rutin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podrobné mapování sérií, zátěží i pokroku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dobré propojení s webem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skvělý kalendář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možnosti přizpůsobení</a:t>
            </a:r>
            <a:endParaRPr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2370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484280" y="685800"/>
            <a:ext cx="10018440" cy="987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8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-</a:t>
            </a:r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1484280" y="2666880"/>
            <a:ext cx="10018440" cy="3123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nevodí tolik za ručičku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nutný aktivní přístup a sestavování rutin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285840" indent="-285480">
              <a:lnSpc>
                <a:spcPct val="100000"/>
              </a:lnSpc>
              <a:buClr>
                <a:srgbClr val="1287C3"/>
              </a:buClr>
              <a:buSzPct val="145000"/>
              <a:buFont typeface="Arial"/>
              <a:buChar char="•"/>
            </a:pPr>
            <a:r>
              <a:rPr lang="cs-CZ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pro začátečníky možná zbytečně moc údajů</a:t>
            </a:r>
            <a:endParaRPr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8780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470240" y="193320"/>
            <a:ext cx="10018440" cy="1015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DALŠÍ APLIKACE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1512000" y="1561680"/>
            <a:ext cx="10018440" cy="596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lnSpc>
                <a:spcPct val="100000"/>
              </a:lnSpc>
            </a:pPr>
            <a:r>
              <a:rPr lang="cs-CZ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					Multi Reps							VirtuaGym			</a:t>
            </a:r>
            <a:endParaRPr/>
          </a:p>
        </p:txBody>
      </p:sp>
      <p:pic>
        <p:nvPicPr>
          <p:cNvPr id="161" name="Obrázek 3"/>
          <p:cNvPicPr/>
          <p:nvPr/>
        </p:nvPicPr>
        <p:blipFill>
          <a:blip r:embed="rId2"/>
          <a:stretch/>
        </p:blipFill>
        <p:spPr>
          <a:xfrm>
            <a:off x="2552040" y="2566080"/>
            <a:ext cx="2572920" cy="4291560"/>
          </a:xfrm>
          <a:prstGeom prst="rect">
            <a:avLst/>
          </a:prstGeom>
          <a:ln>
            <a:noFill/>
          </a:ln>
        </p:spPr>
      </p:pic>
      <p:pic>
        <p:nvPicPr>
          <p:cNvPr id="162" name="Obrázek 4"/>
          <p:cNvPicPr/>
          <p:nvPr/>
        </p:nvPicPr>
        <p:blipFill>
          <a:blip r:embed="rId3"/>
          <a:stretch/>
        </p:blipFill>
        <p:spPr>
          <a:xfrm>
            <a:off x="7208280" y="2292480"/>
            <a:ext cx="2737080" cy="4565160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4044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61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u="sng" dirty="0">
                <a:hlinkClick r:id="rId2"/>
              </a:rPr>
              <a:t>http://sporttester.info</a:t>
            </a:r>
            <a:r>
              <a:rPr lang="cs-CZ" u="sng" dirty="0" smtClean="0">
                <a:hlinkClick r:id="rId2"/>
              </a:rPr>
              <a:t>/</a:t>
            </a:r>
            <a:endParaRPr lang="cs-CZ" dirty="0"/>
          </a:p>
          <a:p>
            <a:r>
              <a:rPr lang="cs-CZ" u="sng" dirty="0">
                <a:hlinkClick r:id="rId3"/>
              </a:rPr>
              <a:t>https://</a:t>
            </a:r>
            <a:r>
              <a:rPr lang="cs-CZ" u="sng" dirty="0" smtClean="0">
                <a:hlinkClick r:id="rId3"/>
              </a:rPr>
              <a:t>cs.wikipedia.org/wiki/Akcelerometr</a:t>
            </a:r>
            <a:endParaRPr lang="cs-CZ" dirty="0"/>
          </a:p>
          <a:p>
            <a:r>
              <a:rPr lang="cs-CZ" u="sng" dirty="0">
                <a:hlinkClick r:id="rId4"/>
              </a:rPr>
              <a:t>http://homel.vsb.cz/~</a:t>
            </a:r>
            <a:r>
              <a:rPr lang="cs-CZ" u="sng" dirty="0" smtClean="0">
                <a:hlinkClick r:id="rId4"/>
              </a:rPr>
              <a:t>jur286/prostredky_aut_rizeni/preklad.htm</a:t>
            </a:r>
            <a:endParaRPr lang="cs-CZ" dirty="0"/>
          </a:p>
          <a:p>
            <a:r>
              <a:rPr lang="cs-CZ" u="sng" dirty="0">
                <a:hlinkClick r:id="rId5"/>
              </a:rPr>
              <a:t>http://www.10000kroku.cz/?page=kategorie&amp;&amp;</a:t>
            </a:r>
            <a:r>
              <a:rPr lang="cs-CZ" u="sng" dirty="0" smtClean="0">
                <a:hlinkClick r:id="rId5"/>
              </a:rPr>
              <a:t>ktera=krokomer</a:t>
            </a:r>
            <a:endParaRPr lang="cs-CZ" dirty="0"/>
          </a:p>
          <a:p>
            <a:r>
              <a:rPr lang="cs-CZ" u="sng" dirty="0">
                <a:hlinkClick r:id="rId6"/>
              </a:rPr>
              <a:t>http://</a:t>
            </a:r>
            <a:r>
              <a:rPr lang="cs-CZ" u="sng" dirty="0" smtClean="0">
                <a:hlinkClick r:id="rId6"/>
              </a:rPr>
              <a:t>www.krokomer.com/</a:t>
            </a:r>
            <a:endParaRPr lang="cs-CZ" u="sng" dirty="0"/>
          </a:p>
          <a:p>
            <a:r>
              <a:rPr lang="cs-CZ" dirty="0" smtClean="0">
                <a:hlinkClick r:id="rId7"/>
              </a:rPr>
              <a:t>http</a:t>
            </a:r>
            <a:r>
              <a:rPr lang="cs-CZ" dirty="0">
                <a:hlinkClick r:id="rId7"/>
              </a:rPr>
              <a:t>://</a:t>
            </a:r>
            <a:r>
              <a:rPr lang="cs-CZ" dirty="0" smtClean="0">
                <a:hlinkClick r:id="rId7"/>
              </a:rPr>
              <a:t>www.channelworld.cz</a:t>
            </a:r>
            <a:endParaRPr lang="cs-CZ" dirty="0"/>
          </a:p>
          <a:p>
            <a:r>
              <a:rPr lang="cs-CZ" dirty="0" smtClean="0">
                <a:hlinkClick r:id="rId8"/>
              </a:rPr>
              <a:t>www.svetandroida.cz/</a:t>
            </a:r>
            <a:r>
              <a:rPr lang="cs-CZ" b="1" dirty="0" smtClean="0">
                <a:hlinkClick r:id="rId8"/>
              </a:rPr>
              <a:t>fitness</a:t>
            </a:r>
            <a:r>
              <a:rPr lang="cs-CZ" dirty="0" smtClean="0">
                <a:hlinkClick r:id="rId8"/>
              </a:rPr>
              <a:t>-naramek-smartband-201409</a:t>
            </a:r>
            <a:endParaRPr lang="cs-CZ" dirty="0" smtClean="0"/>
          </a:p>
          <a:p>
            <a:r>
              <a:rPr lang="cs-CZ" dirty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www.dtest.cz/clanek-4130/test-chytrych-naramku-2015</a:t>
            </a:r>
            <a:endParaRPr lang="cs-CZ" dirty="0" smtClean="0"/>
          </a:p>
          <a:p>
            <a:r>
              <a:rPr lang="cs-CZ" dirty="0">
                <a:hlinkClick r:id="rId10"/>
              </a:rPr>
              <a:t>www.</a:t>
            </a:r>
            <a:r>
              <a:rPr lang="cs-CZ" b="1" dirty="0">
                <a:hlinkClick r:id="rId10"/>
              </a:rPr>
              <a:t>fitness</a:t>
            </a:r>
            <a:r>
              <a:rPr lang="cs-CZ" dirty="0">
                <a:hlinkClick r:id="rId10"/>
              </a:rPr>
              <a:t>-hodinky.cz</a:t>
            </a:r>
            <a:r>
              <a:rPr lang="cs-CZ" dirty="0" smtClean="0">
                <a:hlinkClick r:id="rId10"/>
              </a:rPr>
              <a:t>/</a:t>
            </a:r>
            <a:endParaRPr lang="cs-CZ" dirty="0" smtClean="0"/>
          </a:p>
          <a:p>
            <a:r>
              <a:rPr lang="cs-CZ" dirty="0"/>
              <a:t>Ježová, S. (2010). </a:t>
            </a:r>
            <a:r>
              <a:rPr lang="cs-CZ" i="1" dirty="0"/>
              <a:t>Monitoring pohybové </a:t>
            </a:r>
            <a:r>
              <a:rPr lang="cs-CZ" i="1" dirty="0" err="1"/>
              <a:t>ativity</a:t>
            </a:r>
            <a:r>
              <a:rPr lang="cs-CZ" i="1" dirty="0"/>
              <a:t> dětí mladšího školního věku.</a:t>
            </a:r>
            <a:r>
              <a:rPr lang="cs-CZ" dirty="0"/>
              <a:t> Brno: MU.</a:t>
            </a:r>
          </a:p>
          <a:p>
            <a:r>
              <a:rPr lang="cs-CZ" dirty="0"/>
              <a:t>Pech, V. (2010). </a:t>
            </a:r>
            <a:r>
              <a:rPr lang="cs-CZ" i="1" dirty="0"/>
              <a:t>Pohybová aktivita jako fyziologická potřeba dítěte.</a:t>
            </a:r>
            <a:r>
              <a:rPr lang="cs-CZ" dirty="0"/>
              <a:t> Brno: MU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26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Wearable</a:t>
            </a:r>
            <a:r>
              <a:rPr lang="cs-CZ" dirty="0" smtClean="0"/>
              <a:t> technology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Zařízení přiléhající k tělu</a:t>
            </a:r>
          </a:p>
          <a:p>
            <a:r>
              <a:rPr lang="cs-CZ" dirty="0" smtClean="0"/>
              <a:t>Návrh způsobu nošení 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38" y="2082988"/>
            <a:ext cx="2870351" cy="42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1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Fitness náramky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5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74" y="4229099"/>
            <a:ext cx="4867582" cy="2350347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Wearables</a:t>
            </a:r>
            <a:r>
              <a:rPr lang="cs-CZ" dirty="0"/>
              <a:t>, </a:t>
            </a:r>
            <a:r>
              <a:rPr lang="cs-CZ" dirty="0" smtClean="0"/>
              <a:t>nositelná elektronika,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tracker</a:t>
            </a:r>
            <a:r>
              <a:rPr lang="cs-CZ" dirty="0" smtClean="0"/>
              <a:t>,</a:t>
            </a:r>
          </a:p>
          <a:p>
            <a:endParaRPr lang="cs-CZ" dirty="0"/>
          </a:p>
          <a:p>
            <a:r>
              <a:rPr lang="cs-CZ" dirty="0"/>
              <a:t>= krokoměr </a:t>
            </a:r>
            <a:endParaRPr lang="cs-CZ" dirty="0" smtClean="0"/>
          </a:p>
          <a:p>
            <a:r>
              <a:rPr lang="cs-CZ" dirty="0" smtClean="0"/>
              <a:t>Zaznamenání </a:t>
            </a:r>
            <a:r>
              <a:rPr lang="cs-CZ" dirty="0"/>
              <a:t>celodenní aktivity</a:t>
            </a:r>
          </a:p>
          <a:p>
            <a:r>
              <a:rPr lang="cs-CZ" dirty="0" smtClean="0"/>
              <a:t>Co měří? 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80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49" y="3561620"/>
            <a:ext cx="3846297" cy="24880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elké </a:t>
            </a:r>
            <a:r>
              <a:rPr lang="cs-CZ" dirty="0"/>
              <a:t>množství na </a:t>
            </a:r>
            <a:r>
              <a:rPr lang="cs-CZ" dirty="0" smtClean="0"/>
              <a:t>trhu</a:t>
            </a:r>
          </a:p>
          <a:p>
            <a:r>
              <a:rPr lang="cs-CZ" dirty="0" smtClean="0"/>
              <a:t>Podpora prostředí (webové</a:t>
            </a:r>
            <a:r>
              <a:rPr lang="cs-CZ" dirty="0"/>
              <a:t>, </a:t>
            </a:r>
            <a:r>
              <a:rPr lang="cs-CZ" dirty="0" smtClean="0"/>
              <a:t>mobilní)</a:t>
            </a:r>
            <a:endParaRPr lang="cs-CZ" dirty="0"/>
          </a:p>
          <a:p>
            <a:r>
              <a:rPr lang="cs-CZ" dirty="0" smtClean="0"/>
              <a:t>Design doplňku - pěkný</a:t>
            </a:r>
            <a:r>
              <a:rPr lang="cs-CZ" dirty="0"/>
              <a:t>, pohodlný, odolný</a:t>
            </a:r>
          </a:p>
          <a:p>
            <a:r>
              <a:rPr lang="cs-CZ" dirty="0" smtClean="0"/>
              <a:t>Nabíjení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95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2657880" y="480240"/>
            <a:ext cx="8574120" cy="815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000" spc="-1" dirty="0">
                <a:latin typeface="Corbel"/>
              </a:rPr>
              <a:t>SPORTTESTER</a:t>
            </a:r>
            <a:endParaRPr dirty="0"/>
          </a:p>
        </p:txBody>
      </p:sp>
      <p:sp>
        <p:nvSpPr>
          <p:cNvPr id="100" name="TextShape 2"/>
          <p:cNvSpPr txBox="1"/>
          <p:nvPr/>
        </p:nvSpPr>
        <p:spPr>
          <a:xfrm>
            <a:off x="2664000" y="1779840"/>
            <a:ext cx="8712000" cy="3764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pc="-1" dirty="0">
                <a:latin typeface="Corbel"/>
              </a:rPr>
              <a:t>Nedokážete odhadnout dopad tréninku na váš organismus?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pc="-1" dirty="0">
                <a:latin typeface="Corbel"/>
              </a:rPr>
              <a:t>Nepřeháníte to s cvičením? Je cvičení dostatečné?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pc="-1" dirty="0">
                <a:latin typeface="Corbel"/>
              </a:rPr>
              <a:t>Aktuální SF- intenzita zátěže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pc="-1" dirty="0">
                <a:latin typeface="Corbel"/>
              </a:rPr>
              <a:t>Spálené kalorie (% tuku ze spálených kalorií)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pc="-1" dirty="0">
                <a:latin typeface="Corbel"/>
              </a:rPr>
              <a:t>Dva druhy měření tepu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pc="-1" dirty="0">
                <a:latin typeface="Corbel"/>
              </a:rPr>
              <a:t>Alternativy pro mnoho druhů sportů</a:t>
            </a:r>
            <a:endParaRPr dirty="0"/>
          </a:p>
        </p:txBody>
      </p:sp>
      <p:pic>
        <p:nvPicPr>
          <p:cNvPr id="101" name="Obrázek 100"/>
          <p:cNvPicPr/>
          <p:nvPr/>
        </p:nvPicPr>
        <p:blipFill>
          <a:blip r:embed="rId2"/>
          <a:stretch/>
        </p:blipFill>
        <p:spPr>
          <a:xfrm>
            <a:off x="9423360" y="3600000"/>
            <a:ext cx="2168640" cy="2913840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776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2808000" y="228240"/>
            <a:ext cx="8574120" cy="923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000" spc="-1">
                <a:latin typeface="Corbel"/>
              </a:rPr>
              <a:t>KROKOMĚR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3024000" y="1512000"/>
            <a:ext cx="8478720" cy="387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Corbel"/>
              </a:rPr>
              <a:t>= pedometr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Corbel"/>
              </a:rPr>
              <a:t>Mechanismus, který při došlápnutí přičte krok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Corbel"/>
              </a:rPr>
              <a:t>Počet kroků, spálené kalorie, vzdálenost, rychlost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Corbel"/>
              </a:rPr>
              <a:t>Možnost nastavit cílový počet kroků</a:t>
            </a:r>
            <a:endParaRPr dirty="0"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Corbel"/>
              </a:rPr>
              <a:t>Turistika, sportovní </a:t>
            </a:r>
            <a:r>
              <a:rPr lang="cs-CZ" sz="2400" strike="noStrike" spc="-1" dirty="0" smtClean="0">
                <a:uFill>
                  <a:solidFill>
                    <a:srgbClr val="FFFFFF"/>
                  </a:solidFill>
                </a:uFill>
                <a:latin typeface="Corbel"/>
              </a:rPr>
              <a:t>chůze</a:t>
            </a:r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endParaRPr dirty="0"/>
          </a:p>
          <a:p>
            <a:r>
              <a:rPr lang="cs-CZ" sz="2400" strike="noStrike" spc="-1" dirty="0">
                <a:uFill>
                  <a:solidFill>
                    <a:srgbClr val="FFFFFF"/>
                  </a:solidFill>
                </a:uFill>
                <a:latin typeface="Corbel"/>
              </a:rPr>
              <a:t>PRINCIP: KYVADÉLKO, KTERÉ REAGUJE NA LIDSKOU HOUPAVOU CHŮZI</a:t>
            </a:r>
            <a:endParaRPr dirty="0"/>
          </a:p>
        </p:txBody>
      </p:sp>
      <p:pic>
        <p:nvPicPr>
          <p:cNvPr id="104" name="Obrázek 103"/>
          <p:cNvPicPr/>
          <p:nvPr/>
        </p:nvPicPr>
        <p:blipFill>
          <a:blip r:embed="rId2"/>
          <a:stretch/>
        </p:blipFill>
        <p:spPr>
          <a:xfrm>
            <a:off x="8766720" y="4813920"/>
            <a:ext cx="2736000" cy="1882080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0549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2880000" y="288000"/>
            <a:ext cx="8574120" cy="100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cs-CZ" sz="4000" spc="-1">
                <a:latin typeface="Corbel"/>
              </a:rPr>
              <a:t>AKCELEROMETR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2897280" y="1584000"/>
            <a:ext cx="8550720" cy="3656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trike="noStrike" spc="-1">
                <a:uFill>
                  <a:solidFill>
                    <a:srgbClr val="FFFFFF"/>
                  </a:solidFill>
                </a:uFill>
                <a:latin typeface="Corbel"/>
              </a:rPr>
              <a:t>Gyroskop, pohybový senzor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trike="noStrike" spc="-1">
                <a:uFill>
                  <a:solidFill>
                    <a:srgbClr val="FFFFFF"/>
                  </a:solidFill>
                </a:uFill>
                <a:latin typeface="Corbel"/>
              </a:rPr>
              <a:t>Zrychlení, zpomalení pohybu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trike="noStrike" spc="-1">
                <a:uFill>
                  <a:solidFill>
                    <a:srgbClr val="FFFFFF"/>
                  </a:solidFill>
                </a:uFill>
                <a:latin typeface="Corbel"/>
              </a:rPr>
              <a:t>vzdálenost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trike="noStrike" spc="-1">
                <a:uFill>
                  <a:solidFill>
                    <a:srgbClr val="FFFFFF"/>
                  </a:solidFill>
                </a:uFill>
                <a:latin typeface="Corbel"/>
              </a:rPr>
              <a:t>Běh a chůze- pro výpočet potřebuje, aby se pohyb zastavil- došlap, odraz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cs-CZ" sz="2400" strike="noStrike" spc="-1">
                <a:uFill>
                  <a:solidFill>
                    <a:srgbClr val="FFFFFF"/>
                  </a:solidFill>
                </a:uFill>
                <a:latin typeface="Corbel"/>
              </a:rPr>
              <a:t>Součást mobilních telefonů</a:t>
            </a:r>
            <a:endParaRPr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A7D0-0659-454A-A4BC-96B2E4A3833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4537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1006</TotalTime>
  <Words>536</Words>
  <Application>Microsoft Office PowerPoint</Application>
  <PresentationFormat>Širokoúhlá obrazovka</PresentationFormat>
  <Paragraphs>249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Corbel</vt:lpstr>
      <vt:lpstr>StarSymbol</vt:lpstr>
      <vt:lpstr>Paralaxa</vt:lpstr>
      <vt:lpstr>Současné technologie využívané pro monitoring pohybové aktivity</vt:lpstr>
      <vt:lpstr>Pohybová aktivita</vt:lpstr>
      <vt:lpstr>Monitoring pohybové aktivity</vt:lpstr>
      <vt:lpstr>Wearable technology</vt:lpstr>
      <vt:lpstr>Fitness náramky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Současné technologie využívané pro monitoring pohybové aktivity</dc:title>
  <dc:creator>Eliška Olbrechtová</dc:creator>
  <cp:lastModifiedBy>Eliška Olbrechtová</cp:lastModifiedBy>
  <cp:revision>16</cp:revision>
  <dcterms:created xsi:type="dcterms:W3CDTF">2015-11-29T16:36:56Z</dcterms:created>
  <dcterms:modified xsi:type="dcterms:W3CDTF">2015-12-04T14:41:21Z</dcterms:modified>
</cp:coreProperties>
</file>