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77" r:id="rId22"/>
    <p:sldId id="278" r:id="rId23"/>
    <p:sldId id="279" r:id="rId24"/>
    <p:sldId id="280" r:id="rId25"/>
    <p:sldId id="281" r:id="rId26"/>
    <p:sldId id="269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9763B-1888-46BB-B616-5876BFC18154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81D0B-6655-4871-A0C5-D185852953C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805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D6E1F-BBEE-4AB0-9225-905BA7536B3C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751E3-2A50-4A9F-A364-7D208716A78B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088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31212-C458-432E-916A-61B4E5145F0F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3C51B-52B3-47C8-8E6F-0C58A9E5115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604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61C8-3C22-46B2-A792-61198E8B4364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67479-92C0-4C96-BC86-2C2C9CB1CA79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315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12604-85C5-46BE-938C-1DCB6DFE5B8E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2E54D-7024-4EF8-910B-24284F6EC67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80754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75B65-3575-404B-8BA8-D2EB5488AC2E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753E1-DCDB-48D8-A2E9-878C66937B8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750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64A29-2617-443F-A6C5-2499F41A331B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7ECF17-07FC-4455-BFEA-9C5C7AA4CAF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875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AFB4B-E36E-45F7-8432-AA5DFB459662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835BA7-4BF7-4F61-A5E3-31AE6B19A1C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274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7BE15-440A-49C9-85C8-99C3D988EDA5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76A4C-7FF3-45A3-A670-A81AE584C1E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413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ACD61-C69E-4C81-AFE6-A1AF0380702E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4E36C-B2CC-4A26-87CC-1602009FEA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102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EB2B3-E36E-429D-AC34-71FCC129B0FF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80313-EE73-4682-B461-BA7230204DC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968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5FFAB9-1C96-4959-AB4E-F9ABBFD5D35A}" type="datetimeFigureOut">
              <a:rPr lang="cs-CZ"/>
              <a:pPr>
                <a:defRPr/>
              </a:pPr>
              <a:t>20.10.2015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Book Antiqua" panose="02040602050305030304" pitchFamily="18" charset="0"/>
              </a:defRPr>
            </a:lvl1pPr>
          </a:lstStyle>
          <a:p>
            <a:fld id="{98E264E8-0FE1-4084-83C2-2E6695F1921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9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v_yR_W9m-E" TargetMode="External"/><Relationship Id="rId2" Type="http://schemas.openxmlformats.org/officeDocument/2006/relationships/hyperlink" Target="https://www.youtube.com/watch?v=fihUk1pH56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box.mefistofeles.cz/12-zakladnich-plyometrickych-cviku/" TargetMode="External"/><Relationship Id="rId13" Type="http://schemas.openxmlformats.org/officeDocument/2006/relationships/hyperlink" Target="https://is.muni.cz/el/1451/podzim2013/bp2053/um/Skripta_Antropomotorika.pdf" TargetMode="External"/><Relationship Id="rId3" Type="http://schemas.openxmlformats.org/officeDocument/2006/relationships/hyperlink" Target="http://www.trenink.com/index.php/kondicni-trenink/silovy-trenink/495-druhy-sily-ovlivujici-vykon-fotbalisty" TargetMode="External"/><Relationship Id="rId7" Type="http://schemas.openxmlformats.org/officeDocument/2006/relationships/hyperlink" Target="http://www.kulturistika.com/sporty/kulturistika/plyometrie-i" TargetMode="External"/><Relationship Id="rId12" Type="http://schemas.openxmlformats.org/officeDocument/2006/relationships/hyperlink" Target="https://is.muni.cz/el/1451/jaro2013/bp1053/45110955/Skripta_Antropo_Mgr_2011.pdf" TargetMode="External"/><Relationship Id="rId2" Type="http://schemas.openxmlformats.org/officeDocument/2006/relationships/hyperlink" Target="http://eamos.pf.jcu.cz/amos/kat_tv/externi/antropomotorik/pohybove_schopnosti/stranky/sil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vetkolecek.cz/rady-pro-nove-bruslare/219-plyometrie-vybusnost-rychlost-in-line" TargetMode="External"/><Relationship Id="rId11" Type="http://schemas.openxmlformats.org/officeDocument/2006/relationships/hyperlink" Target="http://www.theses.cz/id/y99jc5/Vytvoen_zsobnku_motorickch_test_pouvanch_v_tlesn_vchov.pdf" TargetMode="External"/><Relationship Id="rId5" Type="http://schemas.openxmlformats.org/officeDocument/2006/relationships/hyperlink" Target="http://treneri.volejbal-metodika.cz/materialy/detail/91/" TargetMode="External"/><Relationship Id="rId15" Type="http://schemas.openxmlformats.org/officeDocument/2006/relationships/hyperlink" Target="https://publi.cz/books/64/05.html" TargetMode="External"/><Relationship Id="rId10" Type="http://schemas.openxmlformats.org/officeDocument/2006/relationships/hyperlink" Target="https://is.muni.cz/do/fsps/e-learning/kapitolysportmed/pages/18-11-zatezove-testy.html" TargetMode="External"/><Relationship Id="rId4" Type="http://schemas.openxmlformats.org/officeDocument/2006/relationships/hyperlink" Target="http://www.extrifit.cz/clanky-silovy-trenink-pro-fightery-od-rosse-enamaita.html" TargetMode="External"/><Relationship Id="rId9" Type="http://schemas.openxmlformats.org/officeDocument/2006/relationships/hyperlink" Target="https://www.youtube.com/" TargetMode="External"/><Relationship Id="rId14" Type="http://schemas.openxmlformats.org/officeDocument/2006/relationships/hyperlink" Target="http://www.okpb.cz/serm/studium/antropomotorika/antropomotorik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500042"/>
            <a:ext cx="8229600" cy="270035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Antropomotorika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6000" dirty="0" smtClean="0"/>
              <a:t>silové schopnosti</a:t>
            </a:r>
            <a:endParaRPr lang="cs-CZ" sz="60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7343775" cy="3525837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algn="r" eaLnBrk="1" hangingPunct="1"/>
            <a:r>
              <a:rPr lang="cs-CZ" altLang="cs-CZ" sz="2400" dirty="0" smtClean="0"/>
              <a:t>                                                 </a:t>
            </a:r>
            <a:r>
              <a:rPr lang="cs-CZ" altLang="cs-CZ" sz="2400" dirty="0" smtClean="0"/>
              <a:t>Lukáš Hajtmar</a:t>
            </a:r>
          </a:p>
          <a:p>
            <a:pPr algn="r" eaLnBrk="1" hangingPunct="1"/>
            <a:r>
              <a:rPr lang="cs-CZ" altLang="cs-CZ" sz="2400" dirty="0" smtClean="0"/>
              <a:t>Petr Kos</a:t>
            </a:r>
          </a:p>
          <a:p>
            <a:pPr algn="r" eaLnBrk="1" hangingPunct="1"/>
            <a:r>
              <a:rPr lang="cs-CZ" altLang="cs-CZ" sz="2400" dirty="0" smtClean="0"/>
              <a:t>Jana Svobodová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Testy explozivní síly</a:t>
            </a:r>
            <a:endParaRPr lang="cs-CZ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Vertikální skok</a:t>
            </a: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dolní končetiny</a:t>
            </a:r>
          </a:p>
          <a:p>
            <a:pPr eaLnBrk="1" hangingPunct="1"/>
            <a:r>
              <a:rPr lang="cs-CZ" altLang="cs-CZ" sz="2000" dirty="0" smtClean="0"/>
              <a:t>měříme pomocí měřítka na stěně, skokoměru (pásmového, tyčinkového, kolíčkového), provedení rozdělujeme na dosažné (dosah ruky), prosté (bez dotyku), se švihem paží a bez švihu paží</a:t>
            </a:r>
          </a:p>
          <a:p>
            <a:pPr eaLnBrk="1" hangingPunct="1"/>
            <a:r>
              <a:rPr lang="cs-CZ" altLang="cs-CZ" sz="2000" dirty="0" smtClean="0"/>
              <a:t>měříme v centimetrech výšku a od ní odečítáme dosah TO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 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Skok daleký z místa</a:t>
            </a:r>
          </a:p>
          <a:p>
            <a:pPr eaLnBrk="1" hangingPunct="1"/>
            <a:r>
              <a:rPr lang="cs-CZ" altLang="cs-CZ" sz="2000" dirty="0" smtClean="0"/>
              <a:t>dolní končetiny</a:t>
            </a:r>
          </a:p>
          <a:p>
            <a:pPr eaLnBrk="1" hangingPunct="1"/>
            <a:r>
              <a:rPr lang="cs-CZ" altLang="cs-CZ" sz="2000" dirty="0" smtClean="0"/>
              <a:t>TO provede odrazem snožmo skok vpřed se současným švihem paží, skok opakujeme nejméně dvakrát</a:t>
            </a:r>
          </a:p>
          <a:p>
            <a:pPr eaLnBrk="1" hangingPunct="1"/>
            <a:r>
              <a:rPr lang="cs-CZ" altLang="cs-CZ" sz="2000" dirty="0" smtClean="0"/>
              <a:t>zaznamenáváme lepší z pokusů v centimetrech      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6147" name="Content Placeholder 5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Čtyřskok z nohy na nohu</a:t>
            </a:r>
          </a:p>
          <a:p>
            <a:pPr eaLnBrk="1" hangingPunct="1"/>
            <a:r>
              <a:rPr lang="cs-CZ" altLang="cs-CZ" sz="2000" dirty="0" smtClean="0"/>
              <a:t>dolní končetiny a trup</a:t>
            </a:r>
          </a:p>
          <a:p>
            <a:pPr eaLnBrk="1" hangingPunct="1"/>
            <a:r>
              <a:rPr lang="cs-CZ" altLang="cs-CZ" sz="2000" dirty="0" smtClean="0"/>
              <a:t>ze stoje výkročného provede TO čtyři co nejdelší skoky, provádíme 3x</a:t>
            </a:r>
          </a:p>
          <a:p>
            <a:pPr eaLnBrk="1" hangingPunct="1"/>
            <a:r>
              <a:rPr lang="cs-CZ" altLang="cs-CZ" sz="2000" dirty="0" smtClean="0"/>
              <a:t>zaznamenáváme lepší z pokusů v centimetrech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Hod jednoruč</a:t>
            </a:r>
          </a:p>
          <a:p>
            <a:pPr eaLnBrk="1" hangingPunct="1"/>
            <a:r>
              <a:rPr lang="cs-CZ" altLang="cs-CZ" sz="2000" dirty="0" smtClean="0"/>
              <a:t>svalstvo trupu a horní končetiny</a:t>
            </a:r>
          </a:p>
          <a:p>
            <a:pPr eaLnBrk="1" hangingPunct="1"/>
            <a:r>
              <a:rPr lang="cs-CZ" altLang="cs-CZ" sz="2000" dirty="0" smtClean="0"/>
              <a:t>TO provede 3x z místa hod vrchním obloukem, používané náčiní - granát, softbalovým míček, kriketový míček</a:t>
            </a:r>
          </a:p>
          <a:p>
            <a:pPr eaLnBrk="1" hangingPunct="1"/>
            <a:r>
              <a:rPr lang="cs-CZ" altLang="cs-CZ" sz="2000" dirty="0" smtClean="0"/>
              <a:t>zaznamenáváme lepší z pokusů v metrech a decimetrech 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 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      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Hod jednoruč proti stěně</a:t>
            </a:r>
          </a:p>
          <a:p>
            <a:pPr eaLnBrk="1" hangingPunct="1"/>
            <a:r>
              <a:rPr lang="cs-CZ" altLang="cs-CZ" sz="2000" dirty="0" smtClean="0"/>
              <a:t>svalstvo trupu a horní končetiny</a:t>
            </a:r>
          </a:p>
          <a:p>
            <a:pPr eaLnBrk="1" hangingPunct="1"/>
            <a:r>
              <a:rPr lang="cs-CZ" altLang="cs-CZ" sz="2000" dirty="0" smtClean="0"/>
              <a:t>TO provede 5x hod házenkářským míčem proti stěně a měříme vzdálenost do jaké se míč odrazí</a:t>
            </a:r>
          </a:p>
          <a:p>
            <a:pPr eaLnBrk="1" hangingPunct="1"/>
            <a:r>
              <a:rPr lang="cs-CZ" altLang="cs-CZ" sz="2000" dirty="0" smtClean="0"/>
              <a:t>zaznamenáváme součet ze tří nejlepších pokusů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Hod těžkým míčem obouruč</a:t>
            </a:r>
          </a:p>
          <a:p>
            <a:pPr eaLnBrk="1" hangingPunct="1"/>
            <a:r>
              <a:rPr lang="cs-CZ" altLang="cs-CZ" sz="2000" dirty="0" smtClean="0"/>
              <a:t>svalstvo trupu, horních končetin a dolních končetin</a:t>
            </a:r>
          </a:p>
          <a:p>
            <a:pPr eaLnBrk="1" hangingPunct="1"/>
            <a:r>
              <a:rPr lang="cs-CZ" altLang="cs-CZ" sz="2000" dirty="0" smtClean="0"/>
              <a:t>TO provede 3x z místa hod vrchním obloukem obouruč, používané náčiní - plný míč (2 kg)</a:t>
            </a:r>
          </a:p>
          <a:p>
            <a:pPr eaLnBrk="1" hangingPunct="1"/>
            <a:r>
              <a:rPr lang="cs-CZ" altLang="cs-CZ" sz="2000" dirty="0" smtClean="0"/>
              <a:t>zaznamenáváme lepší z pokusů v metrech a decimetrech       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Plyometrie</a:t>
            </a:r>
            <a:endParaRPr lang="cs-CZ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Je disciplína </a:t>
            </a:r>
            <a:r>
              <a:rPr lang="cs-CZ" altLang="cs-CZ" sz="2000" dirty="0" smtClean="0"/>
              <a:t>zabývající se </a:t>
            </a:r>
            <a:r>
              <a:rPr lang="cs-CZ" altLang="cs-CZ" sz="2000" dirty="0" smtClean="0"/>
              <a:t>rozvojem Explozivní (výbušné) síly, která je v různých druzích sportů (např. bojové sporty, atletika, ale také </a:t>
            </a:r>
            <a:r>
              <a:rPr lang="cs-CZ" altLang="cs-CZ" sz="2000" dirty="0" smtClean="0"/>
              <a:t>kolektivní </a:t>
            </a:r>
            <a:r>
              <a:rPr lang="cs-CZ" altLang="cs-CZ" sz="2000" dirty="0" smtClean="0"/>
              <a:t>sporty např. volejbal, basketbal, fotbal)  velice důležitá. U těchto sportů není podstatná statická </a:t>
            </a:r>
            <a:r>
              <a:rPr lang="cs-CZ" altLang="cs-CZ" sz="2000" dirty="0" smtClean="0"/>
              <a:t>síla </a:t>
            </a:r>
            <a:r>
              <a:rPr lang="cs-CZ" altLang="cs-CZ" sz="2000" dirty="0" smtClean="0"/>
              <a:t>( např. kolik kg vytlačím na benchpress), ale dynamická síla a zejména  explozivní síla (např. </a:t>
            </a:r>
            <a:r>
              <a:rPr lang="cs-CZ" altLang="cs-CZ" sz="2000" dirty="0" smtClean="0"/>
              <a:t>dosažení </a:t>
            </a:r>
            <a:r>
              <a:rPr lang="cs-CZ" altLang="cs-CZ" sz="2000" dirty="0" smtClean="0"/>
              <a:t>co největšího výskoku, vrhu, hodu).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Úkolem plyometrie je zlepšení nervosvalové aktivity a rozvoj rychlých svalových vláken (tyto vlákna hrají </a:t>
            </a:r>
            <a:r>
              <a:rPr lang="cs-CZ" altLang="cs-CZ" sz="2000" dirty="0" smtClean="0"/>
              <a:t>nejvýznamnější </a:t>
            </a:r>
            <a:r>
              <a:rPr lang="cs-CZ" altLang="cs-CZ" sz="2000" dirty="0" smtClean="0"/>
              <a:t>roli ve vyvolání explozivní síly)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Myotický reflex</a:t>
            </a:r>
            <a:endParaRPr lang="cs-CZ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Tento reflex slouží pro ochranu svalů před natržení, přetržením či jiným </a:t>
            </a:r>
            <a:r>
              <a:rPr lang="cs-CZ" altLang="cs-CZ" sz="2000" dirty="0" smtClean="0"/>
              <a:t>zraněním. </a:t>
            </a:r>
            <a:r>
              <a:rPr lang="cs-CZ" altLang="cs-CZ" sz="2000" dirty="0" smtClean="0"/>
              <a:t>Když se sval náhle a extrémně natáhne, nervový systém vyšle signál, aby se sval okamžitě stáhnul (smrštil).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Plyometrie je jediný druh cvičení, který dokáže tento reflex využít.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Spočívá ve vstřebání dopadu z vyvýšeného bodu, svaly jsou náhle a </a:t>
            </a:r>
            <a:r>
              <a:rPr lang="cs-CZ" altLang="cs-CZ" sz="2000" dirty="0" smtClean="0"/>
              <a:t>extrémně </a:t>
            </a:r>
            <a:r>
              <a:rPr lang="cs-CZ" altLang="cs-CZ" sz="2000" dirty="0" smtClean="0"/>
              <a:t>nataženy a smrštěny čímž se aktivuje myotický reflex.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Plyometrická cvičení</a:t>
            </a:r>
            <a:endParaRPr lang="cs-CZ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400" dirty="0" smtClean="0"/>
              <a:t>Pravidla bezpečného cvičení: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 Dobrá kondice</a:t>
            </a:r>
          </a:p>
          <a:p>
            <a:pPr eaLnBrk="1" hangingPunct="1"/>
            <a:r>
              <a:rPr lang="cs-CZ" altLang="cs-CZ" sz="2000" dirty="0" smtClean="0"/>
              <a:t> Vhodná obuv</a:t>
            </a:r>
          </a:p>
          <a:p>
            <a:pPr eaLnBrk="1" hangingPunct="1"/>
            <a:r>
              <a:rPr lang="cs-CZ" altLang="cs-CZ" sz="2000" dirty="0" smtClean="0"/>
              <a:t> Doskok na měkký povrch</a:t>
            </a:r>
          </a:p>
          <a:p>
            <a:pPr eaLnBrk="1" hangingPunct="1"/>
            <a:r>
              <a:rPr lang="cs-CZ" altLang="cs-CZ" sz="2000" dirty="0" smtClean="0"/>
              <a:t> Začínáme po důkladné rozcvičce</a:t>
            </a:r>
          </a:p>
          <a:p>
            <a:pPr eaLnBrk="1" hangingPunct="1"/>
            <a:r>
              <a:rPr lang="cs-CZ" altLang="cs-CZ" sz="2000" dirty="0" smtClean="0"/>
              <a:t> Doskakovat co nejlehčeji s co nejmenším hlukem</a:t>
            </a:r>
          </a:p>
          <a:p>
            <a:pPr eaLnBrk="1" hangingPunct="1"/>
            <a:r>
              <a:rPr lang="cs-CZ" altLang="cs-CZ" sz="2000" dirty="0" smtClean="0"/>
              <a:t> Odpočinek mezi jednotkami cca 1 týden</a:t>
            </a:r>
          </a:p>
          <a:p>
            <a:pPr eaLnBrk="1" hangingPunct="1"/>
            <a:r>
              <a:rPr lang="cs-CZ" altLang="cs-CZ" sz="2000" dirty="0" smtClean="0"/>
              <a:t> Necvičit se zraněním nebo bolestí kolene</a:t>
            </a:r>
          </a:p>
          <a:p>
            <a:pPr eaLnBrk="1" hangingPunct="1"/>
            <a:r>
              <a:rPr lang="cs-CZ" altLang="cs-CZ" sz="2000" dirty="0" smtClean="0"/>
              <a:t> Max. vyražení vzhůru po dopadu</a:t>
            </a:r>
          </a:p>
          <a:p>
            <a:pPr eaLnBrk="1" hangingPunct="1"/>
            <a:r>
              <a:rPr lang="cs-CZ" altLang="cs-CZ" sz="2000" dirty="0" smtClean="0"/>
              <a:t> Min. čas na podložce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 smtClean="0"/>
              <a:t>Základní kategorie plyomet. cvičení: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1. Skok do hloubky </a:t>
            </a:r>
          </a:p>
          <a:p>
            <a:pPr eaLnBrk="1" hangingPunct="1"/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Při tomto druhu cviků seskočíte z bedny nebo vyvýšeného místa a již neskáčete zpět.</a:t>
            </a:r>
          </a:p>
          <a:p>
            <a:pPr eaLnBrk="1" hangingPunct="1"/>
            <a:r>
              <a:rPr lang="cs-CZ" altLang="cs-CZ" sz="2000" dirty="0" smtClean="0"/>
              <a:t>Tyto typy cviků bývají používány zejména na začátku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2. Výskok po seskoku</a:t>
            </a:r>
          </a:p>
          <a:p>
            <a:pPr eaLnBrk="1" hangingPunct="1"/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Při tomto druhu cviků opět seskočíte z bedny, ale následně musíte vyskočit co nejvýše.</a:t>
            </a:r>
          </a:p>
          <a:p>
            <a:pPr eaLnBrk="1" hangingPunct="1"/>
            <a:r>
              <a:rPr lang="cs-CZ" altLang="cs-CZ" sz="2000" dirty="0" smtClean="0"/>
              <a:t>Obsah většiny cviků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  <p:pic>
        <p:nvPicPr>
          <p:cNvPr id="11268" name="Picture 3" descr="http://www.kulturistika.com/sites/default/files/picturesweb/2010210801/1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785813"/>
            <a:ext cx="1524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http://www.kulturistika.com/sites/default/files/picturesweb/2010210801/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3786188"/>
            <a:ext cx="1524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Konkrétní plyometrické cviky</a:t>
            </a:r>
            <a:endParaRPr lang="cs-CZ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Skok do hloubky a na předem určenou výšku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Pomůcka: dvě bedny stejné výšky vzdálené 60-120cm od sebe (výška a vzdálenost závisí na schopnostech jedince). Mírný stoj rozkročný na bedně, s prsty blízko přední hrany a chodidly na šířku ramen, čelem ke druhé bedně. Seskoč z bedny, dopadni měkce na obě nohy. Výskok ze země by měl být co nejrychlejší.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  <p:pic>
        <p:nvPicPr>
          <p:cNvPr id="12292" name="Picture 3" descr="Plyometrie – Skok do hloubky a na předem určenou výš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71688"/>
            <a:ext cx="21812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Skok do hloubky s přikrčením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cs-CZ" altLang="cs-CZ" sz="2000" dirty="0" smtClean="0"/>
              <a:t>Pomůcka: bedna 40cm -1m vysoká. Stoj pokrčný, s prsty blízko hrany. Seskoč dolů a dopadni do 90° přikrčení, vyskoč prudce nahoru a dopadni opět do přikrčení.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Skok do hloubky a přes překážku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Pomůcka: bedna o výšce 40cm – 1m, překážka 70-80cm vysoká, umístěná asi 1m od bedny. Mírný stoj rozkročný na bedně s chodidly na šířku ramen. Seskoč z bedny a po dopadu přeskoč překážku.</a:t>
            </a:r>
          </a:p>
          <a:p>
            <a:pPr eaLnBrk="1" hangingPunct="1"/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  <p:pic>
        <p:nvPicPr>
          <p:cNvPr id="13316" name="Picture 3" descr="Plyometrie – Skok do hloubky s přikrčení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57188"/>
            <a:ext cx="235743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Plyometrie – Skok do hloubky a přes překážk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214688"/>
            <a:ext cx="2571750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22975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>
                <a:solidFill>
                  <a:srgbClr val="FFFF00"/>
                </a:solidFill>
              </a:rPr>
              <a:t>Skok do hloubky na jedné noze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cs-CZ" altLang="cs-CZ" sz="2000" dirty="0" smtClean="0"/>
              <a:t>Pomůcka: bedna 30-50cm vysoká. Mírný stoj rozkročný na bedně, s prsty blízko hrany. Seskoč dolů a dopadni na jednu nohu. Poté vyskoč co nejvýše s dopadem na stejnou nohu. Pokus se zkrátit kontakt se zemí na minimum.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 smtClean="0"/>
              <a:t> </a:t>
            </a:r>
          </a:p>
        </p:txBody>
      </p:sp>
      <p:pic>
        <p:nvPicPr>
          <p:cNvPr id="14340" name="Picture 3" descr="Plyometrie – Skok do hloubky na jedné no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85750"/>
            <a:ext cx="23574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 smtClean="0"/>
              <a:t>Síla, silová 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544021"/>
          </a:xfrm>
        </p:spPr>
        <p:txBody>
          <a:bodyPr/>
          <a:lstStyle/>
          <a:p>
            <a:pPr marL="265113" indent="-265113"/>
            <a:r>
              <a:rPr lang="cs-CZ" sz="1400" b="1" i="1" dirty="0" smtClean="0">
                <a:solidFill>
                  <a:srgbClr val="FFFF00"/>
                </a:solidFill>
                <a:latin typeface="+mj-lt"/>
              </a:rPr>
              <a:t>Silová schopnost je schopnost překonávat, nebo udržovat vnější odpor svalovou kontrakcí.</a:t>
            </a:r>
            <a:endParaRPr lang="cs-CZ" sz="1400" dirty="0" smtClean="0">
              <a:solidFill>
                <a:srgbClr val="FFFF00"/>
              </a:solidFill>
              <a:latin typeface="+mj-lt"/>
            </a:endParaRPr>
          </a:p>
          <a:p>
            <a:pPr marL="265113" indent="-265113"/>
            <a:r>
              <a:rPr lang="cs-CZ" sz="1400" dirty="0" smtClean="0">
                <a:latin typeface="+mj-lt"/>
              </a:rPr>
              <a:t>schopnost překonávat vnější odpor nebo síly podle  zadaného pohybového úkolu</a:t>
            </a:r>
          </a:p>
          <a:p>
            <a:pPr marL="265113" indent="-265113"/>
            <a:r>
              <a:rPr lang="cs-CZ" sz="1400" dirty="0" smtClean="0">
                <a:latin typeface="+mj-lt"/>
              </a:rPr>
              <a:t>Komplex silových schopností se dělí do dvou oblastí:</a:t>
            </a:r>
          </a:p>
          <a:p>
            <a:pPr marL="265113" indent="-265113">
              <a:buNone/>
              <a:tabLst>
                <a:tab pos="3405188" algn="l"/>
              </a:tabLst>
            </a:pPr>
            <a:r>
              <a:rPr lang="cs-CZ" sz="1400" dirty="0" smtClean="0">
                <a:latin typeface="+mj-lt"/>
              </a:rPr>
              <a:t>	</a:t>
            </a:r>
            <a:r>
              <a:rPr lang="cs-CZ" sz="1400" dirty="0" smtClean="0">
                <a:solidFill>
                  <a:srgbClr val="FFFF00"/>
                </a:solidFill>
                <a:latin typeface="+mj-lt"/>
              </a:rPr>
              <a:t>Statické silové schopnosti</a:t>
            </a:r>
            <a:r>
              <a:rPr lang="cs-CZ" sz="1400" dirty="0">
                <a:latin typeface="+mj-lt"/>
              </a:rPr>
              <a:t>	</a:t>
            </a:r>
            <a:r>
              <a:rPr lang="cs-CZ" sz="1400" dirty="0" smtClean="0">
                <a:solidFill>
                  <a:srgbClr val="FFFF00"/>
                </a:solidFill>
                <a:latin typeface="+mj-lt"/>
              </a:rPr>
              <a:t> Dynamické sil. Schopnosti</a:t>
            </a:r>
          </a:p>
          <a:p>
            <a:pPr marL="265113" indent="-265113">
              <a:buNone/>
            </a:pPr>
            <a:r>
              <a:rPr lang="cs-CZ" sz="1400" dirty="0" smtClean="0">
                <a:latin typeface="+mj-lt"/>
              </a:rPr>
              <a:t>		j</a:t>
            </a:r>
            <a:r>
              <a:rPr lang="pt-BR" sz="1400" dirty="0" smtClean="0">
                <a:latin typeface="+mj-lt"/>
              </a:rPr>
              <a:t>ednorázová forma </a:t>
            </a:r>
            <a:r>
              <a:rPr lang="cs-CZ" sz="1400" dirty="0" smtClean="0">
                <a:latin typeface="+mj-lt"/>
              </a:rPr>
              <a:t>		</a:t>
            </a:r>
            <a:r>
              <a:rPr lang="pt-BR" sz="1400" dirty="0" smtClean="0">
                <a:latin typeface="+mj-lt"/>
              </a:rPr>
              <a:t>explozivně sil. </a:t>
            </a:r>
            <a:r>
              <a:rPr lang="cs-CZ" sz="1400" dirty="0" smtClean="0">
                <a:latin typeface="+mj-lt"/>
              </a:rPr>
              <a:t>f</a:t>
            </a:r>
            <a:r>
              <a:rPr lang="pt-BR" sz="1400" dirty="0" smtClean="0">
                <a:latin typeface="+mj-lt"/>
              </a:rPr>
              <a:t>orma</a:t>
            </a:r>
          </a:p>
          <a:p>
            <a:pPr marL="265113" indent="-265113">
              <a:buNone/>
            </a:pPr>
            <a:r>
              <a:rPr lang="cs-CZ" sz="1400" dirty="0" smtClean="0">
                <a:latin typeface="+mj-lt"/>
              </a:rPr>
              <a:t>		vytrvalostní forma 		rychlostně sil. forma</a:t>
            </a:r>
          </a:p>
          <a:p>
            <a:pPr marL="265113" lvl="6" indent="-265113">
              <a:buNone/>
            </a:pPr>
            <a:r>
              <a:rPr lang="cs-CZ" sz="1400" dirty="0">
                <a:latin typeface="+mj-lt"/>
              </a:rPr>
              <a:t>		</a:t>
            </a:r>
            <a:r>
              <a:rPr lang="cs-CZ" sz="1400" dirty="0" smtClean="0">
                <a:latin typeface="+mj-lt"/>
              </a:rPr>
              <a:t>	vytrvalostně </a:t>
            </a:r>
            <a:r>
              <a:rPr lang="cs-CZ" sz="1400" dirty="0">
                <a:latin typeface="+mj-lt"/>
              </a:rPr>
              <a:t>sil. forma</a:t>
            </a:r>
          </a:p>
          <a:p>
            <a:pPr marL="265113" indent="-265113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Druhy kontrakcí</a:t>
            </a:r>
            <a:r>
              <a:rPr lang="cs-CZ" sz="1400" dirty="0" smtClean="0">
                <a:solidFill>
                  <a:srgbClr val="FFFF00"/>
                </a:solidFill>
                <a:latin typeface="+mj-lt"/>
              </a:rPr>
              <a:t>:</a:t>
            </a:r>
            <a:r>
              <a:rPr lang="cs-CZ" sz="1400" dirty="0" smtClean="0">
                <a:latin typeface="+mj-lt"/>
              </a:rPr>
              <a:t>               </a:t>
            </a:r>
          </a:p>
          <a:p>
            <a:pPr marL="265113" indent="-265113">
              <a:buNone/>
            </a:pPr>
            <a:r>
              <a:rPr lang="cs-CZ" sz="1400" b="1" dirty="0" smtClean="0">
                <a:latin typeface="+mj-lt"/>
              </a:rPr>
              <a:t>	1) Izometrická kontrakce:</a:t>
            </a:r>
            <a:r>
              <a:rPr lang="cs-CZ" sz="1400" dirty="0" smtClean="0">
                <a:latin typeface="+mj-lt"/>
              </a:rPr>
              <a:t> nedochází ke zkrácení svalů</a:t>
            </a:r>
          </a:p>
          <a:p>
            <a:pPr marL="265113" indent="-265113">
              <a:buNone/>
            </a:pPr>
            <a:r>
              <a:rPr lang="cs-CZ" sz="1400" b="1" dirty="0" smtClean="0">
                <a:latin typeface="+mj-lt"/>
              </a:rPr>
              <a:t>	2) Izotonická kontrakce:</a:t>
            </a:r>
            <a:endParaRPr lang="cs-CZ" sz="1400" dirty="0" smtClean="0">
              <a:latin typeface="+mj-lt"/>
            </a:endParaRPr>
          </a:p>
          <a:p>
            <a:pPr marL="265113" indent="-265113">
              <a:buNone/>
            </a:pPr>
            <a:r>
              <a:rPr lang="cs-CZ" sz="1400" dirty="0" smtClean="0">
                <a:latin typeface="+mj-lt"/>
              </a:rPr>
              <a:t>                  a) koncentrická - dochází ke zkrácení flexorů (pohyb k tělu)</a:t>
            </a:r>
          </a:p>
          <a:p>
            <a:pPr marL="265113" indent="-265113">
              <a:buNone/>
            </a:pPr>
            <a:r>
              <a:rPr lang="cs-CZ" sz="1400" dirty="0" smtClean="0">
                <a:latin typeface="+mj-lt"/>
              </a:rPr>
              <a:t>                  b) excentrická - dochází ke zkrácení extenzorů (pohyb od těla)</a:t>
            </a:r>
          </a:p>
          <a:p>
            <a:pPr marL="265113" indent="-265113"/>
            <a:r>
              <a:rPr lang="cs-CZ" sz="1400" b="1" dirty="0" smtClean="0">
                <a:solidFill>
                  <a:srgbClr val="FFFF00"/>
                </a:solidFill>
                <a:latin typeface="+mj-lt"/>
              </a:rPr>
              <a:t>Struktura silových schopností</a:t>
            </a:r>
          </a:p>
          <a:p>
            <a:pPr marL="265113" indent="-265113">
              <a:buNone/>
              <a:tabLst>
                <a:tab pos="715963" algn="l"/>
              </a:tabLst>
            </a:pPr>
            <a:r>
              <a:rPr lang="cs-CZ" sz="1400" b="1" dirty="0" smtClean="0">
                <a:latin typeface="+mj-lt"/>
              </a:rPr>
              <a:t>	1) statická síla:</a:t>
            </a:r>
            <a:r>
              <a:rPr lang="cs-CZ" sz="1400" dirty="0" smtClean="0">
                <a:latin typeface="+mj-lt"/>
              </a:rPr>
              <a:t> jedná se o izometrickou kontrakci (výdrž ve shybu, přednosu, vzporu, atd.)</a:t>
            </a:r>
          </a:p>
          <a:p>
            <a:pPr marL="265113" indent="-265113">
              <a:buNone/>
              <a:tabLst>
                <a:tab pos="715963" algn="l"/>
              </a:tabLst>
            </a:pPr>
            <a:r>
              <a:rPr lang="cs-CZ" sz="1400" b="1" dirty="0" smtClean="0">
                <a:latin typeface="+mj-lt"/>
              </a:rPr>
              <a:t>	2) dynamická síla:</a:t>
            </a:r>
            <a:r>
              <a:rPr lang="cs-CZ" sz="1400" dirty="0" smtClean="0">
                <a:latin typeface="+mj-lt"/>
              </a:rPr>
              <a:t>             </a:t>
            </a:r>
          </a:p>
          <a:p>
            <a:pPr marL="265113" indent="-265113">
              <a:buNone/>
            </a:pPr>
            <a:r>
              <a:rPr lang="cs-CZ" sz="1400" b="1" dirty="0" smtClean="0">
                <a:latin typeface="+mj-lt"/>
              </a:rPr>
              <a:t>	- výbušná (explosivní) síla:</a:t>
            </a:r>
            <a:r>
              <a:rPr lang="cs-CZ" sz="1400" dirty="0" smtClean="0">
                <a:latin typeface="+mj-lt"/>
              </a:rPr>
              <a:t> maximální zrychlení vlastního těla, nebo předmětu (skoky, hody, vrhy)</a:t>
            </a:r>
          </a:p>
          <a:p>
            <a:pPr marL="265113" indent="-265113">
              <a:buNone/>
            </a:pPr>
            <a:r>
              <a:rPr lang="cs-CZ" sz="1400" b="1" dirty="0" smtClean="0">
                <a:latin typeface="+mj-lt"/>
              </a:rPr>
              <a:t>	- rychlá síla:</a:t>
            </a:r>
            <a:r>
              <a:rPr lang="cs-CZ" sz="1400" dirty="0" smtClean="0">
                <a:latin typeface="+mj-lt"/>
              </a:rPr>
              <a:t> opakované silové zatížení s nemaximálním zrychlením a nehraničními odpory (běh, plavání, dráhová cyklistika, atd.)</a:t>
            </a:r>
          </a:p>
          <a:p>
            <a:pPr marL="265113" indent="-265113">
              <a:buNone/>
            </a:pPr>
            <a:r>
              <a:rPr lang="cs-CZ" sz="1400" b="1" dirty="0" smtClean="0">
                <a:latin typeface="+mj-lt"/>
              </a:rPr>
              <a:t>	- pomalá síla:</a:t>
            </a:r>
            <a:r>
              <a:rPr lang="cs-CZ" sz="1400" dirty="0" smtClean="0">
                <a:latin typeface="+mj-lt"/>
              </a:rPr>
              <a:t> překonávání hraničních odporů bez zrychlení (maximální síla bench press, mrtvý tah, dřep, atd. )</a:t>
            </a:r>
          </a:p>
          <a:p>
            <a:pPr marL="265113" indent="-265113"/>
            <a:r>
              <a:rPr lang="cs-CZ" sz="1400" b="1" dirty="0" smtClean="0">
                <a:latin typeface="+mj-lt"/>
              </a:rPr>
              <a:t>3) vytrvalostní síla:</a:t>
            </a:r>
            <a:r>
              <a:rPr lang="cs-CZ" sz="1400" dirty="0" smtClean="0">
                <a:latin typeface="+mj-lt"/>
              </a:rPr>
              <a:t> dlouhodobé opakované překonávání odporu (veslování, kanoistika, silniční cyklistika, atd.)</a:t>
            </a:r>
          </a:p>
          <a:p>
            <a:pPr marL="265113" indent="-265113"/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913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Videoukázka</a:t>
            </a:r>
            <a:endParaRPr lang="cs-CZ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u="sng" dirty="0" smtClean="0">
                <a:hlinkClick r:id="rId2"/>
              </a:rPr>
              <a:t>https://www.youtube.com/watch?v=fihUk1pH56Y</a:t>
            </a:r>
            <a:endParaRPr lang="cs-CZ" altLang="cs-CZ" sz="2000" u="sng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u="sng" dirty="0" smtClean="0">
                <a:hlinkClick r:id="rId3"/>
              </a:rPr>
              <a:t>https://www.youtube.com/watch?v=yv_yR_W9m-E</a:t>
            </a:r>
            <a:endParaRPr lang="cs-CZ" altLang="cs-CZ" sz="2000" dirty="0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Silová výdrž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91087"/>
          </a:xfrm>
        </p:spPr>
        <p:txBody>
          <a:bodyPr/>
          <a:lstStyle/>
          <a:p>
            <a:r>
              <a:rPr lang="cs-CZ" sz="2000" b="1" i="0" u="none" strike="noStrike" baseline="0" dirty="0" smtClean="0">
                <a:solidFill>
                  <a:srgbClr val="FFFF00"/>
                </a:solidFill>
                <a:latin typeface="+mj-lt"/>
              </a:rPr>
              <a:t>„Statická silová schopnost vytrvalostní </a:t>
            </a:r>
            <a:r>
              <a:rPr lang="cs-CZ" sz="2000" b="0" i="0" u="none" strike="noStrike" baseline="0" dirty="0" smtClean="0">
                <a:latin typeface="+mj-lt"/>
              </a:rPr>
              <a:t>je schopnost udržet tělo nebo jeho části nebo různé objekty v určité poloze.“</a:t>
            </a:r>
          </a:p>
          <a:p>
            <a:endParaRPr lang="cs-CZ" sz="2000" dirty="0" smtClean="0">
              <a:latin typeface="+mj-lt"/>
            </a:endParaRPr>
          </a:p>
          <a:p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„Vytrvalostně silová schopnost </a:t>
            </a:r>
            <a:r>
              <a:rPr lang="cs-CZ" sz="2000" dirty="0" smtClean="0">
                <a:latin typeface="+mj-lt"/>
              </a:rPr>
              <a:t>je schopnost udržet intenzitu motorické činnosti při silové činnosti.“</a:t>
            </a:r>
          </a:p>
          <a:p>
            <a:endParaRPr lang="cs-CZ" sz="2000" dirty="0" smtClean="0">
              <a:latin typeface="+mj-lt"/>
            </a:endParaRPr>
          </a:p>
          <a:p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Vytrvalostní síla </a:t>
            </a:r>
            <a:r>
              <a:rPr lang="cs-CZ" sz="2000" b="1" dirty="0" smtClean="0">
                <a:latin typeface="+mj-lt"/>
              </a:rPr>
              <a:t>- </a:t>
            </a:r>
            <a:r>
              <a:rPr lang="cs-CZ" sz="2000" dirty="0" smtClean="0">
                <a:latin typeface="+mj-lt"/>
              </a:rPr>
              <a:t>schopnost uplatňovat svalovou sílu opakovaně po delší dobu bez výrazného snížení její úrovně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417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Silové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0" i="0" u="none" strike="noStrike" baseline="0" dirty="0" smtClean="0">
                <a:latin typeface="+mj-lt"/>
              </a:rPr>
              <a:t>Silové schopnosti se rozdělují na tyto velké skupiny: statickou, dynamickou a vytrvalostní silovou schopnost. </a:t>
            </a:r>
          </a:p>
          <a:p>
            <a:r>
              <a:rPr lang="cs-CZ" sz="2000" b="0" i="1" u="none" strike="noStrike" baseline="0" dirty="0" smtClean="0">
                <a:latin typeface="+mj-lt"/>
              </a:rPr>
              <a:t>Testování staticko-silových schopností </a:t>
            </a:r>
            <a:endParaRPr lang="cs-CZ" sz="2000" b="0" i="0" u="none" strike="noStrike" baseline="0" dirty="0" smtClean="0">
              <a:latin typeface="+mj-lt"/>
            </a:endParaRPr>
          </a:p>
          <a:p>
            <a:r>
              <a:rPr lang="cs-CZ" sz="2000" b="0" i="0" u="none" strike="noStrike" baseline="0" dirty="0" smtClean="0">
                <a:latin typeface="+mj-lt"/>
              </a:rPr>
              <a:t>Statická síla se může měřit dynamometrem, který je spíše laboratorním testem. Pozornost bude věnována především terénním testům využitelných v praxi. </a:t>
            </a:r>
          </a:p>
          <a:p>
            <a:r>
              <a:rPr lang="cs-CZ" sz="2000" b="0" i="0" u="none" strike="noStrike" baseline="0" dirty="0" smtClean="0">
                <a:latin typeface="+mj-lt"/>
              </a:rPr>
              <a:t>Podle Vobra (2006) využívají statické silové schopnosti izometrické kontrakce, kde nedochází ke zkrácení svalu. Jsou to obecně výdrže, např. ve shybu. 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30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4638"/>
            <a:ext cx="6563072" cy="6034087"/>
          </a:xfrm>
        </p:spPr>
        <p:txBody>
          <a:bodyPr/>
          <a:lstStyle/>
          <a:p>
            <a:pPr marL="136525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+mj-lt"/>
              </a:rPr>
              <a:t>Měření</a:t>
            </a:r>
            <a:r>
              <a:rPr lang="cs-CZ" sz="2000" b="0" i="0" u="none" strike="noStrike" baseline="0" dirty="0" smtClean="0">
                <a:solidFill>
                  <a:srgbClr val="FFFF00"/>
                </a:solidFill>
                <a:latin typeface="+mj-lt"/>
              </a:rPr>
              <a:t> statickosilové schopnosti těmito testy</a:t>
            </a:r>
            <a:r>
              <a:rPr lang="cs-CZ" sz="2000" b="0" i="0" u="none" strike="noStrike" baseline="0" dirty="0" smtClean="0">
                <a:latin typeface="+mj-lt"/>
              </a:rPr>
              <a:t>: </a:t>
            </a:r>
          </a:p>
          <a:p>
            <a:pPr marL="0" indent="0">
              <a:buNone/>
            </a:pPr>
            <a:r>
              <a:rPr lang="cs-CZ" sz="2000" b="0" i="0" u="none" strike="noStrike" baseline="0" dirty="0" smtClean="0">
                <a:latin typeface="+mj-lt"/>
              </a:rPr>
              <a:t>	</a:t>
            </a:r>
          </a:p>
          <a:p>
            <a:pPr marL="0" indent="0">
              <a:buNone/>
            </a:pPr>
            <a:r>
              <a:rPr lang="cs-CZ" sz="2000" b="0" i="0" u="none" strike="noStrike" baseline="0" dirty="0" smtClean="0">
                <a:latin typeface="+mj-lt"/>
              </a:rPr>
              <a:t>Výdrž ve shybu na hrazdě podhmatem. </a:t>
            </a:r>
          </a:p>
          <a:p>
            <a:r>
              <a:rPr lang="cs-CZ" sz="2000" b="1" dirty="0" smtClean="0">
                <a:latin typeface="+mj-lt"/>
              </a:rPr>
              <a:t>Charakteristika</a:t>
            </a:r>
            <a:r>
              <a:rPr lang="cs-CZ" sz="2000" dirty="0" smtClean="0">
                <a:latin typeface="+mj-lt"/>
              </a:rPr>
              <a:t/>
            </a:r>
            <a:br>
              <a:rPr lang="cs-CZ" sz="2000" dirty="0" smtClean="0">
                <a:latin typeface="+mj-lt"/>
              </a:rPr>
            </a:br>
            <a:r>
              <a:rPr lang="cs-CZ" sz="2000" dirty="0" smtClean="0">
                <a:latin typeface="+mj-lt"/>
              </a:rPr>
              <a:t>Testování statické vytrvalostní schopnosti svalstva horních končetin a pletence ramenního. Test je součástí testové baterie Eurofit.</a:t>
            </a:r>
          </a:p>
          <a:p>
            <a:endParaRPr lang="cs-CZ" sz="2000" b="0" i="0" u="none" strike="noStrike" baseline="0" dirty="0" smtClean="0">
              <a:solidFill>
                <a:srgbClr val="000000"/>
              </a:solidFill>
              <a:latin typeface="+mj-lt"/>
            </a:endParaRPr>
          </a:p>
          <a:p>
            <a:r>
              <a:rPr lang="cs-CZ" sz="2000" b="1" dirty="0" smtClean="0">
                <a:latin typeface="+mj-lt"/>
              </a:rPr>
              <a:t>Provedení</a:t>
            </a:r>
            <a:r>
              <a:rPr lang="cs-CZ" sz="2000" dirty="0" smtClean="0">
                <a:latin typeface="+mj-lt"/>
              </a:rPr>
              <a:t/>
            </a:r>
            <a:br>
              <a:rPr lang="cs-CZ" sz="2000" dirty="0" smtClean="0">
                <a:latin typeface="+mj-lt"/>
              </a:rPr>
            </a:br>
            <a:r>
              <a:rPr lang="cs-CZ" sz="2000" dirty="0" smtClean="0">
                <a:latin typeface="+mj-lt"/>
              </a:rPr>
              <a:t>Uchopte žerď nadhmatem v šíři ramen, pomocník (nebo židle) vám umožní zaujmout polohu ve shybu, při níž je brada nad žerdí.</a:t>
            </a:r>
          </a:p>
          <a:p>
            <a:r>
              <a:rPr lang="cs-CZ" sz="2000" dirty="0" smtClean="0">
                <a:latin typeface="+mj-lt"/>
              </a:rPr>
              <a:t>V této poloze vydržte co nejdéle, nedotýkejte se hrazdy žádnou částí obličeje.</a:t>
            </a:r>
          </a:p>
          <a:p>
            <a:r>
              <a:rPr lang="cs-CZ" sz="2000" dirty="0" smtClean="0">
                <a:latin typeface="+mj-lt"/>
              </a:rPr>
              <a:t>Test ukončete, když brada spočine na žerdi nebo poklesne pod žerď ( v některých variantách se končí, když se oči dostanou pod úroveň hrazdy</a:t>
            </a:r>
            <a:endParaRPr lang="cs-CZ" sz="2000" dirty="0" smtClean="0">
              <a:latin typeface="+mj-lt"/>
            </a:endParaRPr>
          </a:p>
        </p:txBody>
      </p:sp>
      <p:pic>
        <p:nvPicPr>
          <p:cNvPr id="4" name="Picture 2" descr="http://www.lezec.cz/fotos/clanky/hrazda03/img_0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589" y="846138"/>
            <a:ext cx="2389049" cy="318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41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r>
              <a:rPr lang="cs-CZ" sz="2000" b="0" i="0" u="none" strike="noStrike" baseline="0" dirty="0" smtClean="0">
                <a:latin typeface="+mj-lt"/>
              </a:rPr>
              <a:t>Sed pokrčmo, chodidla fixovaná k zemi – záklon trupu svírá se zemí úhel cca 40°, ruce v týl – výdrž. </a:t>
            </a:r>
          </a:p>
          <a:p>
            <a:r>
              <a:rPr lang="cs-CZ" sz="2000" b="1" dirty="0" smtClean="0">
                <a:latin typeface="+mj-lt"/>
              </a:rPr>
              <a:t>Charakteristika</a:t>
            </a:r>
            <a:r>
              <a:rPr lang="cs-CZ" sz="2000" dirty="0" smtClean="0">
                <a:latin typeface="+mj-lt"/>
              </a:rPr>
              <a:t> </a:t>
            </a:r>
          </a:p>
          <a:p>
            <a:r>
              <a:rPr lang="cs-CZ" sz="2000" dirty="0" smtClean="0">
                <a:latin typeface="+mj-lt"/>
              </a:rPr>
              <a:t>Test měří statickou sílu svalstva trupu a oblasti břicha.</a:t>
            </a:r>
          </a:p>
          <a:p>
            <a:r>
              <a:rPr lang="cs-CZ" sz="2000" dirty="0" smtClean="0">
                <a:latin typeface="+mj-lt"/>
              </a:rPr>
              <a:t/>
            </a:r>
            <a:br>
              <a:rPr lang="cs-CZ" sz="2000" dirty="0" smtClean="0">
                <a:latin typeface="+mj-lt"/>
              </a:rPr>
            </a:br>
            <a:r>
              <a:rPr lang="cs-CZ" sz="2000" b="1" dirty="0" smtClean="0">
                <a:latin typeface="+mj-lt"/>
              </a:rPr>
              <a:t>Provedení</a:t>
            </a:r>
            <a:r>
              <a:rPr lang="cs-CZ" sz="2000" dirty="0" smtClean="0">
                <a:latin typeface="+mj-lt"/>
              </a:rPr>
              <a:t> </a:t>
            </a:r>
          </a:p>
          <a:p>
            <a:r>
              <a:rPr lang="cs-CZ" sz="2000" dirty="0" smtClean="0">
                <a:latin typeface="+mj-lt"/>
              </a:rPr>
              <a:t>Položte se na záda, nohy pokrčte a opírejte se chodidly o podložku. </a:t>
            </a:r>
          </a:p>
          <a:p>
            <a:r>
              <a:rPr lang="cs-CZ" sz="2000" dirty="0" smtClean="0">
                <a:latin typeface="+mj-lt"/>
              </a:rPr>
              <a:t>Pomocník vám přidržuje chodidla na podložce. </a:t>
            </a:r>
          </a:p>
          <a:p>
            <a:r>
              <a:rPr lang="cs-CZ" sz="2000" dirty="0" smtClean="0">
                <a:latin typeface="+mj-lt"/>
              </a:rPr>
              <a:t>Pak zaujměte polohu, kdy trup svírá s podložkou 40°. </a:t>
            </a:r>
          </a:p>
          <a:p>
            <a:r>
              <a:rPr lang="cs-CZ" sz="2000" dirty="0" smtClean="0">
                <a:latin typeface="+mj-lt"/>
              </a:rPr>
              <a:t>Paže sepněte za hlavou ( nedotýkají se krku ). </a:t>
            </a:r>
          </a:p>
          <a:p>
            <a:r>
              <a:rPr lang="cs-CZ" sz="2000" dirty="0" smtClean="0">
                <a:latin typeface="+mj-lt"/>
              </a:rPr>
              <a:t>Trup je toporný a tvoří s hlavou a krkem přímku.</a:t>
            </a:r>
          </a:p>
          <a:p>
            <a:r>
              <a:rPr lang="cs-CZ" sz="2000" dirty="0" smtClean="0">
                <a:latin typeface="+mj-lt"/>
              </a:rPr>
              <a:t>V této poloze se snažte vydržet co nejdéle.</a:t>
            </a:r>
          </a:p>
          <a:p>
            <a:endParaRPr lang="cs-CZ" sz="2000" dirty="0">
              <a:latin typeface="+mj-lt"/>
            </a:endParaRPr>
          </a:p>
        </p:txBody>
      </p:sp>
      <p:pic>
        <p:nvPicPr>
          <p:cNvPr id="4" name="Picture 2" descr="http://www.mujplan.cz/data/images/new_big/procedures/1668/DSC_01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4858099"/>
            <a:ext cx="2987824" cy="1983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2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74638"/>
            <a:ext cx="9036496" cy="6394722"/>
          </a:xfrm>
        </p:spPr>
        <p:txBody>
          <a:bodyPr/>
          <a:lstStyle/>
          <a:p>
            <a:pPr marL="136525" indent="0">
              <a:buNone/>
            </a:pPr>
            <a:r>
              <a:rPr lang="cs-CZ" sz="1800" b="1" dirty="0" smtClean="0">
                <a:solidFill>
                  <a:srgbClr val="FFFF00"/>
                </a:solidFill>
                <a:latin typeface="+mj-lt"/>
              </a:rPr>
              <a:t>Curl up pro děti</a:t>
            </a:r>
          </a:p>
          <a:p>
            <a:pPr marL="136525" indent="0">
              <a:buNone/>
            </a:pPr>
            <a:endParaRPr lang="cs-CZ" sz="1800" b="1" dirty="0">
              <a:latin typeface="+mj-lt"/>
            </a:endParaRPr>
          </a:p>
          <a:p>
            <a:pPr marL="136525" indent="0">
              <a:buNone/>
            </a:pPr>
            <a:endParaRPr lang="cs-CZ" sz="1800" b="1" dirty="0" smtClean="0">
              <a:latin typeface="+mj-lt"/>
            </a:endParaRPr>
          </a:p>
          <a:p>
            <a:r>
              <a:rPr lang="cs-CZ" sz="1800" b="1" dirty="0" smtClean="0">
                <a:latin typeface="+mj-lt"/>
              </a:rPr>
              <a:t>Charakteristika </a:t>
            </a:r>
            <a:endParaRPr lang="cs-CZ" sz="1800" dirty="0" smtClean="0">
              <a:latin typeface="+mj-lt"/>
            </a:endParaRPr>
          </a:p>
          <a:p>
            <a:pPr algn="just"/>
            <a:r>
              <a:rPr lang="cs-CZ" sz="1800" dirty="0" smtClean="0">
                <a:latin typeface="+mj-lt"/>
              </a:rPr>
              <a:t>Test měří sílu a vytrvalost břišních svalů, je určen zejména pro děti a mládež.</a:t>
            </a:r>
          </a:p>
          <a:p>
            <a:endParaRPr lang="cs-CZ" sz="1800" dirty="0" smtClean="0">
              <a:latin typeface="+mj-lt"/>
            </a:endParaRPr>
          </a:p>
          <a:p>
            <a:r>
              <a:rPr lang="cs-CZ" sz="1800" b="1" dirty="0" smtClean="0">
                <a:latin typeface="+mj-lt"/>
              </a:rPr>
              <a:t>Pomůcky </a:t>
            </a:r>
            <a:endParaRPr lang="cs-CZ" sz="1800" dirty="0" smtClean="0">
              <a:latin typeface="+mj-lt"/>
            </a:endParaRPr>
          </a:p>
          <a:p>
            <a:r>
              <a:rPr lang="cs-CZ" sz="1800" dirty="0" smtClean="0">
                <a:latin typeface="+mj-lt"/>
              </a:rPr>
              <a:t>Koberec nebo tenká žíněnka, pásky z tvrdého papíru v délce asi 80 cm a šířce 7,6 cm pro mladší děti do 9 roků, nebo 11,4 cm pro starší. Test je převzatý z testové baterie Prudential Fitnessgram.</a:t>
            </a:r>
          </a:p>
          <a:p>
            <a:pPr marL="136525" indent="0">
              <a:buNone/>
            </a:pPr>
            <a:r>
              <a:rPr lang="cs-CZ" sz="1800" dirty="0" smtClean="0">
                <a:latin typeface="+mj-lt"/>
              </a:rPr>
              <a:t> </a:t>
            </a:r>
          </a:p>
          <a:p>
            <a:r>
              <a:rPr lang="cs-CZ" sz="1800" b="1" dirty="0" smtClean="0">
                <a:latin typeface="+mj-lt"/>
              </a:rPr>
              <a:t>Provedení </a:t>
            </a:r>
            <a:endParaRPr lang="cs-CZ" sz="18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Položte se zády na podložku, kolena pokrčena ( v úhlu asi 140°), kolena a nohy u sebe, paže natažené podél těla s dlaněmi položenými na zem a napnutými prsty.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Na zemi pod koleny položte pásku z papíru tak, že se bližší okraj dotýká napnutých prstů.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Hlava spočívá na podložce.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Proveďte maximální počet zvednutí hlavy a trupu tak, že se napnuté paže sunou po zemi, až se prsty dotknou vzdálenějšího okraje papírové pásky.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Zvedání provádějte v tempu 1x za 3 sekundy.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Po dosažení 75 test přerušte.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Test se provádí s pomocí dalších jednoho až dvou žáků. Jeden stojí rozkročmo na pásce, aby se nepohybovala ( je možné ji přilepit ), a druhý má podložené paže pod hlavou měřeného žáka.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+mj-lt"/>
              </a:rPr>
              <a:t>Jeden může počítat pokusy, druhý určovat tempo.</a:t>
            </a:r>
          </a:p>
          <a:p>
            <a:endParaRPr lang="cs-CZ" sz="1800" dirty="0">
              <a:latin typeface="+mj-lt"/>
            </a:endParaRPr>
          </a:p>
        </p:txBody>
      </p:sp>
      <p:pic>
        <p:nvPicPr>
          <p:cNvPr id="4" name="Picture 2" descr="http://classroom.kleinisd.net/users/1090/images/curl_up_pos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0"/>
            <a:ext cx="2177108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2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2"/>
              </a:rPr>
              <a:t>http://eamos.pf.jcu.cz/amos/kat_tv/externi/antropomotorik/pohybove_schopnosti/stranky/sila.htm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3"/>
              </a:rPr>
              <a:t>http://www.trenink.com/index.php/kondicni-trenink/silovy-trenink/495-druhy-sily-ovlivujici-vykon-fotbalisty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4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4"/>
              </a:rPr>
              <a:t>http://www.extrifit.cz/clanky-silovy-trenink-pro-fightery-od-rosse-enamaita.html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5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5"/>
              </a:rPr>
              <a:t>http://treneri.volejbal-metodika.cz/materialy/detail/91/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6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6"/>
              </a:rPr>
              <a:t>http://svetkolecek.cz/rady-pro-nove-bruslare/219-plyometrie-vybusnost-rychlost-in-line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7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7"/>
              </a:rPr>
              <a:t>http://www.kulturistika.com/sporty/kulturistika/plyometrie-i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8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8"/>
              </a:rPr>
              <a:t>http://box.mefistofeles.cz/12-zakladnich-plyometrickych-cviku/</a:t>
            </a: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 smtClean="0">
              <a:hlinkClick r:id="rId9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 smtClean="0">
                <a:hlinkClick r:id="rId9"/>
              </a:rPr>
              <a:t>https://www.youtube.com</a:t>
            </a:r>
            <a:r>
              <a:rPr lang="cs-CZ" sz="2600" u="sng" dirty="0" smtClean="0">
                <a:hlinkClick r:id="rId9"/>
              </a:rPr>
              <a:t>/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0"/>
              </a:rPr>
              <a:t>https://</a:t>
            </a:r>
            <a:r>
              <a:rPr lang="cs-CZ" sz="2600" u="sng" dirty="0" smtClean="0">
                <a:hlinkClick r:id="rId10"/>
              </a:rPr>
              <a:t>is.muni.cz/do/fsps/e-learning/kapitolysportmed/pages/18-11-zatezove-testy.html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1"/>
              </a:rPr>
              <a:t>http://</a:t>
            </a:r>
            <a:r>
              <a:rPr lang="cs-CZ" sz="2600" u="sng" dirty="0" smtClean="0">
                <a:hlinkClick r:id="rId11"/>
              </a:rPr>
              <a:t>www.theses.cz/id/y99jc5/Vytvoen_zsobnku_motorickch_test_pouvanch_v_tlesn_vchov.pdf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2"/>
              </a:rPr>
              <a:t>https://</a:t>
            </a:r>
            <a:r>
              <a:rPr lang="cs-CZ" sz="2600" u="sng" dirty="0" smtClean="0">
                <a:hlinkClick r:id="rId12"/>
              </a:rPr>
              <a:t>is.muni.cz/el/1451/jaro2013/bp1053/45110955/Skripta_Antropo_Mgr_2011.pdf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3"/>
              </a:rPr>
              <a:t>https://</a:t>
            </a:r>
            <a:r>
              <a:rPr lang="cs-CZ" sz="2600" u="sng" dirty="0" smtClean="0">
                <a:hlinkClick r:id="rId13"/>
              </a:rPr>
              <a:t>is.muni.cz/el/1451/podzim2013/bp2053/um/Skripta_Antropomotorika.pdf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4"/>
              </a:rPr>
              <a:t>http://</a:t>
            </a:r>
            <a:r>
              <a:rPr lang="cs-CZ" sz="2600" u="sng" dirty="0" smtClean="0">
                <a:hlinkClick r:id="rId14"/>
              </a:rPr>
              <a:t>www.okpb.cz/serm/studium/antropomotorika/antropomotorika.pdf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600" u="sng" dirty="0">
                <a:hlinkClick r:id="rId15"/>
              </a:rPr>
              <a:t>https://</a:t>
            </a:r>
            <a:r>
              <a:rPr lang="cs-CZ" sz="2600" u="sng" dirty="0" smtClean="0">
                <a:hlinkClick r:id="rId15"/>
              </a:rPr>
              <a:t>publi.cz/books/64/05.html</a:t>
            </a:r>
            <a:endParaRPr lang="cs-CZ" sz="2600" u="sng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u="sng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26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dirty="0" smtClean="0"/>
              <a:t>Dynamická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5989"/>
          </a:xfrm>
        </p:spPr>
        <p:txBody>
          <a:bodyPr/>
          <a:lstStyle/>
          <a:p>
            <a:r>
              <a:rPr lang="cs-CZ" sz="2000" b="1" u="sng" dirty="0" smtClean="0">
                <a:latin typeface="+mj-lt"/>
              </a:rPr>
              <a:t>Dynamická síla:</a:t>
            </a:r>
            <a:endParaRPr lang="cs-CZ" sz="2000" dirty="0" smtClean="0">
              <a:latin typeface="+mj-lt"/>
            </a:endParaRPr>
          </a:p>
          <a:p>
            <a:pPr marL="622300" indent="-265113">
              <a:buNone/>
              <a:tabLst>
                <a:tab pos="542925" algn="l"/>
              </a:tabLst>
            </a:pPr>
            <a:r>
              <a:rPr lang="cs-CZ" sz="2000" b="1" dirty="0" smtClean="0">
                <a:latin typeface="+mj-lt"/>
              </a:rPr>
              <a:t>	- </a:t>
            </a:r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výbušná síla: </a:t>
            </a:r>
            <a:r>
              <a:rPr lang="cs-CZ" sz="2000" dirty="0" smtClean="0">
                <a:latin typeface="+mj-lt"/>
              </a:rPr>
              <a:t>měříme překonanou vzdálenost či výšku (skok daleký z místa, blokařský či smečařský výskok, odhod medicimbalu, součet kopů pravou a levou)</a:t>
            </a:r>
          </a:p>
          <a:p>
            <a:pPr marL="622300" indent="-265113">
              <a:buNone/>
              <a:tabLst>
                <a:tab pos="542925" algn="l"/>
              </a:tabLst>
            </a:pPr>
            <a:r>
              <a:rPr lang="cs-CZ" sz="2000" b="1" dirty="0" smtClean="0">
                <a:latin typeface="+mj-lt"/>
              </a:rPr>
              <a:t>	- </a:t>
            </a:r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rychlá síla:</a:t>
            </a:r>
            <a:r>
              <a:rPr lang="cs-CZ" sz="20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zpravidla měříme počet opakování za určitý čas, nebo čas potřebný k realizaci stanoveného počtu opakování (sedy-lehy za 1 minutu, shyby,…)</a:t>
            </a:r>
          </a:p>
          <a:p>
            <a:pPr marL="622300" indent="-265113">
              <a:buNone/>
              <a:tabLst>
                <a:tab pos="542925" algn="l"/>
              </a:tabLst>
            </a:pPr>
            <a:r>
              <a:rPr lang="cs-CZ" sz="2000" b="1" dirty="0" smtClean="0">
                <a:latin typeface="+mj-lt"/>
              </a:rPr>
              <a:t>	- </a:t>
            </a:r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pomalá síla:</a:t>
            </a:r>
            <a:r>
              <a:rPr lang="cs-CZ" sz="20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měříme většinou maximální sílu v daném cviku (maximální síla v kg na mrtvý tah, dřep, bench press, atd.)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769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Testy dynamické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579296" cy="6048672"/>
          </a:xfrm>
        </p:spPr>
        <p:txBody>
          <a:bodyPr/>
          <a:lstStyle/>
          <a:p>
            <a:pPr marL="0" indent="0">
              <a:buNone/>
            </a:pPr>
            <a:r>
              <a:rPr lang="cs-CZ" sz="1500" dirty="0" smtClean="0">
                <a:latin typeface="+mj-lt"/>
              </a:rPr>
              <a:t>Měkota a Blahuš (1983)</a:t>
            </a:r>
          </a:p>
          <a:p>
            <a:pPr marL="0" indent="0">
              <a:buNone/>
            </a:pPr>
            <a:r>
              <a:rPr lang="cs-CZ" sz="1500" dirty="0" smtClean="0">
                <a:solidFill>
                  <a:srgbClr val="FFFF00"/>
                </a:solidFill>
                <a:latin typeface="+mj-lt"/>
              </a:rPr>
              <a:t>Shyby</a:t>
            </a:r>
          </a:p>
          <a:p>
            <a:r>
              <a:rPr lang="cs-CZ" sz="1500" dirty="0" smtClean="0">
                <a:latin typeface="+mj-lt"/>
              </a:rPr>
              <a:t>Shyby podhmatem</a:t>
            </a:r>
          </a:p>
          <a:p>
            <a:r>
              <a:rPr lang="cs-CZ" sz="1500" dirty="0" smtClean="0">
                <a:latin typeface="+mj-lt"/>
              </a:rPr>
              <a:t>Shyb OM 1</a:t>
            </a:r>
            <a:r>
              <a:rPr lang="cs-CZ" sz="1500" baseline="30000" dirty="0" smtClean="0">
                <a:latin typeface="+mj-lt"/>
              </a:rPr>
              <a:t> 3</a:t>
            </a:r>
            <a:r>
              <a:rPr lang="cs-CZ" sz="1500" dirty="0" smtClean="0">
                <a:latin typeface="+mj-lt"/>
              </a:rPr>
              <a:t>. Testovaná osoba (TO) provede pouze jeden shyb s maximální zátěží</a:t>
            </a:r>
          </a:p>
          <a:p>
            <a:r>
              <a:rPr lang="cs-CZ" sz="1500" dirty="0" smtClean="0">
                <a:latin typeface="+mj-lt"/>
              </a:rPr>
              <a:t>Modifikace shybů – šikmá poloha, vodorovná poloha</a:t>
            </a:r>
          </a:p>
          <a:p>
            <a:pPr marL="0" indent="0">
              <a:buNone/>
            </a:pPr>
            <a:r>
              <a:rPr lang="cs-CZ" sz="1500" dirty="0" smtClean="0">
                <a:solidFill>
                  <a:srgbClr val="FFFF00"/>
                </a:solidFill>
                <a:latin typeface="+mj-lt"/>
              </a:rPr>
              <a:t>Kliky</a:t>
            </a:r>
          </a:p>
          <a:p>
            <a:r>
              <a:rPr lang="cs-CZ" sz="1500" dirty="0" smtClean="0">
                <a:latin typeface="+mj-lt"/>
              </a:rPr>
              <a:t>Kliky na zemi</a:t>
            </a:r>
          </a:p>
          <a:p>
            <a:r>
              <a:rPr lang="cs-CZ" sz="1500" dirty="0" smtClean="0">
                <a:latin typeface="+mj-lt"/>
              </a:rPr>
              <a:t>Kliky s oporem o stoličku</a:t>
            </a:r>
          </a:p>
          <a:p>
            <a:r>
              <a:rPr lang="cs-CZ" sz="1500" dirty="0" smtClean="0">
                <a:latin typeface="+mj-lt"/>
              </a:rPr>
              <a:t>Klik OM 1. TO provede jen jeden klik s největším břemenem na bradlech.</a:t>
            </a:r>
          </a:p>
          <a:p>
            <a:pPr marL="0" indent="0">
              <a:buNone/>
            </a:pPr>
            <a:r>
              <a:rPr lang="cs-CZ" sz="1500" dirty="0" smtClean="0">
                <a:solidFill>
                  <a:srgbClr val="FFFF00"/>
                </a:solidFill>
                <a:latin typeface="+mj-lt"/>
              </a:rPr>
              <a:t>Leh-sedy</a:t>
            </a:r>
          </a:p>
          <a:p>
            <a:r>
              <a:rPr lang="cs-CZ" sz="1500" dirty="0" smtClean="0">
                <a:latin typeface="+mj-lt"/>
              </a:rPr>
              <a:t>Leh-sed</a:t>
            </a:r>
          </a:p>
          <a:p>
            <a:r>
              <a:rPr lang="cs-CZ" sz="1500" dirty="0" smtClean="0">
                <a:latin typeface="+mj-lt"/>
              </a:rPr>
              <a:t>Leh-sed s otáčením trupu</a:t>
            </a:r>
          </a:p>
          <a:p>
            <a:pPr marL="0" indent="0">
              <a:buNone/>
            </a:pPr>
            <a:r>
              <a:rPr lang="cs-CZ" sz="1500" dirty="0" smtClean="0">
                <a:solidFill>
                  <a:srgbClr val="FFFF00"/>
                </a:solidFill>
                <a:latin typeface="+mj-lt"/>
              </a:rPr>
              <a:t>Zvedání činky</a:t>
            </a:r>
          </a:p>
          <a:p>
            <a:r>
              <a:rPr lang="cs-CZ" sz="1500" dirty="0" smtClean="0">
                <a:latin typeface="+mj-lt"/>
              </a:rPr>
              <a:t>Tlak nadhmatem v lehu</a:t>
            </a:r>
          </a:p>
          <a:p>
            <a:r>
              <a:rPr lang="cs-CZ" sz="1500" dirty="0" smtClean="0">
                <a:latin typeface="+mj-lt"/>
              </a:rPr>
              <a:t>Tah v lehu na břiše ne lavici</a:t>
            </a:r>
          </a:p>
          <a:p>
            <a:r>
              <a:rPr lang="cs-CZ" sz="1500" dirty="0" smtClean="0">
                <a:latin typeface="+mj-lt"/>
              </a:rPr>
              <a:t>Dřep s činkou na prsou</a:t>
            </a:r>
          </a:p>
          <a:p>
            <a:r>
              <a:rPr lang="cs-CZ" sz="1500" dirty="0" smtClean="0">
                <a:latin typeface="+mj-lt"/>
              </a:rPr>
              <a:t>Bicepsový zdvih ve stoji u stěny</a:t>
            </a:r>
          </a:p>
          <a:p>
            <a:pPr marL="0" indent="0">
              <a:buNone/>
            </a:pPr>
            <a:r>
              <a:rPr lang="cs-CZ" sz="1500" dirty="0" smtClean="0">
                <a:latin typeface="+mj-lt"/>
              </a:rPr>
              <a:t> 	Čelikovský (1990) – kormě shodných cviků v předchozích zásobnících</a:t>
            </a:r>
          </a:p>
          <a:p>
            <a:r>
              <a:rPr lang="cs-CZ" sz="1500" dirty="0" smtClean="0">
                <a:latin typeface="+mj-lt"/>
              </a:rPr>
              <a:t>Skoky v dřepu přednožmo (kozáček)</a:t>
            </a:r>
          </a:p>
          <a:p>
            <a:pPr marL="0" indent="0">
              <a:buNone/>
            </a:pPr>
            <a:r>
              <a:rPr lang="cs-CZ" sz="1500" dirty="0" smtClean="0">
                <a:latin typeface="+mj-lt"/>
              </a:rPr>
              <a:t>	Vobor (2006) – doplnění</a:t>
            </a:r>
          </a:p>
          <a:p>
            <a:r>
              <a:rPr lang="cs-CZ" sz="1500" dirty="0" smtClean="0">
                <a:latin typeface="+mj-lt"/>
              </a:rPr>
              <a:t>Mrtvý tah</a:t>
            </a:r>
          </a:p>
          <a:p>
            <a:endParaRPr lang="cs-CZ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207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u="sng" dirty="0" smtClean="0">
                <a:latin typeface="+mj-lt"/>
              </a:rPr>
              <a:t>Statická síla:</a:t>
            </a:r>
            <a:r>
              <a:rPr lang="cs-CZ" sz="2000" b="1" dirty="0" smtClean="0"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měřím</a:t>
            </a:r>
            <a:r>
              <a:rPr lang="cs-CZ" sz="2000" b="1" dirty="0" smtClean="0">
                <a:latin typeface="+mj-lt"/>
              </a:rPr>
              <a:t>e </a:t>
            </a:r>
            <a:r>
              <a:rPr lang="cs-CZ" sz="2000" dirty="0" smtClean="0">
                <a:latin typeface="+mj-lt"/>
              </a:rPr>
              <a:t>čas výdrže s daným odporem (výdrž ve shybu, v přednosu, atd.)</a:t>
            </a:r>
          </a:p>
          <a:p>
            <a:r>
              <a:rPr lang="cs-CZ" sz="2000" dirty="0" smtClean="0">
                <a:latin typeface="+mj-lt"/>
              </a:rPr>
              <a:t>Nejvíce se používají </a:t>
            </a:r>
            <a:r>
              <a:rPr lang="cs-CZ" sz="2000" b="1" dirty="0" smtClean="0">
                <a:solidFill>
                  <a:srgbClr val="FFFF00"/>
                </a:solidFill>
                <a:latin typeface="+mj-lt"/>
              </a:rPr>
              <a:t>tenzometrické dynamometry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10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cs-CZ" dirty="0" smtClean="0"/>
              <a:t>Dynamometry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6804248" cy="5904656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  <a:latin typeface="+mj-lt"/>
              </a:rPr>
              <a:t>Ruční</a:t>
            </a:r>
            <a:r>
              <a:rPr lang="cs-CZ" sz="2000" dirty="0" smtClean="0">
                <a:latin typeface="+mj-lt"/>
              </a:rPr>
              <a:t> – pružinový – uchopení podél těla, horní část dlaně působí na držadlo dynamometru. Ručička a ukazatel je na vnější straně dlaně.</a:t>
            </a:r>
          </a:p>
          <a:p>
            <a:pPr marL="0" indent="0">
              <a:buNone/>
              <a:tabLst>
                <a:tab pos="715963" algn="l"/>
              </a:tabLst>
            </a:pPr>
            <a:r>
              <a:rPr lang="cs-CZ" sz="2000" dirty="0">
                <a:latin typeface="+mj-lt"/>
              </a:rPr>
              <a:t>	</a:t>
            </a:r>
            <a:r>
              <a:rPr lang="cs-CZ" sz="2000" dirty="0" smtClean="0">
                <a:latin typeface="+mj-lt"/>
              </a:rPr>
              <a:t>- tenzometr. – měřič a snímač 	odděleny, 	započítává se větší ze 	dvou hodnot</a:t>
            </a:r>
          </a:p>
          <a:p>
            <a:r>
              <a:rPr lang="cs-CZ" sz="2000" dirty="0" smtClean="0">
                <a:solidFill>
                  <a:srgbClr val="FFFF00"/>
                </a:solidFill>
                <a:latin typeface="+mj-lt"/>
              </a:rPr>
              <a:t>Zádový</a:t>
            </a:r>
            <a:r>
              <a:rPr lang="cs-CZ" sz="2000" dirty="0" smtClean="0">
                <a:latin typeface="+mj-lt"/>
              </a:rPr>
              <a:t> – stoj mírně rozkročný na napjatých nohou s mírně předkloněným trupem a s hlavou v mírném záklonu. 2 pokusy v intervalu 20s. Může dojít k poškození páteře, používá se jen u zdatných jedinců.</a:t>
            </a:r>
          </a:p>
          <a:p>
            <a:endParaRPr lang="cs-CZ" sz="2000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321" y="836712"/>
            <a:ext cx="1622377" cy="168727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63" y="3933056"/>
            <a:ext cx="1921396" cy="19213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365104"/>
            <a:ext cx="2286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9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029"/>
          </a:xfrm>
        </p:spPr>
        <p:txBody>
          <a:bodyPr/>
          <a:lstStyle/>
          <a:p>
            <a:r>
              <a:rPr lang="cs-CZ" sz="2000" dirty="0" smtClean="0">
                <a:solidFill>
                  <a:srgbClr val="FFFF00"/>
                </a:solidFill>
              </a:rPr>
              <a:t>Nohy</a:t>
            </a:r>
            <a:r>
              <a:rPr lang="cs-CZ" sz="2000" dirty="0" smtClean="0"/>
              <a:t> – mírný stoj rozkročný v popruzích s pásem kolem boků, který je ve výši stydké kosti připojený na držadlo dynamometru. TO provede podřep (125°), v této poloze se připojí vlastní zařízení dynamometru. TO napne nohy, 2x.</a:t>
            </a:r>
          </a:p>
          <a:p>
            <a:r>
              <a:rPr lang="cs-CZ" sz="2000" dirty="0" smtClean="0">
                <a:solidFill>
                  <a:srgbClr val="FFFF00"/>
                </a:solidFill>
              </a:rPr>
              <a:t>Flexe lokte</a:t>
            </a:r>
            <a:r>
              <a:rPr lang="cs-CZ" sz="2000" dirty="0" smtClean="0"/>
              <a:t> – paže je v rovnoběžné poloze s tělem, ohnutí 90°, palec nahoře. Snímač se upne na distální části předloktí. TO se snaží tahem dosáhnout co nejvyšších hodnot. 20s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180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cs-CZ" dirty="0" smtClean="0"/>
              <a:t>Testy statické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5989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Čelikovský (1990) měří staticko-silové schopnosti těmito testy: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Výdrž ve shybu na hrazdě podhmatem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Výdrž ve skrčení připažmo podhmatem s velkou činkou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sed pokrčmo, chodidla fixovaná k zemi – záklon trupu svírá se zemí úhel cca 40°,  ruce v týl -  výdrž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Výdrž v různých formách přednosů nebo přednožení</a:t>
            </a:r>
          </a:p>
          <a:p>
            <a:endParaRPr lang="cs-CZ" sz="20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Měkota a Blahuš (1983) ještě k těmto testům dodává test „Sestava čtyř výdrží“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Leh na lavičce čelem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Leh na lavičce zády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Leh na lavičce pravým bokem</a:t>
            </a:r>
          </a:p>
          <a:p>
            <a:r>
              <a:rPr lang="cs-CZ" sz="2000" dirty="0" smtClean="0">
                <a:latin typeface="+mj-lt"/>
                <a:cs typeface="Times New Roman" panose="02020603050405020304" pitchFamily="18" charset="0"/>
              </a:rPr>
              <a:t>Leh na lavičce levým bokem 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276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Explozivní síla</a:t>
            </a:r>
            <a:endParaRPr lang="cs-CZ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Jedná se o co nejrychleji vyvinuté úsilí, které má břemenu, nebo vlastnímu tělu udělit co nejvyšší zrychlení – odrazy, skoky, hody atd.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Patří mezi pohybové schopnosti což znamená že ji můžeme rozvíjet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Explozivní síla je klíčovým druhem síly pro všechny soutěžící sportovce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Diagnostika Explozivní (výbušné) síly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000" dirty="0" smtClean="0"/>
              <a:t>     - Měříme překonanou vzdálenost (výšku) břemene (vrh koulí, hod oštěpem, skok daleký, atd.)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</TotalTime>
  <Words>1272</Words>
  <Application>Microsoft Office PowerPoint</Application>
  <PresentationFormat>Předvádění na obrazovce (4:3)</PresentationFormat>
  <Paragraphs>256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Apex</vt:lpstr>
      <vt:lpstr>Antropomotorika  silové schopnosti</vt:lpstr>
      <vt:lpstr>Síla, silová schopnost</vt:lpstr>
      <vt:lpstr>Dynamická síla</vt:lpstr>
      <vt:lpstr>Testy dynamické síly</vt:lpstr>
      <vt:lpstr>Statická síla</vt:lpstr>
      <vt:lpstr>Dynamometry</vt:lpstr>
      <vt:lpstr>Prezentace aplikace PowerPoint</vt:lpstr>
      <vt:lpstr>Testy statické síly</vt:lpstr>
      <vt:lpstr>Explozivní síla</vt:lpstr>
      <vt:lpstr>Testy explozivní síly</vt:lpstr>
      <vt:lpstr>Prezentace aplikace PowerPoint</vt:lpstr>
      <vt:lpstr>Prezentace aplikace PowerPoint</vt:lpstr>
      <vt:lpstr>Plyometrie</vt:lpstr>
      <vt:lpstr>Myotický reflex</vt:lpstr>
      <vt:lpstr>Plyometrická cvičení</vt:lpstr>
      <vt:lpstr>Prezentace aplikace PowerPoint</vt:lpstr>
      <vt:lpstr>Konkrétní plyometrické cviky</vt:lpstr>
      <vt:lpstr>Prezentace aplikace PowerPoint</vt:lpstr>
      <vt:lpstr>Prezentace aplikace PowerPoint</vt:lpstr>
      <vt:lpstr>Videoukázka</vt:lpstr>
      <vt:lpstr>Silová výdrž</vt:lpstr>
      <vt:lpstr>Silové schopnosti</vt:lpstr>
      <vt:lpstr>Prezentace aplikace PowerPoint</vt:lpstr>
      <vt:lpstr>Prezentace aplikace PowerPoint</vt:lpstr>
      <vt:lpstr>Prezentace aplikace PowerPoint</vt:lpstr>
      <vt:lpstr>Použitá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Antropomotorika  Téma: Explozivní síla &amp; plyometrie</dc:title>
  <dc:creator>Luky</dc:creator>
  <cp:lastModifiedBy>Jana Svobodova</cp:lastModifiedBy>
  <cp:revision>13</cp:revision>
  <dcterms:created xsi:type="dcterms:W3CDTF">2015-10-20T15:56:30Z</dcterms:created>
  <dcterms:modified xsi:type="dcterms:W3CDTF">2015-10-20T21:05:19Z</dcterms:modified>
</cp:coreProperties>
</file>