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9" r:id="rId3"/>
    <p:sldId id="260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912B-057E-4812-869C-A8F7C9602B80}" type="datetimeFigureOut">
              <a:rPr lang="cs-CZ" smtClean="0"/>
              <a:t>13.12.2015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68E6-503A-4CFC-99A5-7F5CCA67BCF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912B-057E-4812-869C-A8F7C9602B80}" type="datetimeFigureOut">
              <a:rPr lang="cs-CZ" smtClean="0"/>
              <a:t>13.12.2015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68E6-503A-4CFC-99A5-7F5CCA67BC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912B-057E-4812-869C-A8F7C9602B80}" type="datetimeFigureOut">
              <a:rPr lang="cs-CZ" smtClean="0"/>
              <a:t>13.12.2015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68E6-503A-4CFC-99A5-7F5CCA67BC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912B-057E-4812-869C-A8F7C9602B80}" type="datetimeFigureOut">
              <a:rPr lang="cs-CZ" smtClean="0"/>
              <a:t>13.12.2015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68E6-503A-4CFC-99A5-7F5CCA67BC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912B-057E-4812-869C-A8F7C9602B80}" type="datetimeFigureOut">
              <a:rPr lang="cs-CZ" smtClean="0"/>
              <a:t>13.12.2015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68E6-503A-4CFC-99A5-7F5CCA67BCF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912B-057E-4812-869C-A8F7C9602B80}" type="datetimeFigureOut">
              <a:rPr lang="cs-CZ" smtClean="0"/>
              <a:t>13.12.2015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68E6-503A-4CFC-99A5-7F5CCA67BC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912B-057E-4812-869C-A8F7C9602B80}" type="datetimeFigureOut">
              <a:rPr lang="cs-CZ" smtClean="0"/>
              <a:t>13.12.2015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68E6-503A-4CFC-99A5-7F5CCA67BC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912B-057E-4812-869C-A8F7C9602B80}" type="datetimeFigureOut">
              <a:rPr lang="cs-CZ" smtClean="0"/>
              <a:t>13.12.2015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68E6-503A-4CFC-99A5-7F5CCA67BC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912B-057E-4812-869C-A8F7C9602B80}" type="datetimeFigureOut">
              <a:rPr lang="cs-CZ" smtClean="0"/>
              <a:t>13.12.2015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68E6-503A-4CFC-99A5-7F5CCA67BC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912B-057E-4812-869C-A8F7C9602B80}" type="datetimeFigureOut">
              <a:rPr lang="cs-CZ" smtClean="0"/>
              <a:t>13.12.2015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68E6-503A-4CFC-99A5-7F5CCA67BC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912B-057E-4812-869C-A8F7C9602B80}" type="datetimeFigureOut">
              <a:rPr lang="cs-CZ" smtClean="0"/>
              <a:t>13.12.2015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4B268E6-503A-4CFC-99A5-7F5CCA67BCF5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0B8912B-057E-4812-869C-A8F7C9602B80}" type="datetimeFigureOut">
              <a:rPr lang="cs-CZ" smtClean="0"/>
              <a:t>13.12.2015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4B268E6-503A-4CFC-99A5-7F5CCA67BCF5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science/humanbody/sleep/sheep/reaction_version5.swf" TargetMode="External"/><Relationship Id="rId2" Type="http://schemas.openxmlformats.org/officeDocument/2006/relationships/hyperlink" Target="http://www.humanbenchmark.com/tests/reactiontim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cyy4lqRERJM" TargetMode="External"/><Relationship Id="rId4" Type="http://schemas.openxmlformats.org/officeDocument/2006/relationships/hyperlink" Target="https://www.youtube.com/watch?v=vpKXcVFI8f0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7LXKRTrkVw" TargetMode="External"/><Relationship Id="rId7" Type="http://schemas.openxmlformats.org/officeDocument/2006/relationships/hyperlink" Target="https://www.youtube.com/watch?v=yYsDGP5f76s" TargetMode="External"/><Relationship Id="rId2" Type="http://schemas.openxmlformats.org/officeDocument/2006/relationships/hyperlink" Target="https://www.youtube.com/watch?v=BoQkuofGaB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ErFvsP36-qE" TargetMode="External"/><Relationship Id="rId5" Type="http://schemas.openxmlformats.org/officeDocument/2006/relationships/hyperlink" Target="https://www.youtube.com/watch?v=376HpRy11Us" TargetMode="External"/><Relationship Id="rId4" Type="http://schemas.openxmlformats.org/officeDocument/2006/relationships/hyperlink" Target="https://www.youtube.com/watch?v=-qjlOJORuAE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Rychlostní schopnosti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8215064" cy="3512832"/>
          </a:xfrm>
        </p:spPr>
        <p:txBody>
          <a:bodyPr>
            <a:normAutofit lnSpcReduction="10000"/>
          </a:bodyPr>
          <a:lstStyle/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r>
              <a:rPr lang="cs-CZ" dirty="0"/>
              <a:t> </a:t>
            </a:r>
            <a:r>
              <a:rPr lang="cs-CZ" dirty="0" smtClean="0"/>
              <a:t>                                                                 Lukáš Hochmann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492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000" dirty="0" smtClean="0"/>
          </a:p>
          <a:p>
            <a:pPr marL="0" indent="0" algn="ctr">
              <a:buNone/>
            </a:pPr>
            <a:r>
              <a:rPr lang="cs-CZ" sz="4000" dirty="0" smtClean="0"/>
              <a:t>Děkuji za </a:t>
            </a:r>
            <a:r>
              <a:rPr lang="cs-CZ" sz="4000" dirty="0" smtClean="0"/>
              <a:t>pozornost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60234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836712"/>
            <a:ext cx="7315200" cy="936104"/>
          </a:xfrm>
        </p:spPr>
        <p:txBody>
          <a:bodyPr>
            <a:normAutofit/>
          </a:bodyPr>
          <a:lstStyle/>
          <a:p>
            <a:r>
              <a:rPr lang="cs-CZ" sz="3500" dirty="0" smtClean="0"/>
              <a:t>Definice rychlostních schopností</a:t>
            </a:r>
            <a:endParaRPr lang="cs-CZ" sz="3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2060848"/>
            <a:ext cx="7315200" cy="453650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4500" dirty="0" smtClean="0"/>
          </a:p>
          <a:p>
            <a:r>
              <a:rPr lang="cs-CZ" sz="2500" dirty="0" smtClean="0"/>
              <a:t>Schopnost uskutečnit pohybový akt v co nejkratším čase</a:t>
            </a:r>
          </a:p>
          <a:p>
            <a:endParaRPr lang="cs-CZ" sz="2500" dirty="0" smtClean="0"/>
          </a:p>
          <a:p>
            <a:r>
              <a:rPr lang="cs-CZ" sz="2500" dirty="0" smtClean="0"/>
              <a:t>Schopnost vyvíjet činnost s maximální intenzitou. Konat krátkodobou činnost do 20 s, bez odporu nebo jen s malým odporem</a:t>
            </a:r>
          </a:p>
          <a:p>
            <a:endParaRPr lang="cs-CZ" sz="2900" dirty="0" smtClean="0"/>
          </a:p>
          <a:p>
            <a:endParaRPr lang="cs-CZ" sz="2400" dirty="0"/>
          </a:p>
          <a:p>
            <a:endParaRPr lang="cs-CZ" sz="2400" dirty="0"/>
          </a:p>
          <a:p>
            <a:pPr marL="4572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9118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500" dirty="0" smtClean="0"/>
              <a:t>Reakční rychlost</a:t>
            </a:r>
            <a:endParaRPr lang="cs-CZ" sz="3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schopnost </a:t>
            </a:r>
            <a:r>
              <a:rPr lang="cs-CZ" dirty="0"/>
              <a:t>člověka zahájit pohyb na daný podmět v co         </a:t>
            </a:r>
          </a:p>
          <a:p>
            <a:pPr marL="0" indent="0">
              <a:buNone/>
            </a:pPr>
            <a:r>
              <a:rPr lang="cs-CZ" dirty="0" smtClean="0"/>
              <a:t>    nejkratším čas</a:t>
            </a:r>
          </a:p>
          <a:p>
            <a:pPr marL="0" indent="0">
              <a:buNone/>
            </a:pP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Typ </a:t>
            </a:r>
            <a:r>
              <a:rPr lang="cs-CZ" dirty="0"/>
              <a:t>podnětu </a:t>
            </a:r>
            <a:r>
              <a:rPr lang="cs-CZ" dirty="0" smtClean="0"/>
              <a:t>- Reakční </a:t>
            </a:r>
            <a:r>
              <a:rPr lang="cs-CZ" dirty="0"/>
              <a:t>doba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Taktilní </a:t>
            </a:r>
            <a:r>
              <a:rPr lang="cs-CZ" dirty="0"/>
              <a:t>0,14 – 0,15 s.</a:t>
            </a:r>
          </a:p>
          <a:p>
            <a:pPr marL="0" indent="0">
              <a:buNone/>
            </a:pPr>
            <a:r>
              <a:rPr lang="cs-CZ" dirty="0" smtClean="0"/>
              <a:t>     </a:t>
            </a:r>
            <a:r>
              <a:rPr lang="sv-SE" dirty="0" smtClean="0"/>
              <a:t>Akustické </a:t>
            </a:r>
            <a:r>
              <a:rPr lang="sv-SE" dirty="0"/>
              <a:t>0,15 – 0, 16 s.</a:t>
            </a:r>
          </a:p>
          <a:p>
            <a:pPr marL="0" indent="0">
              <a:buNone/>
            </a:pPr>
            <a:r>
              <a:rPr lang="cs-CZ" dirty="0" smtClean="0"/>
              <a:t>     Vizuální </a:t>
            </a:r>
            <a:r>
              <a:rPr lang="cs-CZ" dirty="0"/>
              <a:t>0,19 – 0,21 s.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7833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500" dirty="0" smtClean="0"/>
              <a:t>Realizační rychlost</a:t>
            </a:r>
            <a:endParaRPr lang="cs-CZ" sz="3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schopnost provést motorickou </a:t>
            </a:r>
            <a:r>
              <a:rPr lang="cs-CZ" dirty="0"/>
              <a:t>činnost nebo realizovat určitý pohybový úkol v </a:t>
            </a:r>
            <a:r>
              <a:rPr lang="cs-CZ" dirty="0" smtClean="0"/>
              <a:t>co nejkratším </a:t>
            </a:r>
            <a:r>
              <a:rPr lang="cs-CZ" dirty="0"/>
              <a:t>časovém </a:t>
            </a:r>
            <a:r>
              <a:rPr lang="cs-CZ" dirty="0" smtClean="0"/>
              <a:t>úseku</a:t>
            </a:r>
          </a:p>
          <a:p>
            <a:endParaRPr lang="cs-CZ" dirty="0" smtClean="0"/>
          </a:p>
          <a:p>
            <a:r>
              <a:rPr lang="cs-CZ" dirty="0" smtClean="0"/>
              <a:t>Acyklická</a:t>
            </a:r>
          </a:p>
          <a:p>
            <a:r>
              <a:rPr lang="cs-CZ" dirty="0" smtClean="0"/>
              <a:t>Cyklická</a:t>
            </a:r>
          </a:p>
          <a:p>
            <a:r>
              <a:rPr lang="cs-CZ" dirty="0" smtClean="0"/>
              <a:t>Komplexní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427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Testy reakční rychlosti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Zachycení padající gymnastické tyče</a:t>
            </a:r>
          </a:p>
          <a:p>
            <a:endParaRPr lang="cs-CZ" dirty="0" smtClean="0"/>
          </a:p>
          <a:p>
            <a:r>
              <a:rPr lang="cs-CZ" dirty="0" smtClean="0"/>
              <a:t>Zachycení plochého měřítka rukou </a:t>
            </a:r>
          </a:p>
          <a:p>
            <a:endParaRPr lang="cs-CZ" dirty="0" smtClean="0"/>
          </a:p>
          <a:p>
            <a:r>
              <a:rPr lang="cs-CZ" dirty="0" smtClean="0"/>
              <a:t>Zachycení plochého měřítka nohou</a:t>
            </a:r>
          </a:p>
          <a:p>
            <a:r>
              <a:rPr lang="cs-CZ" dirty="0" err="1" smtClean="0">
                <a:hlinkClick r:id="rId2"/>
              </a:rPr>
              <a:t>Reakto</a:t>
            </a:r>
            <a:r>
              <a:rPr lang="cs-CZ" dirty="0" err="1" smtClean="0">
                <a:hlinkClick r:id="rId3"/>
              </a:rPr>
              <a:t>metrie</a:t>
            </a:r>
            <a:r>
              <a:rPr lang="cs-CZ" dirty="0" smtClean="0"/>
              <a:t>  </a:t>
            </a:r>
          </a:p>
          <a:p>
            <a:r>
              <a:rPr lang="cs-CZ" dirty="0" err="1" smtClean="0">
                <a:hlinkClick r:id="rId4"/>
              </a:rPr>
              <a:t>Reaction</a:t>
            </a:r>
            <a:r>
              <a:rPr lang="cs-CZ" dirty="0" smtClean="0">
                <a:hlinkClick r:id="rId4"/>
              </a:rPr>
              <a:t> </a:t>
            </a:r>
            <a:r>
              <a:rPr lang="cs-CZ" dirty="0" err="1" smtClean="0">
                <a:hlinkClick r:id="rId4"/>
              </a:rPr>
              <a:t>ball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BATAK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770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Testy realizační rychlosti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Tappink</a:t>
            </a:r>
            <a:r>
              <a:rPr lang="cs-CZ" dirty="0" smtClean="0"/>
              <a:t> paží</a:t>
            </a:r>
          </a:p>
          <a:p>
            <a:r>
              <a:rPr lang="cs-CZ" dirty="0" err="1" smtClean="0"/>
              <a:t>Tappink</a:t>
            </a:r>
            <a:r>
              <a:rPr lang="cs-CZ" dirty="0" smtClean="0"/>
              <a:t> nohou v sedě</a:t>
            </a:r>
          </a:p>
          <a:p>
            <a:r>
              <a:rPr lang="cs-CZ" dirty="0" err="1" smtClean="0"/>
              <a:t>Tappink</a:t>
            </a:r>
            <a:r>
              <a:rPr lang="cs-CZ" dirty="0" smtClean="0"/>
              <a:t> nohou ve stoje</a:t>
            </a:r>
          </a:p>
          <a:p>
            <a:r>
              <a:rPr lang="cs-CZ" dirty="0" smtClean="0"/>
              <a:t>Běh na místě</a:t>
            </a:r>
          </a:p>
          <a:p>
            <a:r>
              <a:rPr lang="cs-CZ" dirty="0" smtClean="0"/>
              <a:t>Běh na 50 metrů s pevným startem</a:t>
            </a:r>
          </a:p>
          <a:p>
            <a:r>
              <a:rPr lang="cs-CZ" dirty="0" smtClean="0"/>
              <a:t>Běh na 20 metrů s letmým startem</a:t>
            </a:r>
          </a:p>
          <a:p>
            <a:r>
              <a:rPr lang="cs-CZ" dirty="0" smtClean="0"/>
              <a:t>Člunkový běh 4x10 metrů</a:t>
            </a:r>
          </a:p>
          <a:p>
            <a:r>
              <a:rPr lang="cs-CZ" dirty="0" smtClean="0"/>
              <a:t>Střelba na koš 15 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867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Testy realizační rychlost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Běh k očíslovaným </a:t>
            </a:r>
            <a:r>
              <a:rPr lang="cs-CZ" dirty="0" err="1" smtClean="0"/>
              <a:t>medicimbalům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563269"/>
            <a:ext cx="3792196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36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Rychlostní schopnosti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Squash</a:t>
            </a:r>
            <a:endParaRPr lang="cs-CZ" dirty="0" smtClean="0"/>
          </a:p>
          <a:p>
            <a:r>
              <a:rPr lang="cs-CZ" dirty="0" err="1" smtClean="0">
                <a:hlinkClick r:id="rId3"/>
              </a:rPr>
              <a:t>Tennis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Hokej</a:t>
            </a:r>
            <a:r>
              <a:rPr lang="cs-CZ" dirty="0" smtClean="0"/>
              <a:t>, </a:t>
            </a:r>
            <a:r>
              <a:rPr lang="cs-CZ" dirty="0" smtClean="0">
                <a:hlinkClick r:id="rId5"/>
              </a:rPr>
              <a:t>1</a:t>
            </a:r>
            <a:r>
              <a:rPr lang="cs-CZ" dirty="0" smtClean="0"/>
              <a:t> </a:t>
            </a:r>
            <a:r>
              <a:rPr lang="cs-CZ" dirty="0" smtClean="0">
                <a:hlinkClick r:id="rId6"/>
              </a:rPr>
              <a:t>2</a:t>
            </a:r>
            <a:endParaRPr lang="cs-CZ" dirty="0" smtClean="0"/>
          </a:p>
          <a:p>
            <a:r>
              <a:rPr lang="cs-CZ" dirty="0" smtClean="0">
                <a:hlinkClick r:id="rId7"/>
              </a:rPr>
              <a:t>Americký fotbal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503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600" dirty="0" smtClean="0"/>
              <a:t>Zdroje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Perič</a:t>
            </a:r>
            <a:r>
              <a:rPr lang="cs-CZ" dirty="0"/>
              <a:t>, T., &amp; Dovalil, J. (2010). </a:t>
            </a:r>
            <a:r>
              <a:rPr lang="cs-CZ" i="1" dirty="0"/>
              <a:t>Sportovní trénink</a:t>
            </a:r>
            <a:r>
              <a:rPr lang="cs-CZ" dirty="0"/>
              <a:t>. (1. vyd., 157 s.) Praha: </a:t>
            </a:r>
            <a:r>
              <a:rPr lang="cs-CZ" dirty="0" err="1"/>
              <a:t>Grada</a:t>
            </a:r>
            <a:r>
              <a:rPr lang="cs-CZ" dirty="0" smtClean="0"/>
              <a:t>.</a:t>
            </a:r>
          </a:p>
          <a:p>
            <a:r>
              <a:rPr lang="cs-CZ" dirty="0"/>
              <a:t>Měkota, K., &amp; </a:t>
            </a:r>
            <a:r>
              <a:rPr lang="cs-CZ" dirty="0" err="1"/>
              <a:t>Blahuš</a:t>
            </a:r>
            <a:r>
              <a:rPr lang="cs-CZ" dirty="0"/>
              <a:t>, P. (1983). </a:t>
            </a:r>
            <a:r>
              <a:rPr lang="cs-CZ" i="1" dirty="0"/>
              <a:t>Motorické testy v tělesné výchově</a:t>
            </a:r>
            <a:r>
              <a:rPr lang="cs-CZ" dirty="0"/>
              <a:t>. (1. vyd., 335 s.) Praha: Státní pedagogické nakladatelství</a:t>
            </a:r>
            <a:r>
              <a:rPr lang="cs-CZ" dirty="0" smtClean="0"/>
              <a:t>.</a:t>
            </a:r>
          </a:p>
          <a:p>
            <a:r>
              <a:rPr lang="cs-CZ" altLang="cs-CZ" sz="2800" dirty="0"/>
              <a:t>Havel, Z., </a:t>
            </a:r>
            <a:r>
              <a:rPr lang="cs-CZ" sz="2800" dirty="0"/>
              <a:t>&amp; </a:t>
            </a:r>
            <a:r>
              <a:rPr lang="cs-CZ" altLang="cs-CZ" sz="2800" dirty="0" smtClean="0"/>
              <a:t>Hnízdil</a:t>
            </a:r>
            <a:r>
              <a:rPr lang="cs-CZ" altLang="cs-CZ" sz="2800" dirty="0"/>
              <a:t>, J. (2010) </a:t>
            </a:r>
            <a:r>
              <a:rPr lang="cs-CZ" altLang="cs-CZ" sz="2800" i="1" dirty="0"/>
              <a:t>Rozvoj a diagnostika rychlostních schopností.</a:t>
            </a:r>
            <a:r>
              <a:rPr lang="cs-CZ" altLang="cs-CZ" sz="2800" dirty="0"/>
              <a:t> Pedagogická fakulta UJEP v Ústí nad Labem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158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novy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0000"/>
      </a:hlink>
      <a:folHlink>
        <a:srgbClr val="00000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289</TotalTime>
  <Words>191</Words>
  <Application>Microsoft Office PowerPoint</Application>
  <PresentationFormat>Předvádění na obrazovce (4:3)</PresentationFormat>
  <Paragraphs>73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Tok</vt:lpstr>
      <vt:lpstr>Rychlostní schopnosti</vt:lpstr>
      <vt:lpstr>Definice rychlostních schopností</vt:lpstr>
      <vt:lpstr>Reakční rychlost</vt:lpstr>
      <vt:lpstr>Realizační rychlost</vt:lpstr>
      <vt:lpstr>Testy reakční rychlosti</vt:lpstr>
      <vt:lpstr>Testy realizační rychlosti</vt:lpstr>
      <vt:lpstr>Testy realizační rychlost</vt:lpstr>
      <vt:lpstr>Rychlostní schopnosti</vt:lpstr>
      <vt:lpstr>Zdroje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Rychlost</dc:title>
  <dc:creator>Lukas</dc:creator>
  <cp:lastModifiedBy>Lukas</cp:lastModifiedBy>
  <cp:revision>30</cp:revision>
  <dcterms:created xsi:type="dcterms:W3CDTF">2015-10-24T11:42:10Z</dcterms:created>
  <dcterms:modified xsi:type="dcterms:W3CDTF">2015-12-13T17:08:03Z</dcterms:modified>
</cp:coreProperties>
</file>