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67" r:id="rId4"/>
    <p:sldId id="268" r:id="rId5"/>
    <p:sldId id="269" r:id="rId6"/>
    <p:sldId id="290" r:id="rId7"/>
    <p:sldId id="270" r:id="rId8"/>
    <p:sldId id="271" r:id="rId9"/>
    <p:sldId id="272" r:id="rId10"/>
    <p:sldId id="277" r:id="rId11"/>
    <p:sldId id="276" r:id="rId12"/>
    <p:sldId id="275" r:id="rId13"/>
    <p:sldId id="274" r:id="rId14"/>
    <p:sldId id="273" r:id="rId15"/>
    <p:sldId id="281" r:id="rId16"/>
    <p:sldId id="280" r:id="rId17"/>
    <p:sldId id="279" r:id="rId18"/>
    <p:sldId id="278" r:id="rId19"/>
    <p:sldId id="284" r:id="rId20"/>
    <p:sldId id="285" r:id="rId21"/>
    <p:sldId id="283" r:id="rId22"/>
    <p:sldId id="286" r:id="rId23"/>
    <p:sldId id="287" r:id="rId24"/>
    <p:sldId id="266" r:id="rId25"/>
    <p:sldId id="28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938D-B33C-4649-910D-6B5B46095F76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C012-3D49-4355-9C26-ABD4E5F60E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2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B0CED3-776C-460E-9A13-B573C80421D8}" type="datetimeFigureOut">
              <a:rPr lang="cs-CZ" smtClean="0"/>
              <a:t>07.12.2015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B46360-08F6-43B0-B0C7-6F4392336A1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xtnK27ENPY" TargetMode="External"/><Relationship Id="rId3" Type="http://schemas.openxmlformats.org/officeDocument/2006/relationships/image" Target="../media/image3.gif"/><Relationship Id="rId7" Type="http://schemas.openxmlformats.org/officeDocument/2006/relationships/hyperlink" Target="http://www.microsoftstore.com/store/msuk/en_GB/pdp/Microsoft-Band/productID.314504900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shboard.microsofthealth.com/#/" TargetMode="External"/><Relationship Id="rId5" Type="http://schemas.openxmlformats.org/officeDocument/2006/relationships/hyperlink" Target="http://smartmania.cz/recenze/recenze-microsoft-band-fitness-naramek-hodinky-10153" TargetMode="External"/><Relationship Id="rId4" Type="http://schemas.openxmlformats.org/officeDocument/2006/relationships/hyperlink" Target="http://www.mobilmania.cz/clanky/nejlepsi-aplikace-pro-monitoring-zdravi-a-fitnes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9248"/>
            <a:ext cx="1584176" cy="15841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5265546"/>
            <a:ext cx="1623375" cy="1592454"/>
          </a:xfrm>
          <a:prstGeom prst="rect">
            <a:avLst/>
          </a:prstGeom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380778" y="3861048"/>
            <a:ext cx="7772400" cy="1199704"/>
          </a:xfrm>
        </p:spPr>
        <p:txBody>
          <a:bodyPr>
            <a:normAutofit/>
          </a:bodyPr>
          <a:lstStyle/>
          <a:p>
            <a:r>
              <a:rPr lang="cs-CZ" sz="1200" dirty="0" smtClean="0"/>
              <a:t>Bc. Tomáš Brokeš 408202</a:t>
            </a:r>
          </a:p>
          <a:p>
            <a:r>
              <a:rPr lang="cs-CZ" sz="1200" dirty="0" smtClean="0"/>
              <a:t>Bc. Jiří John - 409388 </a:t>
            </a:r>
            <a:endParaRPr lang="cs-CZ" sz="1200" dirty="0"/>
          </a:p>
          <a:p>
            <a:r>
              <a:rPr lang="cs-CZ" sz="1200" dirty="0"/>
              <a:t>1</a:t>
            </a:r>
            <a:r>
              <a:rPr lang="cs-CZ" sz="1200" dirty="0" smtClean="0"/>
              <a:t>. </a:t>
            </a:r>
            <a:r>
              <a:rPr lang="cs-CZ" sz="1200" dirty="0"/>
              <a:t>ročník </a:t>
            </a:r>
            <a:r>
              <a:rPr lang="cs-CZ" sz="1200" dirty="0" err="1" smtClean="0"/>
              <a:t>NMgr</a:t>
            </a:r>
            <a:r>
              <a:rPr lang="cs-CZ" sz="1200" dirty="0" smtClean="0"/>
              <a:t>. </a:t>
            </a:r>
            <a:r>
              <a:rPr lang="cs-CZ" sz="1200" dirty="0" err="1" smtClean="0"/>
              <a:t>FSpS</a:t>
            </a:r>
            <a:r>
              <a:rPr lang="cs-CZ" sz="1200" dirty="0"/>
              <a:t>, obor </a:t>
            </a:r>
            <a:r>
              <a:rPr lang="cs-CZ" sz="1200" dirty="0" smtClean="0"/>
              <a:t>UTV </a:t>
            </a:r>
            <a:r>
              <a:rPr lang="cs-CZ" sz="1200" dirty="0"/>
              <a:t>- </a:t>
            </a:r>
            <a:r>
              <a:rPr lang="cs-CZ" sz="1200" dirty="0" smtClean="0"/>
              <a:t>SE</a:t>
            </a:r>
            <a:endParaRPr lang="cs-CZ" sz="1200" dirty="0"/>
          </a:p>
          <a:p>
            <a:r>
              <a:rPr lang="cs-CZ" sz="1200" dirty="0" err="1"/>
              <a:t>n</a:t>
            </a:r>
            <a:r>
              <a:rPr lang="cs-CZ" sz="1200" dirty="0" err="1" smtClean="0"/>
              <a:t>p</a:t>
            </a:r>
            <a:r>
              <a:rPr lang="cs-CZ" sz="1200" dirty="0" smtClean="0"/>
              <a:t> 2003/03 </a:t>
            </a:r>
            <a:r>
              <a:rPr lang="cs-CZ" sz="1200" dirty="0" err="1" smtClean="0"/>
              <a:t>Antropomotorika</a:t>
            </a:r>
            <a:endParaRPr lang="cs-CZ" sz="12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8680"/>
            <a:ext cx="8964488" cy="1757753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>
                <a:effectLst/>
              </a:rPr>
              <a:t/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/>
              </a:rPr>
              <a:t/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/>
              </a:rPr>
              <a:t/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/>
              </a:rPr>
              <a:t/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/>
              </a:rPr>
              <a:t/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SOUČASNÉ TECHNOLOGIE VYUŽÍVANÉ PRO MONITORING PA</a:t>
            </a:r>
            <a:r>
              <a:rPr lang="cs-CZ" sz="3600" dirty="0">
                <a:effectLst/>
              </a:rPr>
              <a:t/>
            </a:r>
            <a:br>
              <a:rPr lang="cs-CZ" sz="3600" dirty="0">
                <a:effectLst/>
              </a:rPr>
            </a:br>
            <a:endParaRPr lang="cs-CZ" sz="3600" dirty="0"/>
          </a:p>
        </p:txBody>
      </p:sp>
      <p:pic>
        <p:nvPicPr>
          <p:cNvPr id="3" name="Picture 2" descr="https://www.mistralsolutions.com/wp-content/uploads/2014/05/wearable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3024336" cy="280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5068007" cy="4363059"/>
          </a:xfrm>
        </p:spPr>
      </p:pic>
    </p:spTree>
    <p:extLst>
      <p:ext uri="{BB962C8B-B14F-4D97-AF65-F5344CB8AC3E}">
        <p14:creationId xmlns:p14="http://schemas.microsoft.com/office/powerpoint/2010/main" val="40966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Sports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Tracker</a:t>
            </a:r>
            <a:endParaRPr lang="cs-CZ" sz="2400" b="1" dirty="0"/>
          </a:p>
          <a:p>
            <a:endParaRPr lang="cs-CZ" sz="1600" b="1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Android</a:t>
            </a:r>
            <a:r>
              <a:rPr lang="cs-CZ" sz="1600" dirty="0"/>
              <a:t>, </a:t>
            </a:r>
            <a:r>
              <a:rPr lang="cs-CZ" sz="1600" dirty="0" err="1"/>
              <a:t>iOS</a:t>
            </a:r>
            <a:r>
              <a:rPr lang="cs-CZ" sz="1600" dirty="0"/>
              <a:t>, </a:t>
            </a:r>
            <a:r>
              <a:rPr lang="cs-CZ" sz="1600" dirty="0" smtClean="0"/>
              <a:t>WP, BB</a:t>
            </a:r>
            <a:endParaRPr lang="cs-CZ" sz="1600" dirty="0"/>
          </a:p>
          <a:p>
            <a:r>
              <a:rPr lang="cs-CZ" sz="1600" dirty="0" smtClean="0"/>
              <a:t>GPS - pohyb</a:t>
            </a:r>
            <a:r>
              <a:rPr lang="cs-CZ" sz="1600" dirty="0"/>
              <a:t>, trasa, uražená vzdálenost, průměrná a aktuální rychlost, </a:t>
            </a:r>
            <a:r>
              <a:rPr lang="cs-CZ" sz="1600" dirty="0" smtClean="0"/>
              <a:t>… </a:t>
            </a:r>
            <a:endParaRPr lang="cs-CZ" sz="1600" dirty="0"/>
          </a:p>
          <a:p>
            <a:r>
              <a:rPr lang="cs-CZ" sz="1600" dirty="0"/>
              <a:t>k</a:t>
            </a:r>
            <a:r>
              <a:rPr lang="cs-CZ" sz="1600" dirty="0" smtClean="0"/>
              <a:t> </a:t>
            </a:r>
            <a:r>
              <a:rPr lang="cs-CZ" sz="1600" dirty="0"/>
              <a:t>aplikaci je možné dokoupit různé nositelné příslušenství a doplňky, </a:t>
            </a:r>
            <a:endParaRPr lang="cs-CZ" sz="1600" dirty="0" smtClean="0"/>
          </a:p>
          <a:p>
            <a:r>
              <a:rPr lang="cs-CZ" sz="1600" dirty="0" smtClean="0"/>
              <a:t>k </a:t>
            </a:r>
            <a:r>
              <a:rPr lang="cs-CZ" sz="1600" dirty="0"/>
              <a:t>důkladnému prostudování vašich sportovních výsledků slouží webové rozhraní, kde se přihlašujete pod stejným </a:t>
            </a:r>
            <a:r>
              <a:rPr lang="cs-CZ" sz="1600" dirty="0" err="1"/>
              <a:t>loginem</a:t>
            </a:r>
            <a:r>
              <a:rPr lang="cs-CZ" sz="1600" dirty="0"/>
              <a:t> jako v </a:t>
            </a:r>
            <a:r>
              <a:rPr lang="cs-CZ" sz="1600" dirty="0" smtClean="0"/>
              <a:t>telefonu</a:t>
            </a:r>
          </a:p>
          <a:p>
            <a:endParaRPr lang="cs-CZ" sz="1600" b="1" dirty="0"/>
          </a:p>
          <a:p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Google </a:t>
            </a:r>
            <a:r>
              <a:rPr lang="cs-CZ" sz="1600" dirty="0" err="1" smtClean="0"/>
              <a:t>Maps</a:t>
            </a:r>
            <a:r>
              <a:rPr lang="cs-CZ" sz="1600" dirty="0" smtClean="0"/>
              <a:t> jsou zobrazeny uběhnuté </a:t>
            </a:r>
            <a:r>
              <a:rPr lang="cs-CZ" sz="1600" dirty="0"/>
              <a:t>trasy včetně fotografií, které jste na trase </a:t>
            </a:r>
            <a:r>
              <a:rPr lang="cs-CZ" sz="1600" dirty="0" smtClean="0"/>
              <a:t>pořídili</a:t>
            </a:r>
          </a:p>
          <a:p>
            <a:r>
              <a:rPr lang="cs-CZ" sz="1600" dirty="0"/>
              <a:t>z</a:t>
            </a:r>
            <a:r>
              <a:rPr lang="cs-CZ" sz="1600" dirty="0" smtClean="0"/>
              <a:t>náte </a:t>
            </a:r>
            <a:r>
              <a:rPr lang="cs-CZ" sz="1600" dirty="0"/>
              <a:t>informaci o vaší průměrné rychlosti a spálených kaloriích, k trase můžete přidat i vlastní poznámky a komentáře nebo celou trasu </a:t>
            </a:r>
            <a:r>
              <a:rPr lang="cs-CZ" sz="1600" dirty="0" err="1"/>
              <a:t>nasdílet</a:t>
            </a:r>
            <a:r>
              <a:rPr lang="cs-CZ" sz="1600" dirty="0"/>
              <a:t> s vašimi přáteli z komunitních </a:t>
            </a:r>
            <a:r>
              <a:rPr lang="cs-CZ" sz="1600" dirty="0" smtClean="0"/>
              <a:t>webů</a:t>
            </a: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169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229600" cy="2294366"/>
          </a:xfrm>
        </p:spPr>
      </p:pic>
    </p:spTree>
    <p:extLst>
      <p:ext uri="{BB962C8B-B14F-4D97-AF65-F5344CB8AC3E}">
        <p14:creationId xmlns:p14="http://schemas.microsoft.com/office/powerpoint/2010/main" val="24243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Garmin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Connect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/ Fit</a:t>
            </a:r>
          </a:p>
          <a:p>
            <a:pPr marL="109728" indent="0">
              <a:buNone/>
            </a:pPr>
            <a:endParaRPr lang="cs-CZ" sz="2400" b="1" dirty="0" smtClean="0"/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Android, </a:t>
            </a:r>
            <a:r>
              <a:rPr lang="cs-CZ" sz="1600" dirty="0" err="1" smtClean="0"/>
              <a:t>iOS</a:t>
            </a:r>
            <a:endParaRPr lang="cs-CZ" sz="1600" dirty="0" smtClean="0"/>
          </a:p>
          <a:p>
            <a:r>
              <a:rPr lang="cs-CZ" sz="1600" dirty="0" smtClean="0"/>
              <a:t>slouží </a:t>
            </a:r>
            <a:r>
              <a:rPr lang="cs-CZ" sz="1600" dirty="0"/>
              <a:t>k prohlížení záznamů z nositelných příslušenství od </a:t>
            </a:r>
            <a:r>
              <a:rPr lang="cs-CZ" sz="1600" dirty="0" err="1"/>
              <a:t>Garminu</a:t>
            </a:r>
            <a:r>
              <a:rPr lang="cs-CZ" sz="1600" dirty="0"/>
              <a:t> (GPS hodinky, tachometry, náramek </a:t>
            </a:r>
            <a:r>
              <a:rPr lang="cs-CZ" sz="1600" dirty="0" err="1"/>
              <a:t>Vivofit</a:t>
            </a:r>
            <a:r>
              <a:rPr lang="cs-CZ" sz="1600" dirty="0"/>
              <a:t>, </a:t>
            </a:r>
            <a:r>
              <a:rPr lang="cs-CZ" sz="1600" dirty="0" smtClean="0"/>
              <a:t>…)</a:t>
            </a:r>
          </a:p>
          <a:p>
            <a:r>
              <a:rPr lang="cs-CZ" sz="1600" dirty="0" smtClean="0"/>
              <a:t>pro </a:t>
            </a:r>
            <a:r>
              <a:rPr lang="cs-CZ" sz="1600" dirty="0"/>
              <a:t>záznam dat s telefonem slouží aplikace </a:t>
            </a:r>
            <a:r>
              <a:rPr lang="cs-CZ" sz="1600" dirty="0" err="1"/>
              <a:t>Garmin</a:t>
            </a:r>
            <a:r>
              <a:rPr lang="cs-CZ" sz="1600" dirty="0"/>
              <a:t> </a:t>
            </a:r>
            <a:r>
              <a:rPr lang="cs-CZ" sz="1600" dirty="0" smtClean="0"/>
              <a:t>Fit</a:t>
            </a:r>
            <a:endParaRPr lang="cs-CZ" sz="1600" dirty="0"/>
          </a:p>
          <a:p>
            <a:r>
              <a:rPr lang="cs-CZ" sz="1600" dirty="0" smtClean="0"/>
              <a:t>v češtině</a:t>
            </a:r>
          </a:p>
          <a:p>
            <a:endParaRPr lang="cs-CZ" sz="1600" dirty="0" smtClean="0"/>
          </a:p>
          <a:p>
            <a:r>
              <a:rPr lang="cs-CZ" sz="1600" dirty="0" smtClean="0"/>
              <a:t>vidíte </a:t>
            </a:r>
            <a:r>
              <a:rPr lang="cs-CZ" sz="1600" dirty="0"/>
              <a:t>poslední aktivity, kalendář, osobní rekordy, segmenty tras, tréninkové plány, ukončené tréninky a ušlé vzdálenosti v zobrazení </a:t>
            </a:r>
            <a:r>
              <a:rPr lang="cs-CZ" sz="1600" dirty="0" err="1" smtClean="0"/>
              <a:t>Dashboard</a:t>
            </a:r>
            <a:endParaRPr lang="cs-CZ" sz="1600" dirty="0" smtClean="0"/>
          </a:p>
          <a:p>
            <a:r>
              <a:rPr lang="cs-CZ" sz="1600" dirty="0"/>
              <a:t>v</a:t>
            </a:r>
            <a:r>
              <a:rPr lang="cs-CZ" sz="1600" dirty="0" smtClean="0"/>
              <a:t>še </a:t>
            </a:r>
            <a:r>
              <a:rPr lang="cs-CZ" sz="1600" dirty="0"/>
              <a:t>se zjednoduší v případě, že budete používat nositelná zařízení, protože vydrží podstatně déle na jedno nabití než mobilní zařízení, takže můžete telefon nechat v kapse bez zapnuté GPS nebo rovnou doma. Po návratu pak stačí, aby nositelná zařízení spárovala získaná data s </a:t>
            </a:r>
            <a:r>
              <a:rPr lang="cs-CZ" sz="1600" dirty="0" smtClean="0"/>
              <a:t>telefonem</a:t>
            </a:r>
          </a:p>
          <a:p>
            <a:r>
              <a:rPr lang="cs-CZ" sz="1600" dirty="0"/>
              <a:t>a</a:t>
            </a:r>
            <a:r>
              <a:rPr lang="cs-CZ" sz="1600" dirty="0" smtClean="0"/>
              <a:t>plikace </a:t>
            </a:r>
            <a:r>
              <a:rPr lang="cs-CZ" sz="1600" dirty="0" err="1"/>
              <a:t>Garmin</a:t>
            </a:r>
            <a:r>
              <a:rPr lang="cs-CZ" sz="1600" dirty="0"/>
              <a:t> Fit je placená, stojí ale jen necelých 20 </a:t>
            </a:r>
            <a:r>
              <a:rPr lang="cs-CZ" sz="1600" dirty="0" smtClean="0"/>
              <a:t>Kč</a:t>
            </a: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231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200000" cy="4209524"/>
          </a:xfrm>
        </p:spPr>
      </p:pic>
    </p:spTree>
    <p:extLst>
      <p:ext uri="{BB962C8B-B14F-4D97-AF65-F5344CB8AC3E}">
        <p14:creationId xmlns:p14="http://schemas.microsoft.com/office/powerpoint/2010/main" val="19249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Instant Fitness</a:t>
            </a:r>
          </a:p>
          <a:p>
            <a:pPr marL="109728" indent="0">
              <a:buNone/>
            </a:pPr>
            <a:endParaRPr lang="cs-CZ" sz="2400" b="1" dirty="0" smtClean="0"/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Android, </a:t>
            </a:r>
            <a:r>
              <a:rPr lang="cs-CZ" sz="1600" dirty="0" err="1" smtClean="0"/>
              <a:t>iOS</a:t>
            </a:r>
            <a:endParaRPr lang="cs-CZ" sz="1600" dirty="0" smtClean="0"/>
          </a:p>
          <a:p>
            <a:r>
              <a:rPr lang="cs-CZ" sz="1600" dirty="0" smtClean="0"/>
              <a:t>výuková </a:t>
            </a:r>
            <a:r>
              <a:rPr lang="cs-CZ" sz="1600" dirty="0"/>
              <a:t>aplikace pro domácí </a:t>
            </a:r>
            <a:r>
              <a:rPr lang="cs-CZ" sz="1600" dirty="0" smtClean="0"/>
              <a:t>cvičení</a:t>
            </a:r>
          </a:p>
          <a:p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domovské obrazovce si vyberete okruh cvičení a následně samotný </a:t>
            </a:r>
            <a:r>
              <a:rPr lang="cs-CZ" sz="1600" dirty="0" smtClean="0"/>
              <a:t>cvik </a:t>
            </a:r>
            <a:endParaRPr lang="cs-CZ" sz="1600" dirty="0"/>
          </a:p>
          <a:p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displeji vidíte názorné ukázky, jak mají jednotlivé sestavy vypadat (ve formě fotek, videí a </a:t>
            </a:r>
            <a:r>
              <a:rPr lang="cs-CZ" sz="1600" dirty="0" smtClean="0"/>
              <a:t>animací)</a:t>
            </a:r>
          </a:p>
          <a:p>
            <a:r>
              <a:rPr lang="cs-CZ" sz="1600" dirty="0" smtClean="0"/>
              <a:t>můžete si </a:t>
            </a:r>
            <a:r>
              <a:rPr lang="cs-CZ" sz="1600" dirty="0"/>
              <a:t>rovnou sestavit cvičební </a:t>
            </a:r>
            <a:r>
              <a:rPr lang="cs-CZ" sz="1600" dirty="0" smtClean="0"/>
              <a:t>plán</a:t>
            </a:r>
          </a:p>
          <a:p>
            <a:endParaRPr lang="cs-CZ" sz="1600" b="1" dirty="0"/>
          </a:p>
          <a:p>
            <a:r>
              <a:rPr lang="cs-CZ" sz="1600" dirty="0"/>
              <a:t>c</a:t>
            </a:r>
            <a:r>
              <a:rPr lang="cs-CZ" sz="1600" dirty="0" smtClean="0"/>
              <a:t>vičení </a:t>
            </a:r>
            <a:r>
              <a:rPr lang="cs-CZ" sz="1600" dirty="0"/>
              <a:t>může přidávat do oblíbených, případně vyhledávat v </a:t>
            </a:r>
            <a:r>
              <a:rPr lang="cs-CZ" sz="1600" dirty="0" smtClean="0"/>
              <a:t>databázi</a:t>
            </a:r>
          </a:p>
          <a:p>
            <a:r>
              <a:rPr lang="cs-CZ" sz="1600" dirty="0"/>
              <a:t>n</a:t>
            </a:r>
            <a:r>
              <a:rPr lang="cs-CZ" sz="1600" dirty="0" smtClean="0"/>
              <a:t>emusíte </a:t>
            </a:r>
            <a:r>
              <a:rPr lang="cs-CZ" sz="1600" dirty="0"/>
              <a:t>je do zařízení zaznamenávat ručně, aplikace ukládá informace automaticky po spuštění cviku a po jeho </a:t>
            </a:r>
            <a:r>
              <a:rPr lang="cs-CZ" sz="1600" dirty="0" smtClean="0"/>
              <a:t>ukončení</a:t>
            </a:r>
          </a:p>
          <a:p>
            <a:r>
              <a:rPr lang="cs-CZ" sz="1600" dirty="0"/>
              <a:t>n</a:t>
            </a:r>
            <a:r>
              <a:rPr lang="cs-CZ" sz="1600" dirty="0" smtClean="0"/>
              <a:t>evýhodou </a:t>
            </a:r>
            <a:r>
              <a:rPr lang="cs-CZ" sz="1600" dirty="0"/>
              <a:t>je absence </a:t>
            </a:r>
            <a:r>
              <a:rPr lang="cs-CZ" sz="1600" dirty="0" smtClean="0"/>
              <a:t>češtiny</a:t>
            </a:r>
          </a:p>
          <a:p>
            <a:r>
              <a:rPr lang="cs-CZ" sz="1600" dirty="0"/>
              <a:t>a</a:t>
            </a:r>
            <a:r>
              <a:rPr lang="cs-CZ" sz="1600" dirty="0" smtClean="0"/>
              <a:t>plikace </a:t>
            </a:r>
            <a:r>
              <a:rPr lang="cs-CZ" sz="1600" dirty="0"/>
              <a:t>je placená, na Google Play stojí 58 </a:t>
            </a:r>
            <a:r>
              <a:rPr lang="cs-CZ" sz="1600" dirty="0" smtClean="0"/>
              <a:t>Kč</a:t>
            </a: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8652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0" y="2132856"/>
            <a:ext cx="7859222" cy="2619741"/>
          </a:xfrm>
        </p:spPr>
      </p:pic>
    </p:spTree>
    <p:extLst>
      <p:ext uri="{BB962C8B-B14F-4D97-AF65-F5344CB8AC3E}">
        <p14:creationId xmlns:p14="http://schemas.microsoft.com/office/powerpoint/2010/main" val="24272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Runkeeper</a:t>
            </a: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Android, </a:t>
            </a:r>
            <a:r>
              <a:rPr lang="cs-CZ" sz="1600" dirty="0" err="1" smtClean="0"/>
              <a:t>iOS</a:t>
            </a:r>
            <a:endParaRPr lang="cs-CZ" sz="1600" dirty="0" smtClean="0"/>
          </a:p>
          <a:p>
            <a:r>
              <a:rPr lang="cs-CZ" sz="1600" dirty="0" smtClean="0"/>
              <a:t>určená </a:t>
            </a:r>
            <a:r>
              <a:rPr lang="cs-CZ" sz="1600" dirty="0"/>
              <a:t>pro běžce, pokryje ale i ostatní aktivity, např. jízdu na kole, in-line bruslení až po </a:t>
            </a:r>
            <a:r>
              <a:rPr lang="cs-CZ" sz="1600" dirty="0" smtClean="0"/>
              <a:t>tanec</a:t>
            </a:r>
          </a:p>
          <a:p>
            <a:r>
              <a:rPr lang="cs-CZ" sz="1600" dirty="0" smtClean="0"/>
              <a:t>v základním </a:t>
            </a:r>
            <a:r>
              <a:rPr lang="cs-CZ" sz="1600" dirty="0"/>
              <a:t>režimu aplikace na vrstvách Google </a:t>
            </a:r>
            <a:r>
              <a:rPr lang="cs-CZ" sz="1600" dirty="0" err="1" smtClean="0"/>
              <a:t>Maps</a:t>
            </a:r>
            <a:r>
              <a:rPr lang="cs-CZ" sz="1600" dirty="0" smtClean="0"/>
              <a:t> </a:t>
            </a:r>
            <a:r>
              <a:rPr lang="cs-CZ" sz="1600" dirty="0"/>
              <a:t>zaznamenává vaši uraženou trasu včetně </a:t>
            </a:r>
            <a:r>
              <a:rPr lang="cs-CZ" sz="1600" dirty="0" smtClean="0"/>
              <a:t>dalších dat</a:t>
            </a:r>
          </a:p>
          <a:p>
            <a:r>
              <a:rPr lang="cs-CZ" sz="1600" dirty="0"/>
              <a:t>m</a:t>
            </a:r>
            <a:r>
              <a:rPr lang="cs-CZ" sz="1600" dirty="0" smtClean="0"/>
              <a:t>ůžete </a:t>
            </a:r>
            <a:r>
              <a:rPr lang="cs-CZ" sz="1600" dirty="0"/>
              <a:t>k ní připojit hrudní pásy přes </a:t>
            </a:r>
            <a:r>
              <a:rPr lang="cs-CZ" sz="1600" dirty="0" err="1"/>
              <a:t>Bluetooth</a:t>
            </a:r>
            <a:r>
              <a:rPr lang="cs-CZ" sz="1600" dirty="0"/>
              <a:t>, takže aplikace měří i vaše </a:t>
            </a:r>
            <a:r>
              <a:rPr lang="cs-CZ" sz="1600" dirty="0" smtClean="0"/>
              <a:t>tempo</a:t>
            </a:r>
          </a:p>
          <a:p>
            <a:r>
              <a:rPr lang="cs-CZ" sz="1600" dirty="0"/>
              <a:t>z</a:t>
            </a:r>
            <a:r>
              <a:rPr lang="cs-CZ" sz="1600" dirty="0" smtClean="0"/>
              <a:t>drojem </a:t>
            </a:r>
            <a:r>
              <a:rPr lang="cs-CZ" sz="1600" dirty="0"/>
              <a:t>dat nemusí být pouze telefon ale i různé chytré hodinky nebo dokonce jiné podobně zaměřené </a:t>
            </a:r>
            <a:r>
              <a:rPr lang="cs-CZ" sz="1600" dirty="0" smtClean="0"/>
              <a:t>aplikace</a:t>
            </a:r>
          </a:p>
          <a:p>
            <a:endParaRPr lang="cs-CZ" sz="1600" b="1" dirty="0"/>
          </a:p>
          <a:p>
            <a:r>
              <a:rPr lang="cs-CZ" sz="1600" dirty="0"/>
              <a:t>m</a:t>
            </a:r>
            <a:r>
              <a:rPr lang="cs-CZ" sz="1600" dirty="0" smtClean="0"/>
              <a:t>otivačním </a:t>
            </a:r>
            <a:r>
              <a:rPr lang="cs-CZ" sz="1600" dirty="0"/>
              <a:t>prvkem může být stanovení cílů (např. snížení váhy, uběhnutí určité vzdálenosti), k čemuž dopomáhá i systém </a:t>
            </a:r>
            <a:r>
              <a:rPr lang="cs-CZ" sz="1600" dirty="0" err="1" smtClean="0"/>
              <a:t>achievementů</a:t>
            </a:r>
            <a:endParaRPr lang="cs-CZ" sz="1600" dirty="0" smtClean="0"/>
          </a:p>
          <a:p>
            <a:r>
              <a:rPr lang="cs-CZ" sz="1600" dirty="0" smtClean="0"/>
              <a:t>v </a:t>
            </a:r>
            <a:r>
              <a:rPr lang="cs-CZ" sz="1600" dirty="0"/>
              <a:t>samostatném okně vede vaše </a:t>
            </a:r>
            <a:r>
              <a:rPr lang="cs-CZ" sz="1600" dirty="0" smtClean="0"/>
              <a:t>největší </a:t>
            </a:r>
            <a:r>
              <a:rPr lang="cs-CZ" sz="1600" dirty="0"/>
              <a:t>úspěchy, např. největší uběhnutá vzdálenost, nejdelší běh, </a:t>
            </a:r>
            <a:r>
              <a:rPr lang="cs-CZ" sz="1600" dirty="0" smtClean="0"/>
              <a:t>…</a:t>
            </a:r>
          </a:p>
          <a:p>
            <a:r>
              <a:rPr lang="cs-CZ" sz="1600" dirty="0"/>
              <a:t>z</a:t>
            </a:r>
            <a:r>
              <a:rPr lang="cs-CZ" sz="1600" dirty="0" smtClean="0"/>
              <a:t>ákladní </a:t>
            </a:r>
            <a:r>
              <a:rPr lang="cs-CZ" sz="1600" dirty="0"/>
              <a:t>verze aplikace je zdarma, pro lepší tréninkové plány je třeba členství </a:t>
            </a:r>
            <a:r>
              <a:rPr lang="cs-CZ" sz="1600" dirty="0" err="1"/>
              <a:t>Elite</a:t>
            </a:r>
            <a:r>
              <a:rPr lang="cs-CZ" sz="1600" dirty="0"/>
              <a:t>, za nějž platíte 10 USD měsíčně nebo 40 USD </a:t>
            </a:r>
            <a:r>
              <a:rPr lang="cs-CZ" sz="1600" dirty="0" smtClean="0"/>
              <a:t>ročně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ro </a:t>
            </a:r>
            <a:r>
              <a:rPr lang="cs-CZ" sz="1600" dirty="0"/>
              <a:t>záznam pozice je třeba zařízení s citlivější GPS, jinak strávíte hodiny opravami </a:t>
            </a:r>
            <a:r>
              <a:rPr lang="cs-CZ" sz="1600" dirty="0" smtClean="0"/>
              <a:t>tras</a:t>
            </a:r>
          </a:p>
          <a:p>
            <a:r>
              <a:rPr lang="cs-CZ" sz="1600" dirty="0"/>
              <a:t>a</a:t>
            </a:r>
            <a:r>
              <a:rPr lang="cs-CZ" sz="1600" dirty="0" smtClean="0"/>
              <a:t>bsence češtiny</a:t>
            </a: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21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8" y="980728"/>
            <a:ext cx="6910524" cy="4525962"/>
          </a:xfrm>
        </p:spPr>
      </p:pic>
    </p:spTree>
    <p:extLst>
      <p:ext uri="{BB962C8B-B14F-4D97-AF65-F5344CB8AC3E}">
        <p14:creationId xmlns:p14="http://schemas.microsoft.com/office/powerpoint/2010/main" val="19272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Endomondo</a:t>
            </a: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Android, </a:t>
            </a:r>
            <a:r>
              <a:rPr lang="cs-CZ" sz="1600" dirty="0" err="1" smtClean="0"/>
              <a:t>iOS</a:t>
            </a:r>
            <a:r>
              <a:rPr lang="cs-CZ" sz="1600" dirty="0" smtClean="0"/>
              <a:t>, WP</a:t>
            </a:r>
          </a:p>
          <a:p>
            <a:r>
              <a:rPr lang="cs-CZ" sz="1600" dirty="0" smtClean="0"/>
              <a:t>v </a:t>
            </a:r>
            <a:r>
              <a:rPr lang="cs-CZ" sz="1600" dirty="0"/>
              <a:t>rámci bezplatné verze umožňuje titul monitorovat vaše pohybové aktivity, co do jejich průběhu, vzdálenosti, rychlosti, spálených kalorií, </a:t>
            </a:r>
            <a:r>
              <a:rPr lang="cs-CZ" sz="1600" dirty="0" err="1" smtClean="0"/>
              <a:t>apod</a:t>
            </a:r>
            <a:endParaRPr lang="cs-CZ" sz="1600" dirty="0"/>
          </a:p>
          <a:p>
            <a:r>
              <a:rPr lang="cs-CZ" sz="1600" dirty="0" smtClean="0"/>
              <a:t>samotné </a:t>
            </a:r>
            <a:r>
              <a:rPr lang="cs-CZ" sz="1600" dirty="0"/>
              <a:t>cvičení  v posilovně je ale třeba zadávat </a:t>
            </a:r>
            <a:r>
              <a:rPr lang="cs-CZ" sz="1600" dirty="0" smtClean="0"/>
              <a:t>manuálně</a:t>
            </a:r>
          </a:p>
          <a:p>
            <a:r>
              <a:rPr lang="cs-CZ" sz="1600" dirty="0"/>
              <a:t>a</a:t>
            </a:r>
            <a:r>
              <a:rPr lang="cs-CZ" sz="1600" dirty="0" smtClean="0"/>
              <a:t>plikace </a:t>
            </a:r>
            <a:r>
              <a:rPr lang="cs-CZ" sz="1600" dirty="0"/>
              <a:t>se dokáže spojit s velkou škálou </a:t>
            </a:r>
            <a:r>
              <a:rPr lang="cs-CZ" sz="1600" dirty="0" err="1"/>
              <a:t>Bluetooth</a:t>
            </a:r>
            <a:r>
              <a:rPr lang="cs-CZ" sz="1600" dirty="0"/>
              <a:t> a ANT+ hrudních pásů měřících srdeční tep, připojení však funguje jen v Premium </a:t>
            </a:r>
            <a:r>
              <a:rPr lang="cs-CZ" sz="1600" dirty="0" smtClean="0"/>
              <a:t>verzi</a:t>
            </a:r>
          </a:p>
          <a:p>
            <a:r>
              <a:rPr lang="cs-CZ" sz="1600" dirty="0" smtClean="0"/>
              <a:t>výsledky</a:t>
            </a:r>
            <a:r>
              <a:rPr lang="cs-CZ" sz="1600" dirty="0"/>
              <a:t> a postupné zlepšování si můžete prohlížet do detailů v rámci telefonu nebo na webovém </a:t>
            </a:r>
            <a:r>
              <a:rPr lang="cs-CZ" sz="1600" dirty="0" smtClean="0"/>
              <a:t>rozhraní</a:t>
            </a:r>
          </a:p>
          <a:p>
            <a:r>
              <a:rPr lang="cs-CZ" sz="1600" dirty="0"/>
              <a:t>s</a:t>
            </a:r>
            <a:r>
              <a:rPr lang="cs-CZ" sz="1600" dirty="0" smtClean="0"/>
              <a:t>oučástí </a:t>
            </a:r>
            <a:r>
              <a:rPr lang="cs-CZ" sz="1600" dirty="0"/>
              <a:t>aplikace je i napojení na sociální weby a sdílení vašich výkonů s </a:t>
            </a:r>
            <a:r>
              <a:rPr lang="cs-CZ" sz="1600" dirty="0" smtClean="0"/>
              <a:t>přáteli</a:t>
            </a:r>
          </a:p>
          <a:p>
            <a:endParaRPr lang="cs-CZ" sz="1600" b="1" dirty="0"/>
          </a:p>
          <a:p>
            <a:r>
              <a:rPr lang="cs-CZ" sz="1600" dirty="0" smtClean="0"/>
              <a:t>v rámci </a:t>
            </a:r>
            <a:r>
              <a:rPr lang="cs-CZ" sz="1600" dirty="0"/>
              <a:t>placené verze se zpřístupní </a:t>
            </a:r>
            <a:r>
              <a:rPr lang="cs-CZ" sz="1600" dirty="0" smtClean="0"/>
              <a:t>integrace </a:t>
            </a:r>
            <a:r>
              <a:rPr lang="cs-CZ" sz="1600" dirty="0"/>
              <a:t>s měřiči srdečního tepu, detaily o počasí, detailnější statistiky a hlavně zmizí </a:t>
            </a:r>
            <a:r>
              <a:rPr lang="cs-CZ" sz="1600" dirty="0" smtClean="0"/>
              <a:t>reklamy</a:t>
            </a:r>
          </a:p>
          <a:p>
            <a:r>
              <a:rPr lang="cs-CZ" sz="1600" dirty="0"/>
              <a:t>r</a:t>
            </a:r>
            <a:r>
              <a:rPr lang="cs-CZ" sz="1600" dirty="0" smtClean="0"/>
              <a:t>oční </a:t>
            </a:r>
            <a:r>
              <a:rPr lang="cs-CZ" sz="1600" dirty="0"/>
              <a:t>Premium verze stojí 30 USD, zatímco měsíční poplatek je stanoven na 2,50 </a:t>
            </a:r>
            <a:r>
              <a:rPr lang="cs-CZ" sz="1600" dirty="0" smtClean="0"/>
              <a:t>USD</a:t>
            </a: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905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Pohybová aktivita</a:t>
            </a:r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vzájemné </a:t>
            </a:r>
            <a:r>
              <a:rPr lang="cs-CZ" sz="1600" dirty="0"/>
              <a:t>propojení psychické, psychomotorické, biologické a sociální stránky </a:t>
            </a:r>
            <a:r>
              <a:rPr lang="cs-CZ" sz="1600" dirty="0" smtClean="0"/>
              <a:t>člověka</a:t>
            </a:r>
          </a:p>
          <a:p>
            <a:endParaRPr lang="cs-CZ" sz="1600" b="1" dirty="0"/>
          </a:p>
          <a:p>
            <a:r>
              <a:rPr lang="cs-CZ" sz="1600" dirty="0" smtClean="0"/>
              <a:t>ovlivňuje </a:t>
            </a:r>
            <a:r>
              <a:rPr lang="cs-CZ" sz="1600" dirty="0"/>
              <a:t>zdraví, redukuje tělesnou hmotnost, prodlužuje aktivní život, zlepšuje a upevňuje zdravotní stav a zvyšuje tělesnou </a:t>
            </a:r>
            <a:r>
              <a:rPr lang="cs-CZ" sz="1600" dirty="0" smtClean="0"/>
              <a:t>zdatnost</a:t>
            </a:r>
          </a:p>
          <a:p>
            <a:endParaRPr lang="cs-CZ" sz="1600" b="1" dirty="0"/>
          </a:p>
          <a:p>
            <a:pPr marL="285750" indent="-285750"/>
            <a:r>
              <a:rPr lang="cs-CZ" sz="1600" dirty="0" smtClean="0"/>
              <a:t>výhody - </a:t>
            </a:r>
            <a:r>
              <a:rPr lang="cs-CZ" sz="1600" dirty="0"/>
              <a:t>školní výkonnost (koncentrace, paměť)</a:t>
            </a:r>
          </a:p>
          <a:p>
            <a:pPr marL="0" indent="0">
              <a:buNone/>
            </a:pPr>
            <a:r>
              <a:rPr lang="cs-CZ" sz="1600" dirty="0"/>
              <a:t>	 </a:t>
            </a:r>
            <a:r>
              <a:rPr lang="cs-CZ" sz="1600" dirty="0" smtClean="0"/>
              <a:t> - </a:t>
            </a:r>
            <a:r>
              <a:rPr lang="cs-CZ" sz="1600" dirty="0"/>
              <a:t>zvýšení hladiny endorfinů</a:t>
            </a:r>
          </a:p>
          <a:p>
            <a:pPr marL="0" indent="0">
              <a:buNone/>
            </a:pPr>
            <a:r>
              <a:rPr lang="cs-CZ" sz="1600" dirty="0"/>
              <a:t>	  </a:t>
            </a:r>
            <a:r>
              <a:rPr lang="cs-CZ" sz="1600" dirty="0" smtClean="0"/>
              <a:t>- </a:t>
            </a:r>
            <a:r>
              <a:rPr lang="cs-CZ" sz="1600" dirty="0"/>
              <a:t>navazování sociálních vazeb</a:t>
            </a:r>
          </a:p>
          <a:p>
            <a:pPr marL="0" indent="0">
              <a:buNone/>
            </a:pPr>
            <a:r>
              <a:rPr lang="cs-CZ" sz="1600" dirty="0"/>
              <a:t>	  </a:t>
            </a:r>
            <a:r>
              <a:rPr lang="cs-CZ" sz="1600" dirty="0" smtClean="0"/>
              <a:t>- </a:t>
            </a:r>
            <a:r>
              <a:rPr lang="cs-CZ" sz="1600" dirty="0"/>
              <a:t>mentální zdraví jedince (prevence depresí, úzkostí, atd.)</a:t>
            </a:r>
          </a:p>
          <a:p>
            <a:pPr marL="0" indent="0">
              <a:buNone/>
            </a:pPr>
            <a:r>
              <a:rPr lang="cs-CZ" sz="1600" dirty="0"/>
              <a:t>	  </a:t>
            </a:r>
            <a:r>
              <a:rPr lang="cs-CZ" sz="1600" dirty="0" smtClean="0"/>
              <a:t>- imunita</a:t>
            </a:r>
          </a:p>
          <a:p>
            <a:pPr marL="0" indent="0">
              <a:buNone/>
            </a:pPr>
            <a:endParaRPr lang="cs-CZ" sz="1600" dirty="0"/>
          </a:p>
          <a:p>
            <a:pPr marL="285750" indent="-285750"/>
            <a:r>
              <a:rPr lang="cs-CZ" sz="1600" dirty="0"/>
              <a:t>r</a:t>
            </a:r>
            <a:r>
              <a:rPr lang="cs-CZ" sz="1600" dirty="0" smtClean="0"/>
              <a:t>izika</a:t>
            </a:r>
            <a:r>
              <a:rPr lang="cs-CZ" sz="1600" dirty="0"/>
              <a:t>: - zranění</a:t>
            </a:r>
          </a:p>
          <a:p>
            <a:pPr marL="0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 </a:t>
            </a:r>
            <a:r>
              <a:rPr lang="cs-CZ" sz="1600" dirty="0"/>
              <a:t>- přetrénování</a:t>
            </a:r>
          </a:p>
          <a:p>
            <a:pPr marL="0" indent="0">
              <a:buNone/>
            </a:pPr>
            <a:r>
              <a:rPr lang="cs-CZ" sz="1600" dirty="0"/>
              <a:t>	 </a:t>
            </a:r>
            <a:r>
              <a:rPr lang="cs-CZ" sz="1600" dirty="0" smtClean="0"/>
              <a:t>- </a:t>
            </a:r>
            <a:r>
              <a:rPr lang="cs-CZ" sz="1600" dirty="0"/>
              <a:t>patologická </a:t>
            </a:r>
            <a:r>
              <a:rPr lang="cs-CZ" sz="1600" dirty="0" smtClean="0"/>
              <a:t>únava</a:t>
            </a:r>
            <a:endParaRPr lang="cs-CZ" sz="1600" dirty="0"/>
          </a:p>
          <a:p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393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29600" cy="2297648"/>
          </a:xfrm>
        </p:spPr>
      </p:pic>
    </p:spTree>
    <p:extLst>
      <p:ext uri="{BB962C8B-B14F-4D97-AF65-F5344CB8AC3E}">
        <p14:creationId xmlns:p14="http://schemas.microsoft.com/office/powerpoint/2010/main" val="24964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Fitness náramky</a:t>
            </a:r>
            <a:endParaRPr lang="cs-CZ" sz="2400" b="1" dirty="0"/>
          </a:p>
          <a:p>
            <a:endParaRPr lang="cs-CZ" sz="1600" dirty="0" smtClean="0"/>
          </a:p>
          <a:p>
            <a:r>
              <a:rPr lang="cs-CZ" sz="1600" dirty="0" smtClean="0"/>
              <a:t>aktivity </a:t>
            </a:r>
            <a:r>
              <a:rPr lang="cs-CZ" sz="1600" dirty="0" err="1" smtClean="0"/>
              <a:t>trackery</a:t>
            </a:r>
            <a:r>
              <a:rPr lang="cs-CZ" sz="1600" dirty="0" smtClean="0"/>
              <a:t>, nositelná elektronika</a:t>
            </a:r>
          </a:p>
          <a:p>
            <a:r>
              <a:rPr lang="cs-CZ" sz="1600" dirty="0" smtClean="0"/>
              <a:t>zaznamenávání nepřetržitě naši celodenní fyzickou aktivitu</a:t>
            </a:r>
          </a:p>
          <a:p>
            <a:r>
              <a:rPr lang="cs-CZ" sz="1600" dirty="0" smtClean="0"/>
              <a:t>přehled </a:t>
            </a:r>
            <a:r>
              <a:rPr lang="cs-CZ" sz="1600" dirty="0"/>
              <a:t>spotřeby kalorií, více/méně spolehlivý měřič TF, vodotěsné, displej, vyhodnocení kvality spánku – budíček, kalibrace délky kroku – měřič vzdálenosti, spárování s </a:t>
            </a:r>
            <a:r>
              <a:rPr lang="cs-CZ" sz="1600" dirty="0" smtClean="0"/>
              <a:t>OS</a:t>
            </a:r>
          </a:p>
          <a:p>
            <a:endParaRPr lang="cs-CZ" sz="1600" dirty="0"/>
          </a:p>
          <a:p>
            <a:r>
              <a:rPr lang="cs-CZ" sz="1600" dirty="0" smtClean="0"/>
              <a:t>nemají GPS</a:t>
            </a:r>
          </a:p>
          <a:p>
            <a:r>
              <a:rPr lang="cs-CZ" sz="1600" dirty="0" smtClean="0"/>
              <a:t>nutné </a:t>
            </a:r>
            <a:r>
              <a:rPr lang="cs-CZ" sz="1600" dirty="0"/>
              <a:t>přepínat do spánkového režimu (chybí u nejnovějších </a:t>
            </a:r>
            <a:r>
              <a:rPr lang="cs-CZ" sz="1600" dirty="0" smtClean="0"/>
              <a:t>modelů)</a:t>
            </a:r>
          </a:p>
          <a:p>
            <a:r>
              <a:rPr lang="cs-CZ" sz="1600" dirty="0" smtClean="0"/>
              <a:t>čidlo </a:t>
            </a:r>
            <a:r>
              <a:rPr lang="cs-CZ" sz="1600" dirty="0"/>
              <a:t>je na ruce – pohyb ruky neodpovídá jen chůzi </a:t>
            </a:r>
          </a:p>
          <a:p>
            <a:endParaRPr lang="cs-CZ" sz="1600" dirty="0"/>
          </a:p>
          <a:p>
            <a:endParaRPr lang="cs-CZ" sz="1600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488464" cy="253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4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r>
              <a:rPr lang="cs-CZ" sz="1600" dirty="0"/>
              <a:t>způsobem indikace – zcela pasivní náramky vám </a:t>
            </a:r>
            <a:r>
              <a:rPr lang="cs-CZ" sz="1600" dirty="0" smtClean="0"/>
              <a:t>ukážou </a:t>
            </a:r>
            <a:r>
              <a:rPr lang="cs-CZ" sz="1600" dirty="0"/>
              <a:t>počet kroků jen na mobilu, jiné pomocí několika diod alespoň v procentech naznačí a jiné zobrazí na displeji přesné číslo</a:t>
            </a:r>
          </a:p>
          <a:p>
            <a:r>
              <a:rPr lang="cs-CZ" sz="1600" dirty="0" smtClean="0"/>
              <a:t>výdrž </a:t>
            </a:r>
            <a:r>
              <a:rPr lang="cs-CZ" sz="1600" dirty="0"/>
              <a:t>-  4–7 </a:t>
            </a:r>
            <a:r>
              <a:rPr lang="cs-CZ" sz="1600" dirty="0" smtClean="0"/>
              <a:t>dnů </a:t>
            </a:r>
            <a:r>
              <a:rPr lang="cs-CZ" sz="1600" dirty="0"/>
              <a:t>až více než rok</a:t>
            </a:r>
          </a:p>
          <a:p>
            <a:r>
              <a:rPr lang="cs-CZ" sz="1600" dirty="0"/>
              <a:t>aplikace pro </a:t>
            </a:r>
            <a:r>
              <a:rPr lang="cs-CZ" sz="1600" dirty="0" err="1"/>
              <a:t>smartphony</a:t>
            </a:r>
            <a:r>
              <a:rPr lang="cs-CZ" sz="1600" dirty="0"/>
              <a:t> - některé umí </a:t>
            </a:r>
            <a:r>
              <a:rPr lang="cs-CZ" sz="1600" dirty="0" smtClean="0"/>
              <a:t>fungovat / synchronizovat </a:t>
            </a:r>
            <a:r>
              <a:rPr lang="cs-CZ" sz="1600" dirty="0"/>
              <a:t>i bez mobilní aplikace jen přes počítač</a:t>
            </a:r>
          </a:p>
          <a:p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24805" t="22812" r="25390" b="17187"/>
          <a:stretch>
            <a:fillRect/>
          </a:stretch>
        </p:blipFill>
        <p:spPr bwMode="auto">
          <a:xfrm>
            <a:off x="366012" y="2040081"/>
            <a:ext cx="2723574" cy="20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27583" t="32743" r="28212" b="16333"/>
          <a:stretch>
            <a:fillRect/>
          </a:stretch>
        </p:blipFill>
        <p:spPr bwMode="auto">
          <a:xfrm>
            <a:off x="4932040" y="1877824"/>
            <a:ext cx="37703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 l="26473" t="27094" r="22270" b="24831"/>
          <a:stretch>
            <a:fillRect/>
          </a:stretch>
        </p:blipFill>
        <p:spPr bwMode="auto">
          <a:xfrm>
            <a:off x="2523567" y="4237419"/>
            <a:ext cx="3420930" cy="200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99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Microsoft band</a:t>
            </a:r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kombinace - </a:t>
            </a:r>
            <a:r>
              <a:rPr lang="cs-CZ" sz="1600" dirty="0"/>
              <a:t>fitness náramek, chytré hodinky, monitor spánku, měřič aktivity </a:t>
            </a:r>
            <a:r>
              <a:rPr lang="cs-CZ" sz="1600" dirty="0" smtClean="0"/>
              <a:t>a </a:t>
            </a:r>
            <a:r>
              <a:rPr lang="cs-CZ" sz="1600" dirty="0"/>
              <a:t>notifikace z </a:t>
            </a:r>
            <a:r>
              <a:rPr lang="cs-CZ" sz="1600" dirty="0" smtClean="0"/>
              <a:t>telefonu, </a:t>
            </a:r>
            <a:r>
              <a:rPr lang="cs-CZ" sz="1600" dirty="0" err="1" smtClean="0"/>
              <a:t>Cortana</a:t>
            </a:r>
            <a:endParaRPr lang="cs-CZ" sz="1600" dirty="0" smtClean="0"/>
          </a:p>
          <a:p>
            <a:endParaRPr lang="cs-CZ" sz="1600" b="1" dirty="0"/>
          </a:p>
          <a:p>
            <a:r>
              <a:rPr lang="cs-CZ" sz="1600" dirty="0" smtClean="0"/>
              <a:t>Klady:</a:t>
            </a:r>
            <a:endParaRPr lang="cs-CZ" sz="1600" dirty="0"/>
          </a:p>
          <a:p>
            <a:pPr marL="109728" indent="0">
              <a:buNone/>
            </a:pPr>
            <a:r>
              <a:rPr lang="cs-CZ" sz="1600" dirty="0" smtClean="0"/>
              <a:t>- aplikace </a:t>
            </a:r>
            <a:r>
              <a:rPr lang="cs-CZ" sz="1600" dirty="0"/>
              <a:t>pro všechny platformy</a:t>
            </a:r>
          </a:p>
          <a:p>
            <a:pPr marL="109728" indent="0">
              <a:buNone/>
            </a:pPr>
            <a:r>
              <a:rPr lang="cs-CZ" sz="1600" dirty="0" smtClean="0"/>
              <a:t>- nízká </a:t>
            </a:r>
            <a:r>
              <a:rPr lang="cs-CZ" sz="1600" dirty="0"/>
              <a:t>cena</a:t>
            </a:r>
          </a:p>
          <a:p>
            <a:pPr marL="109728" indent="0">
              <a:buNone/>
            </a:pPr>
            <a:r>
              <a:rPr lang="cs-CZ" sz="1600" dirty="0" smtClean="0"/>
              <a:t>- integrovaná </a:t>
            </a:r>
            <a:r>
              <a:rPr lang="cs-CZ" sz="1600" dirty="0"/>
              <a:t>GPS</a:t>
            </a:r>
          </a:p>
          <a:p>
            <a:pPr marL="109728" indent="0">
              <a:buNone/>
            </a:pPr>
            <a:r>
              <a:rPr lang="cs-CZ" sz="1600" dirty="0" smtClean="0"/>
              <a:t>- množství senzorů</a:t>
            </a:r>
          </a:p>
          <a:p>
            <a:pPr>
              <a:buFontTx/>
              <a:buChar char="-"/>
            </a:pPr>
            <a:endParaRPr lang="cs-CZ" sz="1600" dirty="0"/>
          </a:p>
          <a:p>
            <a:r>
              <a:rPr lang="cs-CZ" sz="1600" dirty="0" smtClean="0"/>
              <a:t>Zápory:</a:t>
            </a:r>
            <a:endParaRPr lang="cs-CZ" sz="1600" dirty="0"/>
          </a:p>
          <a:p>
            <a:pPr marL="109728" indent="0">
              <a:buNone/>
            </a:pPr>
            <a:r>
              <a:rPr lang="cs-CZ" sz="1600" dirty="0" smtClean="0"/>
              <a:t>- dostupnost </a:t>
            </a:r>
            <a:r>
              <a:rPr lang="cs-CZ" sz="1600" dirty="0"/>
              <a:t>pouze v </a:t>
            </a:r>
            <a:r>
              <a:rPr lang="cs-CZ" sz="1600" dirty="0" smtClean="0"/>
              <a:t>USA, UK</a:t>
            </a:r>
            <a:endParaRPr lang="cs-CZ" sz="1600" dirty="0"/>
          </a:p>
          <a:p>
            <a:pPr marL="109728" indent="0">
              <a:buNone/>
            </a:pPr>
            <a:r>
              <a:rPr lang="cs-CZ" sz="1600" dirty="0" smtClean="0"/>
              <a:t>- horší </a:t>
            </a:r>
            <a:r>
              <a:rPr lang="cs-CZ" sz="1600" dirty="0"/>
              <a:t>ergonomie, vyšší hmotnost</a:t>
            </a:r>
          </a:p>
          <a:p>
            <a:pPr marL="109728" indent="0">
              <a:buNone/>
            </a:pPr>
            <a:r>
              <a:rPr lang="cs-CZ" sz="1600" dirty="0" smtClean="0"/>
              <a:t>- nízká </a:t>
            </a:r>
            <a:r>
              <a:rPr lang="cs-CZ" sz="1600" dirty="0"/>
              <a:t>výdrž baterie</a:t>
            </a:r>
          </a:p>
          <a:p>
            <a:pPr marL="109728" indent="0">
              <a:buNone/>
            </a:pPr>
            <a:r>
              <a:rPr lang="cs-CZ" sz="1600" dirty="0" smtClean="0"/>
              <a:t>- chybí </a:t>
            </a:r>
            <a:r>
              <a:rPr lang="cs-CZ" sz="1600" dirty="0"/>
              <a:t>podpora češtiny</a:t>
            </a:r>
          </a:p>
          <a:p>
            <a:pPr marL="109728" indent="0">
              <a:buNone/>
            </a:pPr>
            <a:r>
              <a:rPr lang="cs-CZ" sz="1600" dirty="0" smtClean="0"/>
              <a:t>- citlivost </a:t>
            </a:r>
            <a:r>
              <a:rPr lang="cs-CZ" sz="1600" dirty="0"/>
              <a:t>displeje</a:t>
            </a:r>
          </a:p>
          <a:p>
            <a:pPr marL="109728" indent="0">
              <a:buNone/>
            </a:pPr>
            <a:r>
              <a:rPr lang="cs-CZ" sz="1600" dirty="0" smtClean="0"/>
              <a:t>- budík </a:t>
            </a:r>
            <a:r>
              <a:rPr lang="cs-CZ" sz="1600" dirty="0"/>
              <a:t>neumí pracovat s fázemi </a:t>
            </a:r>
            <a:r>
              <a:rPr lang="cs-CZ" sz="1600" dirty="0" smtClean="0"/>
              <a:t>spánku</a:t>
            </a:r>
          </a:p>
          <a:p>
            <a:pPr marL="109728" indent="0">
              <a:buNone/>
            </a:pPr>
            <a:r>
              <a:rPr lang="cs-CZ" sz="1600" dirty="0" smtClean="0"/>
              <a:t>- Microsoft </a:t>
            </a:r>
            <a:r>
              <a:rPr lang="cs-CZ" sz="1600" dirty="0" err="1" smtClean="0"/>
              <a:t>Health</a:t>
            </a:r>
            <a:r>
              <a:rPr lang="cs-CZ" sz="1600" dirty="0" smtClean="0"/>
              <a:t> (pouze v Aj)</a:t>
            </a:r>
            <a:endParaRPr lang="cs-CZ" sz="1600" dirty="0"/>
          </a:p>
          <a:p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6148" name="Picture 4" descr="Microsoft B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34" y="2132856"/>
            <a:ext cx="4680520" cy="26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6012" y="260648"/>
            <a:ext cx="8229600" cy="5750099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cs-CZ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Zdroje</a:t>
            </a:r>
          </a:p>
          <a:p>
            <a:pPr marL="109728" indent="0">
              <a:buNone/>
            </a:pPr>
            <a:endParaRPr lang="cs-CZ" sz="3600" b="1" dirty="0" smtClean="0"/>
          </a:p>
          <a:p>
            <a:pPr marL="109728" indent="0">
              <a:buNone/>
            </a:pPr>
            <a:endParaRPr lang="cs-CZ" sz="3600" b="1" dirty="0" smtClean="0"/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http://www.mobilmania.cz/clanky/nejlepsi-aplikace-pro-monitoring-zdravi-a-fitness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smartmania.cz/recenze/recenze-microsoft-band-fitness-naramek-hodinky-10153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Měkota, K. (2001). Problematika tělesné zdatnosti a výkonnosti ve vztahu k </a:t>
            </a:r>
            <a:r>
              <a:rPr lang="cs-CZ" sz="1600" dirty="0" err="1"/>
              <a:t>antropomotorice</a:t>
            </a:r>
            <a:r>
              <a:rPr lang="cs-CZ" sz="1600" dirty="0"/>
              <a:t>. In Bence, L. (Ed.). </a:t>
            </a:r>
            <a:r>
              <a:rPr lang="cs-CZ" sz="1600" dirty="0" err="1"/>
              <a:t>Antropomotorika</a:t>
            </a:r>
            <a:r>
              <a:rPr lang="cs-CZ" sz="1600" dirty="0"/>
              <a:t> 2001: Zborník </a:t>
            </a:r>
            <a:r>
              <a:rPr lang="cs-CZ" sz="1600" dirty="0" err="1"/>
              <a:t>referátov</a:t>
            </a:r>
            <a:r>
              <a:rPr lang="cs-CZ" sz="1600" dirty="0"/>
              <a:t> z </a:t>
            </a:r>
            <a:r>
              <a:rPr lang="cs-CZ" sz="1600" dirty="0" err="1"/>
              <a:t>medzinárodného</a:t>
            </a:r>
            <a:r>
              <a:rPr lang="cs-CZ" sz="1600" dirty="0"/>
              <a:t> </a:t>
            </a:r>
            <a:r>
              <a:rPr lang="cs-CZ" sz="1600" dirty="0" err="1"/>
              <a:t>vedeckého</a:t>
            </a:r>
            <a:r>
              <a:rPr lang="cs-CZ" sz="1600" dirty="0"/>
              <a:t> </a:t>
            </a:r>
            <a:r>
              <a:rPr lang="cs-CZ" sz="1600" dirty="0" err="1"/>
              <a:t>seminára</a:t>
            </a:r>
            <a:r>
              <a:rPr lang="cs-CZ" sz="1600" dirty="0"/>
              <a:t> </a:t>
            </a:r>
            <a:r>
              <a:rPr lang="cs-CZ" sz="1600" dirty="0" err="1"/>
              <a:t>učiteĺov</a:t>
            </a:r>
            <a:r>
              <a:rPr lang="cs-CZ" sz="1600" dirty="0"/>
              <a:t> </a:t>
            </a:r>
            <a:r>
              <a:rPr lang="cs-CZ" sz="1600" dirty="0" err="1"/>
              <a:t>antropomotoriky</a:t>
            </a:r>
            <a:r>
              <a:rPr lang="cs-CZ" sz="1600" dirty="0"/>
              <a:t> – </a:t>
            </a:r>
            <a:r>
              <a:rPr lang="cs-CZ" sz="1600" dirty="0" err="1" smtClean="0"/>
              <a:t>Donovaly</a:t>
            </a:r>
            <a:r>
              <a:rPr lang="cs-CZ" sz="1600" dirty="0" smtClean="0"/>
              <a:t> </a:t>
            </a:r>
            <a:r>
              <a:rPr lang="cs-CZ" sz="1600" dirty="0"/>
              <a:t>19.-21. 11. 2001 (1. vyd.). Banská Bystrica, Slovensko: SVSTVŠ, 129-139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Perič</a:t>
            </a:r>
            <a:r>
              <a:rPr lang="cs-CZ" sz="1600" dirty="0"/>
              <a:t>, T. (2012). Sportovní příprava dětí (2. vyd.). Praha, Česko: </a:t>
            </a:r>
            <a:r>
              <a:rPr lang="cs-CZ" sz="1600" dirty="0" err="1"/>
              <a:t>Grada</a:t>
            </a:r>
            <a:r>
              <a:rPr lang="cs-CZ" sz="1600" dirty="0"/>
              <a:t> </a:t>
            </a:r>
            <a:r>
              <a:rPr lang="cs-CZ" sz="1600" dirty="0" err="1"/>
              <a:t>Publishing</a:t>
            </a:r>
            <a:r>
              <a:rPr lang="cs-CZ" sz="1600" dirty="0"/>
              <a:t>: Praha, s. 176. ISBN 978-80-247-4218-2. 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Fedrová</a:t>
            </a:r>
            <a:r>
              <a:rPr lang="cs-CZ" sz="1600" dirty="0"/>
              <a:t>, A. (2013). Možnosti využití zařízení typu </a:t>
            </a:r>
            <a:r>
              <a:rPr lang="cs-CZ" sz="1600" dirty="0" err="1"/>
              <a:t>smartphone</a:t>
            </a:r>
            <a:r>
              <a:rPr lang="cs-CZ" sz="1600" dirty="0"/>
              <a:t> pro monitoring pohybové aktivity [online]. (Diplomová práce, Masarykova univerzita, Brno, Česko). Dostupné z http://unida.cz/th/142618/fsps_m_a3/ ( vid. 3. října 2014). </a:t>
            </a:r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Odkazy:</a:t>
            </a:r>
          </a:p>
          <a:p>
            <a:endParaRPr lang="cs-CZ" sz="1600" dirty="0" smtClean="0"/>
          </a:p>
          <a:p>
            <a:pPr marL="109728" indent="0">
              <a:buNone/>
            </a:pPr>
            <a:r>
              <a:rPr lang="cs-CZ" sz="1600" dirty="0">
                <a:hlinkClick r:id="rId6"/>
              </a:rPr>
              <a:t>https://dashboard.microsofthealth.com</a:t>
            </a:r>
            <a:r>
              <a:rPr lang="cs-CZ" sz="1600" dirty="0" smtClean="0">
                <a:hlinkClick r:id="rId6"/>
              </a:rPr>
              <a:t>/#/</a:t>
            </a:r>
            <a:endParaRPr lang="cs-CZ" sz="1600" dirty="0" smtClean="0"/>
          </a:p>
          <a:p>
            <a:pPr marL="109728" indent="0">
              <a:buNone/>
            </a:pPr>
            <a:endParaRPr lang="cs-CZ" sz="1600" dirty="0" smtClean="0"/>
          </a:p>
          <a:p>
            <a:pPr marL="109728" indent="0">
              <a:buNone/>
            </a:pPr>
            <a:r>
              <a:rPr lang="cs-CZ" sz="1600" dirty="0">
                <a:hlinkClick r:id="rId7"/>
              </a:rPr>
              <a:t>http://www.microsoftstore.com/store/msuk/en_GB/pdp/Microsoft-Band/productID.314504900</a:t>
            </a:r>
            <a:r>
              <a:rPr lang="cs-CZ" sz="1600" dirty="0" smtClean="0">
                <a:hlinkClick r:id="rId7"/>
              </a:rPr>
              <a:t>#</a:t>
            </a:r>
            <a:endParaRPr lang="cs-CZ" sz="1600" dirty="0" smtClean="0"/>
          </a:p>
          <a:p>
            <a:pPr marL="109728" indent="0">
              <a:buNone/>
            </a:pPr>
            <a:endParaRPr lang="cs-CZ" sz="1600" dirty="0" smtClean="0"/>
          </a:p>
          <a:p>
            <a:pPr marL="109728" indent="0">
              <a:buNone/>
            </a:pPr>
            <a:r>
              <a:rPr lang="cs-CZ" sz="1600" dirty="0">
                <a:hlinkClick r:id="rId8"/>
              </a:rPr>
              <a:t>https://</a:t>
            </a:r>
            <a:r>
              <a:rPr lang="cs-CZ" sz="1600" dirty="0" smtClean="0">
                <a:hlinkClick r:id="rId8"/>
              </a:rPr>
              <a:t>www.youtube.com/watch?v=PxtnK27ENPY</a:t>
            </a:r>
            <a:endParaRPr lang="cs-CZ" sz="1600" dirty="0" smtClean="0"/>
          </a:p>
          <a:p>
            <a:pPr marL="109728" indent="0">
              <a:buNone/>
            </a:pPr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804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Děkujeme za pozornost!</a:t>
            </a:r>
          </a:p>
          <a:p>
            <a:pPr marL="109728" indent="0">
              <a:buNone/>
            </a:pPr>
            <a:endParaRPr lang="cs-CZ" sz="2400" b="1" dirty="0"/>
          </a:p>
          <a:p>
            <a:pPr marL="109728" indent="0">
              <a:buNone/>
            </a:pPr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7170" name="Picture 2" descr="run-good-for-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2400" b="1" dirty="0" smtClean="0"/>
          </a:p>
          <a:p>
            <a:pPr marL="109728" indent="0">
              <a:buNone/>
            </a:pPr>
            <a:r>
              <a:rPr lang="cs-CZ" sz="2400" b="1" dirty="0" smtClean="0"/>
              <a:t>Doporučení:</a:t>
            </a:r>
            <a:endParaRPr lang="cs-CZ" sz="2100" dirty="0"/>
          </a:p>
          <a:p>
            <a:endParaRPr lang="cs-CZ" sz="2100" dirty="0" smtClean="0"/>
          </a:p>
          <a:p>
            <a:r>
              <a:rPr lang="cs-CZ" sz="1600" dirty="0" smtClean="0"/>
              <a:t>děti </a:t>
            </a:r>
            <a:r>
              <a:rPr lang="cs-CZ" sz="1600" dirty="0"/>
              <a:t>(6 -15 let) – časté změny intenzity zatížení</a:t>
            </a:r>
          </a:p>
          <a:p>
            <a:pPr marL="914400" lvl="3" indent="0">
              <a:buNone/>
            </a:pPr>
            <a:r>
              <a:rPr lang="cs-CZ" sz="1600" dirty="0" smtClean="0"/>
              <a:t>               - nachozené </a:t>
            </a:r>
            <a:r>
              <a:rPr lang="cs-CZ" sz="1600" dirty="0"/>
              <a:t>kroky, aktivní výdej energie a časová dotace PA</a:t>
            </a:r>
          </a:p>
          <a:p>
            <a:pPr marL="914400" lvl="3" indent="0">
              <a:buNone/>
            </a:pPr>
            <a:r>
              <a:rPr lang="cs-CZ" sz="1600" dirty="0" smtClean="0"/>
              <a:t>               - PA </a:t>
            </a:r>
            <a:r>
              <a:rPr lang="cs-CZ" sz="1600" dirty="0"/>
              <a:t>(10-12 h/týdně)</a:t>
            </a:r>
          </a:p>
          <a:p>
            <a:pPr marL="914400" lvl="3" indent="0">
              <a:buNone/>
            </a:pPr>
            <a:r>
              <a:rPr lang="cs-CZ" sz="1600" dirty="0" smtClean="0"/>
              <a:t>               - kroky </a:t>
            </a:r>
            <a:r>
              <a:rPr lang="cs-CZ" sz="1600" dirty="0"/>
              <a:t>(13 000 chlapci, 11 000 dívky)</a:t>
            </a:r>
          </a:p>
          <a:p>
            <a:pPr marL="914400" lvl="3" indent="0">
              <a:buNone/>
            </a:pPr>
            <a:r>
              <a:rPr lang="cs-CZ" sz="1600" dirty="0" smtClean="0"/>
              <a:t>               - aktivní </a:t>
            </a:r>
            <a:r>
              <a:rPr lang="cs-CZ" sz="1600" dirty="0"/>
              <a:t>výdej energie (minimální: 1435 – 1914 kcal)</a:t>
            </a:r>
          </a:p>
          <a:p>
            <a:pPr marL="914400" lvl="3" indent="0">
              <a:buNone/>
            </a:pPr>
            <a:r>
              <a:rPr lang="cs-CZ" sz="1600" dirty="0" smtClean="0"/>
              <a:t>               - aktivní </a:t>
            </a:r>
            <a:r>
              <a:rPr lang="cs-CZ" sz="1600" dirty="0"/>
              <a:t>výdej energie (rozvíjející: </a:t>
            </a:r>
            <a:r>
              <a:rPr lang="cs-CZ" sz="1600"/>
              <a:t>4067 </a:t>
            </a:r>
            <a:r>
              <a:rPr lang="cs-CZ" sz="1600" smtClean="0"/>
              <a:t>kcal)</a:t>
            </a:r>
            <a:endParaRPr lang="cs-CZ" sz="1600" dirty="0" smtClean="0"/>
          </a:p>
          <a:p>
            <a:pPr marL="1371600" lvl="3" indent="0" algn="ctr">
              <a:buNone/>
            </a:pPr>
            <a:endParaRPr lang="cs-CZ" sz="3200" dirty="0"/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1600" dirty="0" smtClean="0"/>
              <a:t>dospělí </a:t>
            </a:r>
            <a:r>
              <a:rPr lang="cs-CZ" sz="1600" dirty="0"/>
              <a:t>– kroky (10 000)</a:t>
            </a:r>
          </a:p>
          <a:p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2050" name="Picture 2" descr="http://blogs.cisco.com/wp-content/uploads/Cisco_wearables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9500"/>
            <a:ext cx="2967041" cy="296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onitoring PA</a:t>
            </a:r>
          </a:p>
          <a:p>
            <a:pPr marL="109728" indent="0">
              <a:buNone/>
            </a:pPr>
            <a:endParaRPr lang="cs-CZ" sz="2400" b="1" dirty="0" smtClean="0"/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21. století - HI-TECH – vzestup </a:t>
            </a:r>
            <a:r>
              <a:rPr lang="cs-CZ" sz="1600" dirty="0" err="1" smtClean="0"/>
              <a:t>modern</a:t>
            </a:r>
            <a:r>
              <a:rPr lang="cs-CZ" sz="1600" dirty="0" smtClean="0"/>
              <a:t>. technologií</a:t>
            </a:r>
          </a:p>
          <a:p>
            <a:endParaRPr lang="cs-CZ" sz="1600" dirty="0" smtClean="0"/>
          </a:p>
          <a:p>
            <a:r>
              <a:rPr lang="cs-CZ" sz="1600" dirty="0" err="1" smtClean="0"/>
              <a:t>wearable</a:t>
            </a:r>
            <a:r>
              <a:rPr lang="cs-CZ" sz="1600" dirty="0" smtClean="0"/>
              <a:t> technology</a:t>
            </a:r>
            <a:endParaRPr lang="cs-CZ" sz="1600" dirty="0"/>
          </a:p>
          <a:p>
            <a:endParaRPr lang="cs-CZ" sz="1600" b="1" dirty="0" smtClean="0"/>
          </a:p>
          <a:p>
            <a:r>
              <a:rPr lang="cs-CZ" sz="1600" dirty="0" smtClean="0"/>
              <a:t>„pomocníci“ – krokoměry</a:t>
            </a:r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- akcelerometry</a:t>
            </a:r>
          </a:p>
          <a:p>
            <a:pPr marL="109728" indent="0">
              <a:buNone/>
            </a:pPr>
            <a:r>
              <a:rPr lang="cs-CZ" sz="1600" dirty="0" smtClean="0"/>
              <a:t>                       - fitness náramky</a:t>
            </a:r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- fitness aplikace ve </a:t>
            </a:r>
            <a:r>
              <a:rPr lang="cs-CZ" sz="1600" dirty="0" err="1" smtClean="0"/>
              <a:t>smartphonech</a:t>
            </a:r>
            <a:endParaRPr lang="cs-CZ" sz="1600" dirty="0" smtClean="0"/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- </a:t>
            </a:r>
            <a:r>
              <a:rPr lang="cs-CZ" sz="1600" dirty="0" err="1" smtClean="0"/>
              <a:t>sporttestery</a:t>
            </a:r>
            <a:r>
              <a:rPr lang="cs-CZ" sz="1600" dirty="0" smtClean="0"/>
              <a:t> (</a:t>
            </a:r>
            <a:r>
              <a:rPr lang="cs-CZ" sz="1600" dirty="0" err="1" smtClean="0"/>
              <a:t>pulsmetry</a:t>
            </a:r>
            <a:r>
              <a:rPr lang="cs-CZ" sz="1600" dirty="0" smtClean="0"/>
              <a:t>)</a:t>
            </a:r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- </a:t>
            </a:r>
            <a:r>
              <a:rPr lang="cs-CZ" sz="1600" dirty="0" err="1" smtClean="0"/>
              <a:t>smartwatches</a:t>
            </a:r>
            <a:endParaRPr lang="cs-CZ" sz="1600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65" y="4509120"/>
            <a:ext cx="3848125" cy="216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3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Krokoměry</a:t>
            </a:r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pedometry</a:t>
            </a:r>
            <a:endParaRPr lang="cs-CZ" sz="1600" dirty="0"/>
          </a:p>
          <a:p>
            <a:r>
              <a:rPr lang="cs-CZ" sz="1600" dirty="0" smtClean="0"/>
              <a:t>první </a:t>
            </a:r>
            <a:r>
              <a:rPr lang="cs-CZ" sz="1600" dirty="0"/>
              <a:t>krokoměr vynalezl již v 15.století Leonardo da </a:t>
            </a:r>
            <a:r>
              <a:rPr lang="cs-CZ" sz="1600" dirty="0" smtClean="0"/>
              <a:t>Vinci - pohyb </a:t>
            </a:r>
            <a:r>
              <a:rPr lang="cs-CZ" sz="1600" dirty="0"/>
              <a:t>primitivního kyvadla zaznamenával počet </a:t>
            </a:r>
            <a:r>
              <a:rPr lang="cs-CZ" sz="1600" dirty="0" smtClean="0"/>
              <a:t>kroků</a:t>
            </a:r>
            <a:endParaRPr lang="cs-CZ" sz="1600" dirty="0"/>
          </a:p>
          <a:p>
            <a:r>
              <a:rPr lang="cs-CZ" sz="1600" dirty="0" smtClean="0"/>
              <a:t>vnitřní senzory k detekování a zaznamenávání počtu kroků</a:t>
            </a:r>
          </a:p>
          <a:p>
            <a:r>
              <a:rPr lang="cs-CZ" sz="1600" dirty="0" smtClean="0"/>
              <a:t>princip – „kyvadélko“ reagující na lidskou houpavou chůzi</a:t>
            </a:r>
            <a:endParaRPr lang="cs-CZ" sz="1600" dirty="0"/>
          </a:p>
          <a:p>
            <a:r>
              <a:rPr lang="cs-CZ" sz="1600" dirty="0" smtClean="0"/>
              <a:t>při pomalé chůzi nepřesné</a:t>
            </a:r>
            <a:endParaRPr lang="cs-CZ" sz="1600" dirty="0"/>
          </a:p>
          <a:p>
            <a:r>
              <a:rPr lang="cs-CZ" sz="1600" dirty="0" smtClean="0"/>
              <a:t>nízká cena a menší náročnost na zpracování dat</a:t>
            </a:r>
            <a:endParaRPr lang="cs-CZ" sz="1600" dirty="0"/>
          </a:p>
          <a:p>
            <a:pPr marL="109728" indent="0">
              <a:buNone/>
            </a:pPr>
            <a:endParaRPr lang="cs-CZ" sz="1600" dirty="0" smtClean="0"/>
          </a:p>
          <a:p>
            <a:pPr lvl="0" fontAlgn="base"/>
            <a:r>
              <a:rPr lang="cs-CZ" sz="1600" dirty="0" smtClean="0"/>
              <a:t>typy – jednoduché - se </a:t>
            </a:r>
            <a:r>
              <a:rPr lang="cs-CZ" sz="1600" dirty="0"/>
              <a:t>základními funkcemi počítání kroků a času</a:t>
            </a:r>
          </a:p>
          <a:p>
            <a:pPr marL="109728" lvl="0" indent="0" fontAlgn="base">
              <a:buNone/>
            </a:pPr>
            <a:r>
              <a:rPr lang="cs-CZ" sz="1600" dirty="0" smtClean="0"/>
              <a:t>           - pokročilé - s </a:t>
            </a:r>
            <a:r>
              <a:rPr lang="cs-CZ" sz="1600" dirty="0"/>
              <a:t>nastavením vzdálenosti, počtu kroků, spálených kalorií, </a:t>
            </a:r>
            <a:r>
              <a:rPr lang="cs-CZ" sz="1600" dirty="0" smtClean="0"/>
              <a:t>                </a:t>
            </a:r>
          </a:p>
          <a:p>
            <a:pPr marL="109728" lvl="0" indent="0" fontAlgn="base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výpočtem </a:t>
            </a:r>
            <a:r>
              <a:rPr lang="cs-CZ" sz="1600" dirty="0"/>
              <a:t>úbytku tuků, filtrem nežádoucích </a:t>
            </a:r>
            <a:r>
              <a:rPr lang="cs-CZ" sz="1600" dirty="0" smtClean="0"/>
              <a:t>pohybů</a:t>
            </a:r>
          </a:p>
          <a:p>
            <a:pPr marL="109728" lvl="0" indent="0" fontAlgn="base">
              <a:buNone/>
            </a:pPr>
            <a:endParaRPr lang="cs-CZ" sz="1600" dirty="0"/>
          </a:p>
          <a:p>
            <a:pPr fontAlgn="base"/>
            <a:r>
              <a:rPr lang="cs-CZ" sz="1600" dirty="0" smtClean="0"/>
              <a:t>v </a:t>
            </a:r>
            <a:r>
              <a:rPr lang="cs-CZ" sz="1600" dirty="0"/>
              <a:t>kombinaci s akcelerometrem či 3D polohovým senzorem</a:t>
            </a:r>
          </a:p>
          <a:p>
            <a:endParaRPr lang="cs-CZ" sz="1600" dirty="0"/>
          </a:p>
          <a:p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3074" name="Picture 2" descr="http://www.findhealthtips.com/wp-content/uploads/2015/08/best_ped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50" y="5373216"/>
            <a:ext cx="3293627" cy="128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Akcelerometry</a:t>
            </a:r>
          </a:p>
          <a:p>
            <a:pPr marL="109728" indent="0">
              <a:buNone/>
            </a:pPr>
            <a:endParaRPr lang="cs-CZ" sz="2400" b="1" dirty="0" smtClean="0"/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1600" dirty="0" smtClean="0"/>
              <a:t>měří </a:t>
            </a:r>
            <a:r>
              <a:rPr lang="cs-CZ" sz="1600" dirty="0"/>
              <a:t>vibrace nebo zrychlení při </a:t>
            </a:r>
            <a:r>
              <a:rPr lang="cs-CZ" sz="1600" dirty="0" smtClean="0"/>
              <a:t>pohybu</a:t>
            </a:r>
            <a:endParaRPr lang="cs-CZ" sz="1600" dirty="0"/>
          </a:p>
          <a:p>
            <a:r>
              <a:rPr lang="cs-CZ" sz="1600" dirty="0" smtClean="0"/>
              <a:t>lehký </a:t>
            </a:r>
            <a:r>
              <a:rPr lang="cs-CZ" sz="1600" dirty="0"/>
              <a:t>pohybový </a:t>
            </a:r>
            <a:r>
              <a:rPr lang="cs-CZ" sz="1600" dirty="0" smtClean="0"/>
              <a:t>senzor</a:t>
            </a:r>
            <a:endParaRPr lang="cs-CZ" sz="1600" dirty="0"/>
          </a:p>
          <a:p>
            <a:r>
              <a:rPr lang="cs-CZ" sz="1600" dirty="0" smtClean="0"/>
              <a:t>zaznamenává </a:t>
            </a:r>
            <a:r>
              <a:rPr lang="cs-CZ" sz="1600" dirty="0"/>
              <a:t>informace o množství PA, intenzitě a časovém rozvrstvení </a:t>
            </a:r>
            <a:r>
              <a:rPr lang="cs-CZ" sz="1600" dirty="0" smtClean="0"/>
              <a:t>pohybu</a:t>
            </a:r>
          </a:p>
          <a:p>
            <a:endParaRPr lang="cs-CZ" sz="1600" dirty="0"/>
          </a:p>
          <a:p>
            <a:r>
              <a:rPr lang="cs-CZ" sz="1600" dirty="0" smtClean="0"/>
              <a:t>akcelerometry</a:t>
            </a:r>
            <a:r>
              <a:rPr lang="cs-CZ" sz="1600" dirty="0"/>
              <a:t>: </a:t>
            </a:r>
            <a:r>
              <a:rPr lang="cs-CZ" sz="1600" dirty="0" err="1"/>
              <a:t>ActiGraph</a:t>
            </a:r>
            <a:r>
              <a:rPr lang="cs-CZ" sz="1600" dirty="0"/>
              <a:t>, </a:t>
            </a:r>
            <a:r>
              <a:rPr lang="cs-CZ" sz="1600" dirty="0" err="1"/>
              <a:t>Actical</a:t>
            </a:r>
            <a:r>
              <a:rPr lang="cs-CZ" sz="1600" dirty="0"/>
              <a:t>, </a:t>
            </a:r>
            <a:r>
              <a:rPr lang="cs-CZ" sz="1600" dirty="0" err="1"/>
              <a:t>Caltrac</a:t>
            </a:r>
            <a:r>
              <a:rPr lang="cs-CZ" sz="1600" dirty="0"/>
              <a:t>, </a:t>
            </a:r>
            <a:r>
              <a:rPr lang="cs-CZ" sz="1600" dirty="0" err="1"/>
              <a:t>Large</a:t>
            </a:r>
            <a:r>
              <a:rPr lang="cs-CZ" sz="1600" dirty="0"/>
              <a:t> </a:t>
            </a:r>
            <a:r>
              <a:rPr lang="cs-CZ" sz="1600" dirty="0" err="1"/>
              <a:t>Scale</a:t>
            </a:r>
            <a:r>
              <a:rPr lang="cs-CZ" sz="1600" dirty="0"/>
              <a:t> </a:t>
            </a:r>
            <a:r>
              <a:rPr lang="cs-CZ" sz="1600" dirty="0" err="1"/>
              <a:t>Integrated</a:t>
            </a:r>
            <a:r>
              <a:rPr lang="cs-CZ" sz="1600" dirty="0"/>
              <a:t> monitor a RT3 (dříve </a:t>
            </a:r>
            <a:r>
              <a:rPr lang="cs-CZ" sz="1600" dirty="0" err="1"/>
              <a:t>TriTrac</a:t>
            </a:r>
            <a:r>
              <a:rPr lang="cs-CZ" sz="1600" dirty="0"/>
              <a:t> R3D</a:t>
            </a:r>
            <a:r>
              <a:rPr lang="cs-CZ" sz="1600" dirty="0" smtClean="0"/>
              <a:t>)</a:t>
            </a:r>
          </a:p>
          <a:p>
            <a:pPr marL="109728" indent="0">
              <a:buNone/>
            </a:pPr>
            <a:endParaRPr lang="cs-CZ" sz="1600" dirty="0"/>
          </a:p>
          <a:p>
            <a:r>
              <a:rPr lang="cs-CZ" sz="1600" dirty="0" smtClean="0"/>
              <a:t>druhy</a:t>
            </a:r>
            <a:r>
              <a:rPr lang="cs-CZ" sz="1600" dirty="0"/>
              <a:t>: </a:t>
            </a:r>
            <a:r>
              <a:rPr lang="cs-CZ" sz="1600" dirty="0" err="1"/>
              <a:t>uni</a:t>
            </a:r>
            <a:r>
              <a:rPr lang="cs-CZ" sz="1600" dirty="0"/>
              <a:t>-axiální (lineární</a:t>
            </a:r>
            <a:r>
              <a:rPr lang="cs-CZ" sz="1600" dirty="0" smtClean="0"/>
              <a:t>)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        </a:t>
            </a:r>
            <a:r>
              <a:rPr lang="cs-CZ" sz="1600" dirty="0" err="1"/>
              <a:t>bi</a:t>
            </a:r>
            <a:r>
              <a:rPr lang="cs-CZ" sz="1600" dirty="0"/>
              <a:t>-axiální (rovinné</a:t>
            </a:r>
            <a:r>
              <a:rPr lang="cs-CZ" sz="1600" dirty="0" smtClean="0"/>
              <a:t>)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        </a:t>
            </a:r>
            <a:r>
              <a:rPr lang="cs-CZ" sz="1600" dirty="0" err="1"/>
              <a:t>tri</a:t>
            </a:r>
            <a:r>
              <a:rPr lang="cs-CZ" sz="1600" dirty="0"/>
              <a:t>-axiální, </a:t>
            </a:r>
            <a:r>
              <a:rPr lang="cs-CZ" sz="1600" dirty="0" err="1"/>
              <a:t>multi</a:t>
            </a:r>
            <a:r>
              <a:rPr lang="cs-CZ" sz="1600" dirty="0"/>
              <a:t>-axiální (prostorové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sz="1600" dirty="0" smtClean="0"/>
          </a:p>
          <a:p>
            <a:r>
              <a:rPr lang="cs-CZ" sz="1600" dirty="0"/>
              <a:t>z</a:t>
            </a:r>
            <a:r>
              <a:rPr lang="cs-CZ" sz="1600" dirty="0" smtClean="0"/>
              <a:t>ískáváme </a:t>
            </a:r>
            <a:r>
              <a:rPr lang="cs-CZ" sz="1600" dirty="0"/>
              <a:t>přehled o aktivním a celkovém energetickém </a:t>
            </a:r>
            <a:r>
              <a:rPr lang="cs-CZ" sz="1600" dirty="0" smtClean="0"/>
              <a:t>výdeji</a:t>
            </a:r>
            <a:endParaRPr lang="cs-CZ" sz="1600" dirty="0"/>
          </a:p>
          <a:p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346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endParaRPr lang="cs-CZ" sz="1600" dirty="0" smtClean="0"/>
          </a:p>
          <a:p>
            <a:r>
              <a:rPr lang="cs-CZ" sz="1600" dirty="0" smtClean="0"/>
              <a:t>aktivní </a:t>
            </a:r>
            <a:r>
              <a:rPr lang="cs-CZ" sz="1600" dirty="0"/>
              <a:t>výdej energie – součet hodin PA a </a:t>
            </a:r>
            <a:r>
              <a:rPr lang="cs-CZ" sz="1600" dirty="0" err="1" smtClean="0"/>
              <a:t>inaktivity</a:t>
            </a:r>
            <a:r>
              <a:rPr lang="cs-CZ" sz="1600" dirty="0"/>
              <a:t>, který je vyjádřen v </a:t>
            </a:r>
            <a:r>
              <a:rPr lang="cs-CZ" sz="1600" dirty="0" smtClean="0"/>
              <a:t>kaloriích</a:t>
            </a:r>
            <a:endParaRPr lang="cs-CZ" sz="1600" dirty="0"/>
          </a:p>
          <a:p>
            <a:r>
              <a:rPr lang="cs-CZ" sz="1600" dirty="0" smtClean="0"/>
              <a:t>celkový </a:t>
            </a:r>
            <a:r>
              <a:rPr lang="cs-CZ" sz="1600" dirty="0"/>
              <a:t>výdej energie – součet aktivního výdeje energie a bazálního metabolismu, který je počítán z jednotlivých dob měření za určité </a:t>
            </a:r>
            <a:r>
              <a:rPr lang="cs-CZ" sz="1600" dirty="0" smtClean="0"/>
              <a:t>období</a:t>
            </a:r>
            <a:endParaRPr lang="cs-CZ" sz="1600" dirty="0"/>
          </a:p>
          <a:p>
            <a:r>
              <a:rPr lang="cs-CZ" sz="1600" dirty="0" smtClean="0"/>
              <a:t>akcelerometr </a:t>
            </a:r>
            <a:r>
              <a:rPr lang="cs-CZ" sz="1600" dirty="0"/>
              <a:t>také provádí výpočet celkového množství spálených kalorií za 24 </a:t>
            </a:r>
            <a:r>
              <a:rPr lang="cs-CZ" sz="1600" dirty="0" smtClean="0"/>
              <a:t>h</a:t>
            </a:r>
          </a:p>
          <a:p>
            <a:endParaRPr lang="cs-CZ" sz="1600" dirty="0"/>
          </a:p>
          <a:p>
            <a:r>
              <a:rPr lang="cs-CZ" sz="1600" dirty="0" smtClean="0"/>
              <a:t>nevýhody – vyšší pořizovací cena</a:t>
            </a:r>
            <a:endParaRPr lang="cs-CZ" sz="1600" dirty="0"/>
          </a:p>
          <a:p>
            <a:pPr marL="109728" indent="0">
              <a:buNone/>
            </a:pPr>
            <a:r>
              <a:rPr lang="cs-CZ" sz="1600" dirty="0" smtClean="0"/>
              <a:t>                   - nemonitoruje </a:t>
            </a:r>
            <a:r>
              <a:rPr lang="cs-CZ" sz="1600" dirty="0"/>
              <a:t>zvýšenou energetickou náročnost PA způsobenou </a:t>
            </a:r>
            <a:endParaRPr lang="cs-CZ" sz="1600" dirty="0" smtClean="0"/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pohybem </a:t>
            </a:r>
            <a:r>
              <a:rPr lang="cs-CZ" sz="1600" dirty="0"/>
              <a:t>v horní polovině těla, přidanou zátěží nebo změnou </a:t>
            </a:r>
            <a:endParaRPr lang="cs-CZ" sz="1600" dirty="0" smtClean="0"/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terénu</a:t>
            </a:r>
            <a:endParaRPr lang="cs-CZ" sz="1600" dirty="0"/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- nelze </a:t>
            </a:r>
            <a:r>
              <a:rPr lang="cs-CZ" sz="1600" dirty="0"/>
              <a:t>změřit PA rovnoměrného charakteru: jízda na kole, </a:t>
            </a:r>
            <a:endParaRPr lang="cs-CZ" sz="1600" dirty="0" smtClean="0"/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bruslení</a:t>
            </a:r>
            <a:r>
              <a:rPr lang="cs-CZ" sz="1600" dirty="0"/>
              <a:t>, plavání, </a:t>
            </a:r>
            <a:r>
              <a:rPr lang="cs-CZ" sz="1600" dirty="0" smtClean="0"/>
              <a:t>…</a:t>
            </a:r>
            <a:endParaRPr lang="cs-CZ" sz="1600" dirty="0"/>
          </a:p>
          <a:p>
            <a:endParaRPr lang="cs-CZ" sz="1600" b="1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6" name="Picture 8" descr="http://www.pt.ntu.edu.tw/labs/lxjst/equi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810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Mobilní aplikace</a:t>
            </a:r>
            <a:endParaRPr lang="cs-CZ" sz="2400" b="1" dirty="0"/>
          </a:p>
          <a:p>
            <a:endParaRPr lang="cs-CZ" sz="1600" dirty="0" smtClean="0"/>
          </a:p>
          <a:p>
            <a:pPr marL="109728" indent="0">
              <a:buNone/>
            </a:pPr>
            <a:endParaRPr lang="cs-CZ" sz="1600" dirty="0" smtClean="0"/>
          </a:p>
          <a:p>
            <a:pPr marL="109728" indent="0">
              <a:buNone/>
            </a:pPr>
            <a:endParaRPr lang="cs-CZ" sz="1600" dirty="0" smtClean="0"/>
          </a:p>
          <a:p>
            <a:r>
              <a:rPr lang="cs-CZ" sz="1600" dirty="0" smtClean="0"/>
              <a:t>Android, </a:t>
            </a:r>
            <a:r>
              <a:rPr lang="cs-CZ" sz="1600" dirty="0" err="1" smtClean="0"/>
              <a:t>iOS</a:t>
            </a:r>
            <a:r>
              <a:rPr lang="cs-CZ" sz="1600" dirty="0" smtClean="0"/>
              <a:t>, WP, BB</a:t>
            </a:r>
          </a:p>
          <a:p>
            <a:r>
              <a:rPr lang="cs-CZ" sz="1600" dirty="0" err="1" smtClean="0"/>
              <a:t>Facebook</a:t>
            </a:r>
            <a:r>
              <a:rPr lang="cs-CZ" sz="1600" dirty="0" smtClean="0"/>
              <a:t>, </a:t>
            </a:r>
            <a:r>
              <a:rPr lang="cs-CZ" sz="1600" dirty="0" err="1" smtClean="0"/>
              <a:t>Twitter</a:t>
            </a:r>
            <a:r>
              <a:rPr lang="cs-CZ" sz="1600" dirty="0" smtClean="0"/>
              <a:t>, Google+</a:t>
            </a:r>
          </a:p>
          <a:p>
            <a:r>
              <a:rPr lang="cs-CZ" sz="1600" dirty="0" smtClean="0"/>
              <a:t>GPS</a:t>
            </a:r>
          </a:p>
          <a:p>
            <a:endParaRPr lang="cs-CZ" sz="1600" dirty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cs-CZ" sz="2000" dirty="0" smtClean="0"/>
          </a:p>
          <a:p>
            <a:pPr marL="109728" lvl="0" indent="0">
              <a:buNone/>
            </a:pPr>
            <a:endParaRPr lang="cs-CZ" sz="2000" dirty="0" smtClean="0"/>
          </a:p>
        </p:txBody>
      </p:sp>
      <p:pic>
        <p:nvPicPr>
          <p:cNvPr id="4102" name="Picture 6" descr="http://a5.mzstatic.com/us/r30/Purple/v4/ed/32/1e/ed321e86-7bb3-5e8b-8df2-a64a8d877c81/screen568x56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34" y="1628800"/>
            <a:ext cx="2664296" cy="47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" y="6242792"/>
            <a:ext cx="569893" cy="569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42792"/>
            <a:ext cx="576064" cy="565093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69360" y="116632"/>
            <a:ext cx="8229600" cy="6126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 smtClean="0"/>
          </a:p>
          <a:p>
            <a:pPr marL="109728" indent="0" algn="ctr">
              <a:buNone/>
            </a:pP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Runtastic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Pro</a:t>
            </a:r>
          </a:p>
          <a:p>
            <a:pPr marL="109728" indent="0">
              <a:buNone/>
            </a:pPr>
            <a:endParaRPr lang="cs-CZ" sz="2400" b="1" dirty="0" smtClean="0"/>
          </a:p>
          <a:p>
            <a:r>
              <a:rPr lang="cs-CZ" sz="1600" dirty="0" smtClean="0"/>
              <a:t>Android, </a:t>
            </a:r>
            <a:r>
              <a:rPr lang="cs-CZ" sz="1600" dirty="0" err="1" smtClean="0"/>
              <a:t>iOS</a:t>
            </a:r>
            <a:r>
              <a:rPr lang="cs-CZ" sz="1600" dirty="0" smtClean="0"/>
              <a:t>, WP</a:t>
            </a:r>
          </a:p>
          <a:p>
            <a:r>
              <a:rPr lang="cs-CZ" sz="1600" dirty="0" smtClean="0"/>
              <a:t>vestavěná GPS, spálené </a:t>
            </a:r>
            <a:r>
              <a:rPr lang="cs-CZ" sz="1600" dirty="0"/>
              <a:t>kalorie, rychlost, tempo, </a:t>
            </a:r>
            <a:r>
              <a:rPr lang="cs-CZ" sz="1600" dirty="0" smtClean="0"/>
              <a:t>nadmořská výška,</a:t>
            </a:r>
            <a:r>
              <a:rPr lang="cs-CZ" sz="1600" dirty="0"/>
              <a:t> </a:t>
            </a:r>
            <a:r>
              <a:rPr lang="cs-CZ" sz="1600" dirty="0" smtClean="0"/>
              <a:t>uražená </a:t>
            </a:r>
            <a:r>
              <a:rPr lang="cs-CZ" sz="1600" dirty="0"/>
              <a:t>vzdálenost, čas, </a:t>
            </a:r>
            <a:r>
              <a:rPr lang="cs-CZ" sz="1600" dirty="0" smtClean="0"/>
              <a:t>…</a:t>
            </a:r>
            <a:endParaRPr lang="cs-CZ" sz="1600" dirty="0"/>
          </a:p>
          <a:p>
            <a:r>
              <a:rPr lang="cs-CZ" sz="1600" dirty="0"/>
              <a:t>p</a:t>
            </a:r>
            <a:r>
              <a:rPr lang="cs-CZ" sz="1600" dirty="0" smtClean="0"/>
              <a:t>ro </a:t>
            </a:r>
            <a:r>
              <a:rPr lang="cs-CZ" sz="1600" dirty="0"/>
              <a:t>statistické informace o tempu musíte využít hrudní měřič </a:t>
            </a:r>
            <a:r>
              <a:rPr lang="cs-CZ" sz="1600" dirty="0" err="1"/>
              <a:t>Runtastic</a:t>
            </a:r>
            <a:r>
              <a:rPr lang="cs-CZ" sz="1600" dirty="0"/>
              <a:t>, ovšem spálené kalorie se i přesto stále počítají z uražené </a:t>
            </a:r>
            <a:r>
              <a:rPr lang="cs-CZ" sz="1600" dirty="0" smtClean="0"/>
              <a:t>vzdálenosti</a:t>
            </a:r>
          </a:p>
          <a:p>
            <a:r>
              <a:rPr lang="cs-CZ" sz="1600" dirty="0" smtClean="0"/>
              <a:t>v případě</a:t>
            </a:r>
            <a:r>
              <a:rPr lang="cs-CZ" sz="1600" dirty="0"/>
              <a:t> cvičení na místě v posilovně tedy bude na políčku spálených kalorií svítit velká černá </a:t>
            </a:r>
            <a:r>
              <a:rPr lang="cs-CZ" sz="1600" dirty="0" smtClean="0"/>
              <a:t>nula</a:t>
            </a:r>
            <a:endParaRPr lang="cs-CZ" sz="1600" b="1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r>
              <a:rPr lang="cs-CZ" sz="1600" dirty="0" smtClean="0"/>
              <a:t>dobře </a:t>
            </a:r>
            <a:r>
              <a:rPr lang="cs-CZ" sz="1600" dirty="0"/>
              <a:t>ovladatelné uživatelské rozhraní, v rámci běhu se ukládá vaše trasa na mapu včetně aktuálního </a:t>
            </a:r>
            <a:r>
              <a:rPr lang="cs-CZ" sz="1600" dirty="0" smtClean="0"/>
              <a:t>počasí</a:t>
            </a:r>
          </a:p>
          <a:p>
            <a:r>
              <a:rPr lang="cs-CZ" sz="1600" dirty="0" smtClean="0"/>
              <a:t>osobní </a:t>
            </a:r>
            <a:r>
              <a:rPr lang="cs-CZ" sz="1600" dirty="0"/>
              <a:t>deník cvičení, analyzovat vaše data či nastavit úrovně </a:t>
            </a:r>
            <a:r>
              <a:rPr lang="cs-CZ" sz="1600" dirty="0" smtClean="0"/>
              <a:t>tréninků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ři </a:t>
            </a:r>
            <a:r>
              <a:rPr lang="cs-CZ" sz="1600" dirty="0"/>
              <a:t>běhání si můžete aktivovat hlasovou zpětnou vazbu či </a:t>
            </a:r>
            <a:r>
              <a:rPr lang="cs-CZ" sz="1600" dirty="0" smtClean="0"/>
              <a:t>povzbuzování / hudba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ři </a:t>
            </a:r>
            <a:r>
              <a:rPr lang="cs-CZ" sz="1600" dirty="0"/>
              <a:t>kontinuálním využívání je patrná velká spotřeba </a:t>
            </a:r>
            <a:r>
              <a:rPr lang="cs-CZ" sz="1600" dirty="0" smtClean="0"/>
              <a:t>baterie</a:t>
            </a:r>
          </a:p>
          <a:p>
            <a:r>
              <a:rPr lang="cs-CZ" sz="1600" dirty="0" smtClean="0"/>
              <a:t>k placené CZ verzi </a:t>
            </a:r>
            <a:r>
              <a:rPr lang="cs-CZ" sz="1600" dirty="0"/>
              <a:t>(129 Kč) existuje i základní varianta s omezenou funkčností a </a:t>
            </a:r>
            <a:r>
              <a:rPr lang="cs-CZ" sz="1600" dirty="0" smtClean="0"/>
              <a:t>reklamami</a:t>
            </a:r>
            <a:endParaRPr lang="cs-CZ" sz="2000" dirty="0" smtClean="0"/>
          </a:p>
          <a:p>
            <a:pPr lvl="0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189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4675</TotalTime>
  <Words>1196</Words>
  <Application>Microsoft Office PowerPoint</Application>
  <PresentationFormat>Předvádění na obrazovce (4:3)</PresentationFormat>
  <Paragraphs>262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Bookman Old Style</vt:lpstr>
      <vt:lpstr>Calibri</vt:lpstr>
      <vt:lpstr>Lucida Sans Unicode</vt:lpstr>
      <vt:lpstr>Verdana</vt:lpstr>
      <vt:lpstr>Wingdings 2</vt:lpstr>
      <vt:lpstr>Wingdings 3</vt:lpstr>
      <vt:lpstr>Shluk</vt:lpstr>
      <vt:lpstr>     SOUČASNÉ TECHNOLOGIE VYUŽÍVANÉ PRO MONITORING PA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Dlouhodobá koncepce sportovního tréninku, raná specializace a trénink odpovídající vývoji člověka </dc:title>
  <cp:lastModifiedBy>Jirka John</cp:lastModifiedBy>
  <cp:revision>295</cp:revision>
  <dcterms:created xsi:type="dcterms:W3CDTF">2012-11-04T20:58:59Z</dcterms:created>
  <dcterms:modified xsi:type="dcterms:W3CDTF">2015-12-07T16:55:15Z</dcterms:modified>
</cp:coreProperties>
</file>