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7" r:id="rId2"/>
    <p:sldId id="261" r:id="rId3"/>
    <p:sldId id="258" r:id="rId4"/>
    <p:sldId id="264" r:id="rId5"/>
    <p:sldId id="259" r:id="rId6"/>
    <p:sldId id="260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67864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827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8804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745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3823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996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1560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2235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7517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625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5336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4F8AE8-35A4-430B-9FD7-7DF0FACE6C9A}" type="datetimeFigureOut">
              <a:rPr lang="cs-CZ" smtClean="0"/>
              <a:pPr/>
              <a:t>10.11.2015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39D81A-96E3-4477-BB19-5FC7C285CD6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2163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habilitace/1451/23487756/23487768/Hnizdil_habilitacni_prace.pdf" TargetMode="External"/><Relationship Id="rId2" Type="http://schemas.openxmlformats.org/officeDocument/2006/relationships/hyperlink" Target="https://pf.ujep.cz/~hnizdil/Publikace/VS%20monografie%20komple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Vytrvalostní schopnosti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Kaňová Klára</a:t>
            </a:r>
          </a:p>
          <a:p>
            <a:r>
              <a:rPr lang="cs-CZ" dirty="0" err="1" smtClean="0"/>
              <a:t>Švrčková</a:t>
            </a:r>
            <a:r>
              <a:rPr lang="cs-CZ" dirty="0" smtClean="0"/>
              <a:t> </a:t>
            </a:r>
            <a:r>
              <a:rPr lang="cs-CZ" dirty="0" err="1" smtClean="0"/>
              <a:t>Patrícia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7474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20920" y="585216"/>
            <a:ext cx="7005365" cy="5878318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562010" y="4615542"/>
            <a:ext cx="1182189" cy="169381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76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Vytrvalostní schopnosti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i="1" dirty="0" smtClean="0"/>
              <a:t>Schopnost vykonávat opakovanou pohybovou činnost bez snížení efektivnosti relativně dlouhý čas </a:t>
            </a:r>
            <a:r>
              <a:rPr lang="cs-CZ" dirty="0" smtClean="0"/>
              <a:t>(Zvonař, </a:t>
            </a:r>
            <a:r>
              <a:rPr lang="cs-CZ" dirty="0" err="1" smtClean="0"/>
              <a:t>Duvač</a:t>
            </a:r>
            <a:r>
              <a:rPr lang="cs-CZ" dirty="0" smtClean="0"/>
              <a:t> a kol. 2011)</a:t>
            </a:r>
          </a:p>
          <a:p>
            <a:endParaRPr lang="cs-CZ" dirty="0"/>
          </a:p>
          <a:p>
            <a:pPr algn="ctr"/>
            <a:r>
              <a:rPr lang="cs-CZ" dirty="0" smtClean="0"/>
              <a:t>Dělení: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 hlediska míry zapojení svalů: </a:t>
            </a:r>
            <a:r>
              <a:rPr lang="cs-CZ" dirty="0" smtClean="0">
                <a:solidFill>
                  <a:srgbClr val="FFFF00"/>
                </a:solidFill>
              </a:rPr>
              <a:t>globální / lokální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cs-CZ" dirty="0" smtClean="0"/>
              <a:t>Z hlediska délky trvání: </a:t>
            </a:r>
            <a:r>
              <a:rPr lang="cs-CZ" dirty="0" smtClean="0">
                <a:solidFill>
                  <a:srgbClr val="FFFF00"/>
                </a:solidFill>
              </a:rPr>
              <a:t>rychlostní / krátkodobá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FF00"/>
                </a:solidFill>
              </a:rPr>
              <a:t>(anaerobní) / střednědobá / dlouhodobá (aer.)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68145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04819" y="1194798"/>
            <a:ext cx="6382363" cy="4477604"/>
          </a:xfrm>
        </p:spPr>
      </p:pic>
    </p:spTree>
    <p:extLst>
      <p:ext uri="{BB962C8B-B14F-4D97-AF65-F5344CB8AC3E}">
        <p14:creationId xmlns:p14="http://schemas.microsoft.com/office/powerpoint/2010/main" xmlns="" val="20417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Metody Rozvoje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FFFF00"/>
                </a:solidFill>
              </a:rPr>
              <a:t>nepřerušované: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dirty="0" smtClean="0"/>
              <a:t> Metoda souvislá - kontinuální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dirty="0" smtClean="0"/>
              <a:t> Metoda střídavá - </a:t>
            </a:r>
            <a:r>
              <a:rPr lang="cs-CZ" dirty="0" err="1" smtClean="0"/>
              <a:t>Fartlek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endParaRPr lang="cs-CZ" dirty="0" smtClean="0">
              <a:solidFill>
                <a:srgbClr val="FFFF00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cs-CZ" dirty="0" smtClean="0">
                <a:solidFill>
                  <a:srgbClr val="FFFF00"/>
                </a:solidFill>
              </a:rPr>
              <a:t>přerušované: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dirty="0" smtClean="0"/>
              <a:t> Metoda intervalová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dirty="0" smtClean="0"/>
              <a:t> Souvislá rekreační metoda – jogging, hry (senioři)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188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Testy - globální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Distanční běhy (600m, 800m, 1000m, 1500m)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err="1" smtClean="0"/>
              <a:t>Cooperův</a:t>
            </a:r>
            <a:r>
              <a:rPr lang="cs-CZ" dirty="0" smtClean="0"/>
              <a:t> test (12 minut)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Běh po dobu 6,9,20 minut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err="1" smtClean="0"/>
              <a:t>Burpee</a:t>
            </a:r>
            <a:r>
              <a:rPr lang="cs-CZ" dirty="0" smtClean="0"/>
              <a:t> test (Ž 1min, M 2min)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err="1" smtClean="0"/>
              <a:t>Jacik</a:t>
            </a:r>
            <a:endParaRPr lang="cs-CZ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Legerův test (člunkový běh 20m)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Step test (20-50cm – 5 min)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err="1" smtClean="0"/>
              <a:t>Ruffierova</a:t>
            </a:r>
            <a:r>
              <a:rPr lang="cs-CZ" dirty="0" smtClean="0"/>
              <a:t> zkouška (výpočtová rovnice)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err="1" smtClean="0"/>
              <a:t>Astrandův</a:t>
            </a:r>
            <a:r>
              <a:rPr lang="cs-CZ" dirty="0" smtClean="0"/>
              <a:t> protokol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err="1" smtClean="0"/>
              <a:t>Bruceho</a:t>
            </a:r>
            <a:r>
              <a:rPr lang="cs-CZ" dirty="0" smtClean="0"/>
              <a:t> protokol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err="1" smtClean="0"/>
              <a:t>Balkeho</a:t>
            </a:r>
            <a:r>
              <a:rPr lang="cs-CZ" dirty="0" smtClean="0"/>
              <a:t> protokol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2 km chůze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4838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>
                <a:solidFill>
                  <a:srgbClr val="FFFF00"/>
                </a:solidFill>
              </a:rPr>
              <a:t>https://www.youtube.com/watch?v=M_ry-0rLRoc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0800" y="2077430"/>
            <a:ext cx="7010400" cy="3810000"/>
          </a:xfrm>
        </p:spPr>
      </p:pic>
    </p:spTree>
    <p:extLst>
      <p:ext uri="{BB962C8B-B14F-4D97-AF65-F5344CB8AC3E}">
        <p14:creationId xmlns:p14="http://schemas.microsoft.com/office/powerpoint/2010/main" xmlns="" val="347498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Testy – lokální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00"/>
                </a:solidFill>
              </a:rPr>
              <a:t> lokální statické testy: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Výdrž ve shybu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Výdrž v záklonu v sedu </a:t>
            </a:r>
            <a:r>
              <a:rPr lang="cs-CZ" dirty="0" err="1" smtClean="0"/>
              <a:t>pokrčmo</a:t>
            </a:r>
            <a:endParaRPr lang="cs-CZ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Výdrž v hrudním záklonu v lehu na břiše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>
                <a:solidFill>
                  <a:srgbClr val="FFFF00"/>
                </a:solidFill>
              </a:rPr>
              <a:t>lokální dynamické testy: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Opakované shyby ( + modifikované)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Kliky ve vzporu ležmo ( + modifikované)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Přednožování v lehu na zádech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err="1" smtClean="0"/>
              <a:t>Bench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endParaRPr lang="cs-CZ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Leh sed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dirty="0" smtClean="0"/>
              <a:t>Hrudní předklony v lehu </a:t>
            </a:r>
            <a:r>
              <a:rPr lang="cs-CZ" dirty="0" err="1" smtClean="0"/>
              <a:t>pokrčmo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0128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Zdroje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Hnízdil,J</a:t>
            </a:r>
            <a:r>
              <a:rPr lang="cs-CZ" dirty="0" smtClean="0"/>
              <a:t>., Havel, Z. (2012). Rozvoj a diagnostika vytrvalostních schopností. </a:t>
            </a:r>
            <a:r>
              <a:rPr lang="cs-CZ" dirty="0" err="1" smtClean="0"/>
              <a:t>Retrieved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pf.ujep.cz</a:t>
            </a:r>
            <a:r>
              <a:rPr lang="cs-CZ" dirty="0">
                <a:hlinkClick r:id="rId2"/>
              </a:rPr>
              <a:t>/~</a:t>
            </a:r>
            <a:r>
              <a:rPr lang="cs-CZ" dirty="0" smtClean="0">
                <a:hlinkClick r:id="rId2"/>
              </a:rPr>
              <a:t>hnizdil/Publikace/VS%20monografie%20komplet.pdf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Zvonař, M., </a:t>
            </a:r>
            <a:r>
              <a:rPr lang="cs-CZ" dirty="0" err="1" smtClean="0"/>
              <a:t>Duvač</a:t>
            </a:r>
            <a:r>
              <a:rPr lang="cs-CZ" dirty="0" smtClean="0"/>
              <a:t>, I. a kol. (2011). </a:t>
            </a:r>
            <a:r>
              <a:rPr lang="cs-CZ" dirty="0" err="1" smtClean="0"/>
              <a:t>Antropomotorika</a:t>
            </a:r>
            <a:r>
              <a:rPr lang="cs-CZ" dirty="0" smtClean="0"/>
              <a:t>. Masarykova Univerzita, Czech Republic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Hnízdil,J</a:t>
            </a:r>
            <a:r>
              <a:rPr lang="cs-CZ" dirty="0" smtClean="0"/>
              <a:t>. (2011). Vytrvalostní schopnosti a jejich diagnostika. </a:t>
            </a:r>
            <a:r>
              <a:rPr lang="cs-CZ" dirty="0" err="1" smtClean="0"/>
              <a:t>Retrieved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is.muni.cz/do/rect/habilitace/1451/23487756/23487768/Hnizdil_habilitacni_prace.pdf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/>
              <a:t>http://wodwell.com/wods/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486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253</TotalTime>
  <Words>282</Words>
  <Application>Microsoft Office PowerPoint</Application>
  <PresentationFormat>Vlastní</PresentationFormat>
  <Paragraphs>48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Integrál</vt:lpstr>
      <vt:lpstr>Vytrvalostní schopnosti</vt:lpstr>
      <vt:lpstr>Snímek 2</vt:lpstr>
      <vt:lpstr>Vytrvalostní schopnosti</vt:lpstr>
      <vt:lpstr>Snímek 4</vt:lpstr>
      <vt:lpstr>Metody Rozvoje</vt:lpstr>
      <vt:lpstr>Testy - globální</vt:lpstr>
      <vt:lpstr>https://www.youtube.com/watch?v=M_ry-0rLRoc</vt:lpstr>
      <vt:lpstr>Testy – lokální </vt:lpstr>
      <vt:lpstr>Zdroje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Vytrvalostní schopnosti</dc:title>
  <dc:creator>Klára Kaňová</dc:creator>
  <cp:lastModifiedBy>švrč</cp:lastModifiedBy>
  <cp:revision>20</cp:revision>
  <dcterms:created xsi:type="dcterms:W3CDTF">2015-10-21T09:56:32Z</dcterms:created>
  <dcterms:modified xsi:type="dcterms:W3CDTF">2015-11-10T18:04:45Z</dcterms:modified>
</cp:coreProperties>
</file>