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70" d="100"/>
          <a:sy n="70" d="100"/>
        </p:scale>
        <p:origin x="84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9/15/2014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9/15/2014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9/15/2014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800" b="1" dirty="0"/>
              <a:t>Interaktivní a komunikační aspekty výchovně vzdělávací práce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Zdenko Reguli</a:t>
            </a:r>
          </a:p>
          <a:p>
            <a:r>
              <a:rPr lang="cs-CZ" dirty="0" smtClean="0"/>
              <a:t>Lucie Mlejnková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56388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neVerbální</a:t>
            </a:r>
            <a:r>
              <a:rPr lang="cs-CZ" dirty="0" smtClean="0"/>
              <a:t> </a:t>
            </a:r>
            <a:r>
              <a:rPr lang="cs-CZ" dirty="0"/>
              <a:t>prostředky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kinezika</a:t>
            </a:r>
            <a:r>
              <a:rPr lang="cs-CZ" dirty="0"/>
              <a:t> – </a:t>
            </a:r>
            <a:r>
              <a:rPr lang="cs-CZ" dirty="0" smtClean="0"/>
              <a:t>zaměřena </a:t>
            </a:r>
            <a:r>
              <a:rPr lang="cs-CZ" dirty="0"/>
              <a:t>na sledování pohybů celého těla,</a:t>
            </a:r>
          </a:p>
          <a:p>
            <a:r>
              <a:rPr lang="cs-CZ" dirty="0" err="1"/>
              <a:t>gestika</a:t>
            </a:r>
            <a:r>
              <a:rPr lang="cs-CZ" dirty="0"/>
              <a:t> – zaměřena zejména na pohyby a postavení prstů, paží, nohou a hlavy,</a:t>
            </a:r>
          </a:p>
          <a:p>
            <a:r>
              <a:rPr lang="cs-CZ" dirty="0"/>
              <a:t>mimika – zaměřena na pohyby obličejových svalů,</a:t>
            </a:r>
          </a:p>
          <a:p>
            <a:r>
              <a:rPr lang="cs-CZ" dirty="0" err="1"/>
              <a:t>vizika</a:t>
            </a:r>
            <a:r>
              <a:rPr lang="cs-CZ" dirty="0"/>
              <a:t> – zaměřena na pohyby očí, víček, obočí, oční kontakt,</a:t>
            </a:r>
          </a:p>
          <a:p>
            <a:r>
              <a:rPr lang="cs-CZ" dirty="0" err="1"/>
              <a:t>haptika</a:t>
            </a:r>
            <a:r>
              <a:rPr lang="cs-CZ" dirty="0"/>
              <a:t> – zaměřena na význam doteků,</a:t>
            </a:r>
          </a:p>
          <a:p>
            <a:r>
              <a:rPr lang="cs-CZ" dirty="0" err="1"/>
              <a:t>proxemika</a:t>
            </a:r>
            <a:r>
              <a:rPr lang="cs-CZ" dirty="0"/>
              <a:t> – zaměřena na význam vzdáleností,</a:t>
            </a:r>
          </a:p>
          <a:p>
            <a:r>
              <a:rPr lang="cs-CZ" dirty="0" err="1" smtClean="0"/>
              <a:t>posturika</a:t>
            </a:r>
            <a:r>
              <a:rPr lang="cs-CZ" dirty="0" smtClean="0"/>
              <a:t> </a:t>
            </a:r>
            <a:r>
              <a:rPr lang="cs-CZ" dirty="0"/>
              <a:t>– zaměřena na postoje a pozice celého těla.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83463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Chyby v komunikaci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Subjektivní filtr – přijímáme informace na základě našich znalostí, postojů apod.</a:t>
            </a:r>
          </a:p>
          <a:p>
            <a:endParaRPr lang="cs-CZ" dirty="0"/>
          </a:p>
          <a:p>
            <a:r>
              <a:rPr lang="cs-CZ" dirty="0" smtClean="0"/>
              <a:t>příliš </a:t>
            </a:r>
            <a:r>
              <a:rPr lang="cs-CZ" dirty="0"/>
              <a:t>malá pozornost a koncentrace na výuku </a:t>
            </a:r>
          </a:p>
          <a:p>
            <a:r>
              <a:rPr lang="cs-CZ" dirty="0" smtClean="0"/>
              <a:t>formulace </a:t>
            </a:r>
            <a:r>
              <a:rPr lang="cs-CZ" dirty="0"/>
              <a:t>odpovědí na otázky, nebo vlastních stanovisek ještě v průběhu naslouchání </a:t>
            </a:r>
          </a:p>
          <a:p>
            <a:r>
              <a:rPr lang="cs-CZ" dirty="0" smtClean="0"/>
              <a:t>domnělé </a:t>
            </a:r>
            <a:r>
              <a:rPr lang="cs-CZ" dirty="0"/>
              <a:t>správné přijímání myšlenek </a:t>
            </a:r>
          </a:p>
          <a:p>
            <a:r>
              <a:rPr lang="cs-CZ" dirty="0" smtClean="0"/>
              <a:t>nedostatečná </a:t>
            </a:r>
            <a:r>
              <a:rPr lang="cs-CZ" dirty="0"/>
              <a:t>příprava na výukovou komunikaci </a:t>
            </a:r>
          </a:p>
          <a:p>
            <a:r>
              <a:rPr lang="cs-CZ" dirty="0" smtClean="0"/>
              <a:t>neochota </a:t>
            </a:r>
            <a:r>
              <a:rPr lang="cs-CZ" dirty="0"/>
              <a:t>k diskuzi, a tím i k odstartování intenzivní komunikace mezi lektorem a účastníkem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01010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Špatný posluchač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Nenechat </a:t>
            </a:r>
            <a:r>
              <a:rPr lang="cs-CZ" dirty="0"/>
              <a:t>partnera vypovídat se </a:t>
            </a:r>
          </a:p>
          <a:p>
            <a:r>
              <a:rPr lang="cs-CZ" dirty="0" smtClean="0"/>
              <a:t>Mluvit </a:t>
            </a:r>
            <a:r>
              <a:rPr lang="cs-CZ" dirty="0"/>
              <a:t>současně </a:t>
            </a:r>
          </a:p>
          <a:p>
            <a:r>
              <a:rPr lang="cs-CZ" dirty="0" smtClean="0"/>
              <a:t>Ukvapené </a:t>
            </a:r>
            <a:r>
              <a:rPr lang="cs-CZ" dirty="0"/>
              <a:t>protiargumenty </a:t>
            </a:r>
          </a:p>
          <a:p>
            <a:r>
              <a:rPr lang="cs-CZ" dirty="0" smtClean="0"/>
              <a:t>Vypnutí </a:t>
            </a:r>
            <a:r>
              <a:rPr lang="cs-CZ" dirty="0"/>
              <a:t>pozornosti </a:t>
            </a:r>
          </a:p>
          <a:p>
            <a:r>
              <a:rPr lang="cs-CZ" dirty="0" smtClean="0"/>
              <a:t>Nedělat </a:t>
            </a:r>
            <a:r>
              <a:rPr lang="cs-CZ" dirty="0"/>
              <a:t>si žádné poznámky </a:t>
            </a:r>
          </a:p>
          <a:p>
            <a:r>
              <a:rPr lang="cs-CZ" dirty="0" smtClean="0"/>
              <a:t>Nedívat </a:t>
            </a:r>
            <a:r>
              <a:rPr lang="cs-CZ" dirty="0"/>
              <a:t>se partnerovi do očí </a:t>
            </a:r>
          </a:p>
          <a:p>
            <a:r>
              <a:rPr lang="cs-CZ" dirty="0" smtClean="0"/>
              <a:t>Cítit </a:t>
            </a:r>
            <a:r>
              <a:rPr lang="cs-CZ" dirty="0"/>
              <a:t>se osobně napadán </a:t>
            </a:r>
          </a:p>
          <a:p>
            <a:r>
              <a:rPr lang="cs-CZ" dirty="0" smtClean="0"/>
              <a:t>Soustředit </a:t>
            </a:r>
            <a:r>
              <a:rPr lang="cs-CZ" dirty="0"/>
              <a:t>se na podrobnosti </a:t>
            </a:r>
          </a:p>
          <a:p>
            <a:r>
              <a:rPr lang="cs-CZ" dirty="0" smtClean="0"/>
              <a:t>Vyslýchat </a:t>
            </a:r>
            <a:r>
              <a:rPr lang="cs-CZ" dirty="0"/>
              <a:t>partnera </a:t>
            </a:r>
          </a:p>
          <a:p>
            <a:r>
              <a:rPr lang="cs-CZ" dirty="0" smtClean="0"/>
              <a:t>Zkreslení </a:t>
            </a:r>
            <a:r>
              <a:rPr lang="cs-CZ" dirty="0"/>
              <a:t>obsahu vlivem předsudků </a:t>
            </a:r>
          </a:p>
          <a:p>
            <a:r>
              <a:rPr lang="cs-CZ" dirty="0" smtClean="0"/>
              <a:t>Přeslechnutí </a:t>
            </a:r>
            <a:endParaRPr lang="cs-CZ" dirty="0"/>
          </a:p>
          <a:p>
            <a:r>
              <a:rPr lang="cs-CZ" dirty="0" smtClean="0"/>
              <a:t>Chybná </a:t>
            </a:r>
            <a:r>
              <a:rPr lang="cs-CZ" dirty="0"/>
              <a:t>interpretace obsahu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10258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Dobrý posluchač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nepřerušujte </a:t>
            </a:r>
            <a:r>
              <a:rPr lang="cs-CZ" dirty="0"/>
              <a:t>v řeči </a:t>
            </a:r>
          </a:p>
          <a:p>
            <a:r>
              <a:rPr lang="cs-CZ" dirty="0" smtClean="0"/>
              <a:t>působte </a:t>
            </a:r>
            <a:r>
              <a:rPr lang="cs-CZ" dirty="0"/>
              <a:t>na partnera uvolňujícím způsobem </a:t>
            </a:r>
          </a:p>
          <a:p>
            <a:r>
              <a:rPr lang="cs-CZ" dirty="0" smtClean="0"/>
              <a:t>dejte </a:t>
            </a:r>
            <a:r>
              <a:rPr lang="cs-CZ" dirty="0"/>
              <a:t>najevo, že chcete naslouchat </a:t>
            </a:r>
          </a:p>
          <a:p>
            <a:r>
              <a:rPr lang="cs-CZ" dirty="0" smtClean="0"/>
              <a:t>nedopusťte </a:t>
            </a:r>
            <a:r>
              <a:rPr lang="cs-CZ" dirty="0"/>
              <a:t>rozptýlení partnera </a:t>
            </a:r>
          </a:p>
          <a:p>
            <a:r>
              <a:rPr lang="cs-CZ" dirty="0" smtClean="0"/>
              <a:t>vyžijte </a:t>
            </a:r>
            <a:r>
              <a:rPr lang="cs-CZ" dirty="0"/>
              <a:t>se do partnerovy situace </a:t>
            </a:r>
          </a:p>
          <a:p>
            <a:r>
              <a:rPr lang="cs-CZ" dirty="0" smtClean="0"/>
              <a:t>trpělivost </a:t>
            </a:r>
            <a:endParaRPr lang="cs-CZ" dirty="0"/>
          </a:p>
          <a:p>
            <a:r>
              <a:rPr lang="cs-CZ" dirty="0" smtClean="0"/>
              <a:t>ovládejte </a:t>
            </a:r>
            <a:r>
              <a:rPr lang="cs-CZ" dirty="0"/>
              <a:t>se </a:t>
            </a:r>
          </a:p>
          <a:p>
            <a:r>
              <a:rPr lang="cs-CZ" dirty="0" smtClean="0"/>
              <a:t>nenechte </a:t>
            </a:r>
            <a:r>
              <a:rPr lang="cs-CZ" dirty="0"/>
              <a:t>se vyvézt z rovnováhy námitkami a kritikou </a:t>
            </a:r>
          </a:p>
          <a:p>
            <a:r>
              <a:rPr lang="cs-CZ" dirty="0" smtClean="0"/>
              <a:t>tažte </a:t>
            </a:r>
            <a:r>
              <a:rPr lang="cs-CZ" dirty="0"/>
              <a:t>se </a:t>
            </a:r>
          </a:p>
          <a:p>
            <a:r>
              <a:rPr lang="cs-CZ" dirty="0" smtClean="0"/>
              <a:t>nepřerušujte </a:t>
            </a:r>
            <a:r>
              <a:rPr lang="cs-CZ" dirty="0"/>
              <a:t>v řeči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58225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Přednáška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Struktura</a:t>
            </a:r>
          </a:p>
          <a:p>
            <a:r>
              <a:rPr lang="cs-CZ" dirty="0" smtClean="0"/>
              <a:t>1</a:t>
            </a:r>
            <a:r>
              <a:rPr lang="cs-CZ" dirty="0"/>
              <a:t>) úvod – osnova, téma </a:t>
            </a:r>
            <a:r>
              <a:rPr lang="cs-CZ" dirty="0" smtClean="0"/>
              <a:t>2</a:t>
            </a:r>
            <a:r>
              <a:rPr lang="cs-CZ" dirty="0"/>
              <a:t>) jádro- hlavní část </a:t>
            </a:r>
            <a:r>
              <a:rPr lang="cs-CZ" dirty="0" smtClean="0"/>
              <a:t>3</a:t>
            </a:r>
            <a:r>
              <a:rPr lang="cs-CZ" dirty="0"/>
              <a:t>) důkazy – praktická aplikace, příklady </a:t>
            </a:r>
            <a:r>
              <a:rPr lang="cs-CZ" dirty="0" smtClean="0"/>
              <a:t>4</a:t>
            </a:r>
            <a:r>
              <a:rPr lang="cs-CZ" dirty="0"/>
              <a:t>) závěr – shrnutí látky </a:t>
            </a:r>
          </a:p>
          <a:p>
            <a:endParaRPr lang="cs-CZ" dirty="0" smtClean="0"/>
          </a:p>
          <a:p>
            <a:r>
              <a:rPr lang="cs-CZ" dirty="0" smtClean="0"/>
              <a:t>Zásady</a:t>
            </a:r>
          </a:p>
          <a:p>
            <a:pPr lvl="1"/>
            <a:r>
              <a:rPr lang="cs-CZ" dirty="0"/>
              <a:t>1) Mluvte pokud je to možné volně, není vhodné číst připravený text </a:t>
            </a:r>
          </a:p>
          <a:p>
            <a:pPr lvl="1"/>
            <a:r>
              <a:rPr lang="cs-CZ" dirty="0"/>
              <a:t>2) Jednoduchý způsob podávání informací je mnohdy ten nejefektivnější. Jedná se o krátké věty bez zbytečně velkého množství odborných výrazů. Tyto je vhodné následně vysvětlit </a:t>
            </a:r>
          </a:p>
          <a:p>
            <a:pPr lvl="1"/>
            <a:r>
              <a:rPr lang="cs-CZ" dirty="0"/>
              <a:t>3) V úvodu přednášky obeznamte účastníky s jejím obsahem, rozdělením. Je vhodné uvézt osnovu. Během přednášky dělejte poznámky. </a:t>
            </a:r>
          </a:p>
          <a:p>
            <a:pPr lvl="1"/>
            <a:r>
              <a:rPr lang="cs-CZ" dirty="0"/>
              <a:t>4) Důležitá je názornost. Vždy uvádějte příklady srovnávání, pokud je to možní využijte i obrazové techniky </a:t>
            </a:r>
          </a:p>
          <a:p>
            <a:pPr lvl="1"/>
            <a:r>
              <a:rPr lang="cs-CZ" dirty="0"/>
              <a:t>5) Důležité body vizualizujte. I vizualizaci je nutné provádět s mírou. Nejedná se o přehlídku </a:t>
            </a:r>
            <a:r>
              <a:rPr lang="cs-CZ" dirty="0" smtClean="0"/>
              <a:t> prezentace. </a:t>
            </a:r>
            <a:endParaRPr lang="cs-CZ" dirty="0"/>
          </a:p>
          <a:p>
            <a:pPr lvl="1"/>
            <a:r>
              <a:rPr lang="cs-CZ" dirty="0"/>
              <a:t>6) Vyjadřujte se stručně. V příliš velkém množství slov se ztrácí nejen posluchač, ale mnohdy i přednášející. </a:t>
            </a:r>
          </a:p>
          <a:p>
            <a:pPr lvl="1"/>
            <a:r>
              <a:rPr lang="cs-CZ" dirty="0"/>
              <a:t>7) Během celé přednášky udržujte s posluchači oční kontakt. Podle důležitosti sdělovaného obsahu měňte tempo a sílu řeči. Měňte výšku a sílu hlasu, stejně jako gestikulaci </a:t>
            </a:r>
          </a:p>
          <a:p>
            <a:pPr lvl="1"/>
            <a:r>
              <a:rPr lang="cs-CZ" dirty="0"/>
              <a:t>8) Buďte zajímaví. </a:t>
            </a:r>
            <a:r>
              <a:rPr lang="cs-CZ" dirty="0" smtClean="0"/>
              <a:t>Obohaťte </a:t>
            </a:r>
            <a:r>
              <a:rPr lang="cs-CZ" dirty="0"/>
              <a:t>výklad o ,,zákulisní“ informace. Tím nejen že udržíte u posluchačů pozornost, ale vzbudíte zájem o danou látku. </a:t>
            </a:r>
          </a:p>
          <a:p>
            <a:pPr lvl="1"/>
            <a:r>
              <a:rPr lang="cs-CZ" dirty="0"/>
              <a:t>9) V závěru přednášky proveďte opět shrnutí probírané látky, zopakujte její nejdůležitější body a ponechte prostor pro dotazy posluchačů.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803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Dialogické </a:t>
            </a:r>
            <a:r>
              <a:rPr lang="cs-CZ" dirty="0" smtClean="0"/>
              <a:t>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Řízená </a:t>
            </a:r>
            <a:r>
              <a:rPr lang="cs-CZ" dirty="0" smtClean="0"/>
              <a:t>diskuze</a:t>
            </a:r>
          </a:p>
          <a:p>
            <a:r>
              <a:rPr lang="cs-CZ" dirty="0"/>
              <a:t>Skupinové řešení problému </a:t>
            </a:r>
            <a:endParaRPr lang="cs-CZ" dirty="0" smtClean="0"/>
          </a:p>
          <a:p>
            <a:r>
              <a:rPr lang="cs-CZ" dirty="0"/>
              <a:t>Diskuze v plénu </a:t>
            </a:r>
            <a:endParaRPr lang="cs-CZ" dirty="0" smtClean="0"/>
          </a:p>
          <a:p>
            <a:pPr lvl="1"/>
            <a:r>
              <a:rPr lang="cs-CZ" dirty="0" smtClean="0"/>
              <a:t>určit </a:t>
            </a:r>
            <a:r>
              <a:rPr lang="cs-CZ" dirty="0"/>
              <a:t>časový limit diskusních příspěvků </a:t>
            </a:r>
          </a:p>
          <a:p>
            <a:pPr lvl="1"/>
            <a:r>
              <a:rPr lang="cs-CZ" dirty="0" smtClean="0"/>
              <a:t>celý </a:t>
            </a:r>
            <a:r>
              <a:rPr lang="cs-CZ" dirty="0"/>
              <a:t>kolektiv se rozdělí na menší pracovní skupiny </a:t>
            </a:r>
          </a:p>
          <a:p>
            <a:pPr lvl="1"/>
            <a:r>
              <a:rPr lang="cs-CZ" dirty="0" smtClean="0"/>
              <a:t>jedna </a:t>
            </a:r>
            <a:r>
              <a:rPr lang="cs-CZ" dirty="0"/>
              <a:t>ze skupin se pověří hlavním referátem, zpravidla je lektorem předem instruována a obdrží podkladový materiál nebo literaturu</a:t>
            </a:r>
          </a:p>
          <a:p>
            <a:r>
              <a:rPr lang="cs-CZ" dirty="0"/>
              <a:t>Panelová a pódiová diskuze 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50545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Principy dialogických metod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Metody </a:t>
            </a:r>
            <a:r>
              <a:rPr lang="cs-CZ" dirty="0"/>
              <a:t>stojí na principu </a:t>
            </a:r>
            <a:r>
              <a:rPr lang="cs-CZ" dirty="0" smtClean="0"/>
              <a:t>aktivního dialogu.</a:t>
            </a:r>
            <a:endParaRPr lang="cs-CZ" dirty="0"/>
          </a:p>
          <a:p>
            <a:r>
              <a:rPr lang="cs-CZ" dirty="0" smtClean="0"/>
              <a:t>Pokud pokládáme </a:t>
            </a:r>
            <a:r>
              <a:rPr lang="cs-CZ" dirty="0"/>
              <a:t>otázky, je nutné, aby měli posluchači dostatek času a prostoru ke sdělení odpovědí. </a:t>
            </a:r>
            <a:r>
              <a:rPr lang="cs-CZ" dirty="0" smtClean="0"/>
              <a:t>Používáme otevřené otázky. </a:t>
            </a:r>
            <a:endParaRPr lang="cs-CZ" dirty="0"/>
          </a:p>
          <a:p>
            <a:r>
              <a:rPr lang="cs-CZ" dirty="0" smtClean="0"/>
              <a:t>Úspěch </a:t>
            </a:r>
            <a:r>
              <a:rPr lang="cs-CZ" dirty="0"/>
              <a:t>účastníků, nebo jejich pocit z úspěchu je nezbytný. </a:t>
            </a:r>
            <a:r>
              <a:rPr lang="cs-CZ" dirty="0" smtClean="0"/>
              <a:t>Chybovat </a:t>
            </a:r>
            <a:r>
              <a:rPr lang="cs-CZ" dirty="0"/>
              <a:t>je lidské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smtClean="0"/>
              <a:t>Ačkoliv </a:t>
            </a:r>
            <a:r>
              <a:rPr lang="cs-CZ" dirty="0"/>
              <a:t>se jedná o diskuzi a dialog je nutné mít stále na paměti, že vzděláváme. Proto do aktivního hovoru zapojíme co největší možný počet posluchačů. Důležité výsledky poznamenáváme na tabuli, nebo jinou formou zobrazovacích metod. V závěru lekce opět provedeme shrnutí výsledků práce. </a:t>
            </a:r>
          </a:p>
          <a:p>
            <a:r>
              <a:rPr lang="cs-CZ" dirty="0" smtClean="0"/>
              <a:t>Ze </a:t>
            </a:r>
            <a:r>
              <a:rPr lang="cs-CZ" dirty="0"/>
              <a:t>strany lektora </a:t>
            </a:r>
            <a:r>
              <a:rPr lang="cs-CZ" dirty="0" smtClean="0"/>
              <a:t>je </a:t>
            </a:r>
            <a:r>
              <a:rPr lang="cs-CZ" dirty="0"/>
              <a:t>nezbytné v celém průběhu vyučování klást vhodné dotazy správnou dotazovací technikou. Neustále korigovat směr diskuze a směřovat jej k dosažení námi vytyčených cílů.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55115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662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pojmy - komunikace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Lat. </a:t>
            </a:r>
            <a:r>
              <a:rPr lang="cs-CZ" dirty="0" err="1"/>
              <a:t>communicatio</a:t>
            </a:r>
            <a:r>
              <a:rPr lang="cs-CZ" dirty="0"/>
              <a:t>= oznámení, ohlášení, rozhovor, účast</a:t>
            </a:r>
          </a:p>
          <a:p>
            <a:r>
              <a:rPr lang="cs-CZ" dirty="0" smtClean="0"/>
              <a:t>Řetězec</a:t>
            </a:r>
            <a:r>
              <a:rPr lang="cs-CZ" dirty="0"/>
              <a:t>: komunikátor – formulace sdělení – vlastní přenos informace – příjemce – příjemcova </a:t>
            </a:r>
            <a:r>
              <a:rPr lang="cs-CZ" dirty="0" smtClean="0"/>
              <a:t>interpretace</a:t>
            </a:r>
          </a:p>
          <a:p>
            <a:endParaRPr lang="cs-CZ" dirty="0"/>
          </a:p>
          <a:p>
            <a:r>
              <a:rPr lang="cs-CZ" dirty="0"/>
              <a:t>verbální a neverbální, </a:t>
            </a:r>
            <a:endParaRPr lang="cs-CZ" dirty="0" smtClean="0"/>
          </a:p>
          <a:p>
            <a:r>
              <a:rPr lang="cs-CZ" dirty="0" smtClean="0"/>
              <a:t>přímá </a:t>
            </a:r>
            <a:r>
              <a:rPr lang="cs-CZ" dirty="0"/>
              <a:t>a </a:t>
            </a:r>
            <a:r>
              <a:rPr lang="cs-CZ" dirty="0" smtClean="0"/>
              <a:t>nepřímá, </a:t>
            </a:r>
          </a:p>
          <a:p>
            <a:r>
              <a:rPr lang="cs-CZ" dirty="0" smtClean="0"/>
              <a:t>interpersonální </a:t>
            </a:r>
            <a:r>
              <a:rPr lang="cs-CZ" dirty="0"/>
              <a:t>a intrapersonální, </a:t>
            </a:r>
            <a:endParaRPr lang="cs-CZ" dirty="0" smtClean="0"/>
          </a:p>
          <a:p>
            <a:r>
              <a:rPr lang="cs-CZ" dirty="0" smtClean="0"/>
              <a:t>jednosměrná </a:t>
            </a:r>
            <a:r>
              <a:rPr lang="cs-CZ" dirty="0"/>
              <a:t>a obousměrná, </a:t>
            </a:r>
            <a:endParaRPr lang="cs-CZ" dirty="0" smtClean="0"/>
          </a:p>
          <a:p>
            <a:r>
              <a:rPr lang="cs-CZ" dirty="0" smtClean="0"/>
              <a:t>soukromá </a:t>
            </a:r>
            <a:r>
              <a:rPr lang="cs-CZ" dirty="0"/>
              <a:t>a veřejná, </a:t>
            </a:r>
            <a:endParaRPr lang="cs-CZ" dirty="0" smtClean="0"/>
          </a:p>
          <a:p>
            <a:r>
              <a:rPr lang="cs-CZ" dirty="0" smtClean="0"/>
              <a:t>Digitální a analogová,</a:t>
            </a:r>
          </a:p>
          <a:p>
            <a:r>
              <a:rPr lang="cs-CZ" b="1" dirty="0" smtClean="0"/>
              <a:t>masová </a:t>
            </a:r>
            <a:r>
              <a:rPr lang="cs-CZ" b="1" dirty="0"/>
              <a:t>a </a:t>
            </a:r>
            <a:r>
              <a:rPr lang="cs-CZ" b="1" dirty="0" smtClean="0"/>
              <a:t>sociální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9636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pojmy </a:t>
            </a:r>
            <a:r>
              <a:rPr lang="cs-CZ" dirty="0" smtClean="0"/>
              <a:t>- interakce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Lat. inter </a:t>
            </a:r>
            <a:r>
              <a:rPr lang="cs-CZ" dirty="0"/>
              <a:t>= mezi, </a:t>
            </a:r>
            <a:r>
              <a:rPr lang="cs-CZ" dirty="0" err="1"/>
              <a:t>actio</a:t>
            </a:r>
            <a:r>
              <a:rPr lang="cs-CZ" dirty="0"/>
              <a:t>= konání, </a:t>
            </a:r>
            <a:r>
              <a:rPr lang="cs-CZ" dirty="0" smtClean="0"/>
              <a:t>činnost</a:t>
            </a:r>
          </a:p>
          <a:p>
            <a:r>
              <a:rPr lang="cs-CZ" dirty="0"/>
              <a:t>Ve společensko-vědních </a:t>
            </a:r>
            <a:r>
              <a:rPr lang="cs-CZ" dirty="0" smtClean="0"/>
              <a:t>disciplínách:</a:t>
            </a:r>
          </a:p>
          <a:p>
            <a:pPr lvl="1"/>
            <a:r>
              <a:rPr lang="cs-CZ" dirty="0" smtClean="0"/>
              <a:t>sociální motivy, </a:t>
            </a:r>
          </a:p>
          <a:p>
            <a:pPr lvl="1"/>
            <a:r>
              <a:rPr lang="cs-CZ" dirty="0" smtClean="0"/>
              <a:t>vytváří </a:t>
            </a:r>
            <a:r>
              <a:rPr lang="cs-CZ" dirty="0"/>
              <a:t>a vymezuje referenční rámec sociální </a:t>
            </a:r>
            <a:r>
              <a:rPr lang="cs-CZ" dirty="0" smtClean="0"/>
              <a:t>komunikace</a:t>
            </a:r>
          </a:p>
          <a:p>
            <a:pPr lvl="1"/>
            <a:r>
              <a:rPr lang="cs-CZ" dirty="0" smtClean="0"/>
              <a:t>uskutečňuje </a:t>
            </a:r>
            <a:r>
              <a:rPr lang="cs-CZ" dirty="0"/>
              <a:t>se formou procesu vzájemných vztahů, kontaktů a výměny hodnot (materiálních i nemateriálních): </a:t>
            </a:r>
            <a:endParaRPr lang="cs-CZ" dirty="0" smtClean="0"/>
          </a:p>
          <a:p>
            <a:pPr lvl="1"/>
            <a:endParaRPr lang="cs-CZ" dirty="0"/>
          </a:p>
          <a:p>
            <a:pPr lvl="1"/>
            <a:r>
              <a:rPr lang="cs-CZ" dirty="0"/>
              <a:t>1) dvou jednotlivců (dynamická interakce jednotlivec – jednotlivec) </a:t>
            </a:r>
          </a:p>
          <a:p>
            <a:pPr lvl="1"/>
            <a:r>
              <a:rPr lang="cs-CZ" dirty="0"/>
              <a:t>2) vztahů jednotlivec – malá skupina a </a:t>
            </a:r>
          </a:p>
          <a:p>
            <a:pPr lvl="1"/>
            <a:r>
              <a:rPr lang="cs-CZ" dirty="0"/>
              <a:t>3) malá skupina – malá </a:t>
            </a:r>
            <a:r>
              <a:rPr lang="cs-CZ" dirty="0" smtClean="0"/>
              <a:t>skupina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1846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pojmy - výchova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záměrná, cílevědomá soustava činností, </a:t>
            </a:r>
            <a:r>
              <a:rPr lang="cs-CZ" dirty="0"/>
              <a:t>proces zaměřený k relativně trvalému utváření osobnosti člověka, utváření </a:t>
            </a:r>
            <a:r>
              <a:rPr lang="cs-CZ" dirty="0" smtClean="0"/>
              <a:t>podmínek, </a:t>
            </a:r>
            <a:r>
              <a:rPr lang="cs-CZ" dirty="0"/>
              <a:t>umožňujících jeho rozvoj a stimulujících jeho snahu stát se integrovanou a socializovanou </a:t>
            </a:r>
            <a:r>
              <a:rPr lang="cs-CZ" dirty="0" smtClean="0"/>
              <a:t>osobností</a:t>
            </a:r>
          </a:p>
          <a:p>
            <a:endParaRPr lang="cs-CZ" dirty="0"/>
          </a:p>
          <a:p>
            <a:r>
              <a:rPr lang="cs-CZ" dirty="0" smtClean="0"/>
              <a:t>Vnější podmínky (mohou se měnit v čase i prostoru)</a:t>
            </a:r>
          </a:p>
          <a:p>
            <a:r>
              <a:rPr lang="cs-CZ" dirty="0" smtClean="0"/>
              <a:t>Vnitřní podmínky</a:t>
            </a:r>
          </a:p>
          <a:p>
            <a:pPr lvl="1"/>
            <a:r>
              <a:rPr lang="cs-CZ" dirty="0" smtClean="0"/>
              <a:t>Je dospělý člověk vychovatelný?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2911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pojmy </a:t>
            </a:r>
            <a:r>
              <a:rPr lang="cs-CZ" dirty="0" smtClean="0"/>
              <a:t>-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proces a výsledek osvojování systematických poznatků a vědomostí s nimi spojených intelektuálních a pracovních schopností a </a:t>
            </a:r>
            <a:r>
              <a:rPr lang="cs-CZ" dirty="0" smtClean="0"/>
              <a:t>návyků</a:t>
            </a:r>
          </a:p>
          <a:p>
            <a:endParaRPr lang="cs-CZ" dirty="0"/>
          </a:p>
          <a:p>
            <a:r>
              <a:rPr lang="cs-CZ" dirty="0" smtClean="0"/>
              <a:t>Vztah vzdělávání a výchovy</a:t>
            </a:r>
          </a:p>
          <a:p>
            <a:endParaRPr lang="cs-CZ" dirty="0" smtClean="0"/>
          </a:p>
          <a:p>
            <a:r>
              <a:rPr lang="cs-CZ" dirty="0" smtClean="0"/>
              <a:t>Vzdělávání a sebevzdělávání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1693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Vyučování jako komunikace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1) upřesnění informačních zdrojů svého vystoupení (cíle, analýza účastníků, učební látka, prostředí pro výuku) </a:t>
            </a:r>
          </a:p>
          <a:p>
            <a:r>
              <a:rPr lang="cs-CZ" dirty="0"/>
              <a:t>2) Kódování svého vystoupení (výběr metod, pomůcek a didaktické techniky, poskytnutí dostatečného prostoru pro zpětnou vazbu)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5859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Komunikační šum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nesrovnalost </a:t>
            </a:r>
            <a:r>
              <a:rPr lang="cs-CZ" dirty="0"/>
              <a:t>myšlenek před jejich vyslovením </a:t>
            </a:r>
          </a:p>
          <a:p>
            <a:r>
              <a:rPr lang="cs-CZ" dirty="0" smtClean="0"/>
              <a:t>nepřesné </a:t>
            </a:r>
            <a:r>
              <a:rPr lang="cs-CZ" dirty="0"/>
              <a:t>definice pojmů </a:t>
            </a:r>
          </a:p>
          <a:p>
            <a:r>
              <a:rPr lang="cs-CZ" dirty="0" smtClean="0"/>
              <a:t>neaktuální </a:t>
            </a:r>
            <a:r>
              <a:rPr lang="cs-CZ" dirty="0"/>
              <a:t>reakce na signály vysílané účastníkem </a:t>
            </a:r>
          </a:p>
          <a:p>
            <a:r>
              <a:rPr lang="cs-CZ" dirty="0" smtClean="0"/>
              <a:t>nerespektování </a:t>
            </a:r>
            <a:r>
              <a:rPr lang="cs-CZ" dirty="0"/>
              <a:t>přijímací kapacity účastníků a dalších psychologických aspektů výuky </a:t>
            </a:r>
          </a:p>
          <a:p>
            <a:endParaRPr lang="cs-CZ" dirty="0" smtClean="0"/>
          </a:p>
          <a:p>
            <a:r>
              <a:rPr lang="cs-CZ" dirty="0"/>
              <a:t>1) Jestli lektor ve výuce něco sdělí, účastník si v paměti uchová jen část </a:t>
            </a:r>
          </a:p>
          <a:p>
            <a:r>
              <a:rPr lang="cs-CZ" dirty="0"/>
              <a:t>2) Při komunikaci není rozhodující pouze to, co lektor sděluje, ale i to, co účastník rozumí </a:t>
            </a:r>
          </a:p>
          <a:p>
            <a:r>
              <a:rPr lang="cs-CZ" dirty="0"/>
              <a:t>3) Dvoukanálová komunikace je pro aktivní spolupráci mezi lektorem a účastníkem efektivnější, než jednokanálová </a:t>
            </a:r>
          </a:p>
          <a:p>
            <a:r>
              <a:rPr lang="cs-CZ" dirty="0"/>
              <a:t>4) Ve výuce dospělých není možné nekomunikovat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0166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vizualizace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1) člověk přijímá až 80% informací očima </a:t>
            </a:r>
          </a:p>
          <a:p>
            <a:r>
              <a:rPr lang="cs-CZ" dirty="0"/>
              <a:t>2) Rozvažte dobře, jaké informace budete vizualizovat </a:t>
            </a:r>
          </a:p>
          <a:p>
            <a:r>
              <a:rPr lang="cs-CZ" dirty="0"/>
              <a:t>3) Vizualizační pomůcky musí být používány uvážlivě. Představují pouze pomocné prostředky, které mluvené slovo pouze doplňují a zvýrazňují, nikoliv nahrazují. </a:t>
            </a:r>
          </a:p>
          <a:p>
            <a:r>
              <a:rPr lang="cs-CZ" dirty="0"/>
              <a:t>4) Používejte vizualizační pomůcky s rozvahou! Vizualizujte pouze to nejpodstatnější. Méně znamená často více. </a:t>
            </a:r>
          </a:p>
          <a:p>
            <a:r>
              <a:rPr lang="cs-CZ" dirty="0"/>
              <a:t>5) Mluvené slovo musí předcházet vizuálním pomůckám a ne naopak. Udělejte vždy před použitím vizuálních pomůcek úvod s poskytnutím nezbytných informací. Vysvětlete, co pomocí vizuálních pomůcek chcete zdůraznit. </a:t>
            </a:r>
          </a:p>
          <a:p>
            <a:r>
              <a:rPr lang="cs-CZ" dirty="0"/>
              <a:t>6) Dbejte na to, aby vaše vizuální pomůcky byly čisté a přehledné </a:t>
            </a:r>
          </a:p>
          <a:p>
            <a:r>
              <a:rPr lang="cs-CZ" dirty="0"/>
              <a:t>7) Dejte účastníkům čas vytvořit si o vašich vizuálních pomůckách přehled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1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Verbální prostředky komunikace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a) používat činný rod </a:t>
            </a:r>
          </a:p>
          <a:p>
            <a:r>
              <a:rPr lang="cs-CZ" dirty="0"/>
              <a:t>b) dávat přednost českým výrazům </a:t>
            </a:r>
          </a:p>
          <a:p>
            <a:r>
              <a:rPr lang="cs-CZ" dirty="0"/>
              <a:t>c) pozor na vliv cizích jazyků </a:t>
            </a:r>
          </a:p>
          <a:p>
            <a:r>
              <a:rPr lang="cs-CZ" dirty="0"/>
              <a:t>d) eliminovat módní slova </a:t>
            </a:r>
          </a:p>
          <a:p>
            <a:r>
              <a:rPr lang="cs-CZ" dirty="0"/>
              <a:t>e) vyloučit z projevu „slovní parazity“ </a:t>
            </a:r>
          </a:p>
          <a:p>
            <a:r>
              <a:rPr lang="cs-CZ" dirty="0"/>
              <a:t>f) pomocí mála výrazů hodně říci </a:t>
            </a:r>
          </a:p>
          <a:p>
            <a:r>
              <a:rPr lang="cs-CZ" dirty="0"/>
              <a:t>g) střídat krátké a dlouhé věty </a:t>
            </a:r>
          </a:p>
          <a:p>
            <a:r>
              <a:rPr lang="cs-CZ" dirty="0"/>
              <a:t>h) dbát na spisovný jazyk a </a:t>
            </a:r>
            <a:r>
              <a:rPr lang="cs-CZ" dirty="0" smtClean="0"/>
              <a:t>gramatiku</a:t>
            </a:r>
          </a:p>
          <a:p>
            <a:r>
              <a:rPr lang="cs-CZ" dirty="0" smtClean="0"/>
              <a:t>i) používat vhodný metajazyk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85714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uhy">
  <a:themeElements>
    <a:clrScheme name="Banded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tint val="99000"/>
                <a:shade val="96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C3935CB6-B0E3-44A7-AB37-996D901F73A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TC103090430[[fn=Pruhovaný]]</Template>
  <TotalTime>4610</TotalTime>
  <Words>1149</Words>
  <Application>Microsoft Office PowerPoint</Application>
  <PresentationFormat>Širokoúhlá obrazovka</PresentationFormat>
  <Paragraphs>135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Corbel</vt:lpstr>
      <vt:lpstr>Wingdings</vt:lpstr>
      <vt:lpstr>Pruhy</vt:lpstr>
      <vt:lpstr>Interaktivní a komunikační aspekty výchovně vzdělávací práce</vt:lpstr>
      <vt:lpstr>Základní pojmy - komunikace</vt:lpstr>
      <vt:lpstr>Základní pojmy - interakce</vt:lpstr>
      <vt:lpstr>Základní pojmy - výchova</vt:lpstr>
      <vt:lpstr>Základní pojmy - vzdělávání</vt:lpstr>
      <vt:lpstr>Vyučování jako komunikace</vt:lpstr>
      <vt:lpstr>Komunikační šum</vt:lpstr>
      <vt:lpstr>vizualizace</vt:lpstr>
      <vt:lpstr>Verbální prostředky komunikace</vt:lpstr>
      <vt:lpstr>neVerbální prostředky komunikace</vt:lpstr>
      <vt:lpstr>Chyby v komunikaci</vt:lpstr>
      <vt:lpstr>Špatný posluchač</vt:lpstr>
      <vt:lpstr>Dobrý posluchač</vt:lpstr>
      <vt:lpstr>Přednáška</vt:lpstr>
      <vt:lpstr>Dialogické metody</vt:lpstr>
      <vt:lpstr>Principy dialogických metod</vt:lpstr>
      <vt:lpstr>Prezentace aplikace PowerPoint</vt:lpstr>
    </vt:vector>
  </TitlesOfParts>
  <Company>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Androdidaktika</dc:title>
  <dc:creator>Reguli</dc:creator>
  <cp:lastModifiedBy>Reguli</cp:lastModifiedBy>
  <cp:revision>30</cp:revision>
  <dcterms:created xsi:type="dcterms:W3CDTF">2014-09-12T07:45:11Z</dcterms:created>
  <dcterms:modified xsi:type="dcterms:W3CDTF">2014-09-15T14:36:32Z</dcterms:modified>
</cp:coreProperties>
</file>