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9/29/2014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800" b="1" dirty="0" smtClean="0"/>
              <a:t>Diferenciace a individualizace práce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Zdenko Reguli</a:t>
            </a:r>
          </a:p>
          <a:p>
            <a:r>
              <a:rPr lang="cs-CZ" dirty="0" smtClean="0"/>
              <a:t>Lucie Mlejnková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638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Postupné seznamování s případem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specifická metoda</a:t>
            </a:r>
          </a:p>
          <a:p>
            <a:r>
              <a:rPr lang="cs-CZ" dirty="0" smtClean="0"/>
              <a:t>posluchač v úvodu není obeznámen </a:t>
            </a:r>
            <a:r>
              <a:rPr lang="cs-CZ" dirty="0"/>
              <a:t>se všemi okolnostmi </a:t>
            </a:r>
            <a:r>
              <a:rPr lang="cs-CZ" dirty="0" smtClean="0"/>
              <a:t>případu</a:t>
            </a:r>
          </a:p>
          <a:p>
            <a:r>
              <a:rPr lang="cs-CZ" dirty="0" smtClean="0"/>
              <a:t>ve chvíli kritického </a:t>
            </a:r>
            <a:r>
              <a:rPr lang="cs-CZ" dirty="0"/>
              <a:t>bodu – </a:t>
            </a:r>
            <a:r>
              <a:rPr lang="cs-CZ" dirty="0" smtClean="0"/>
              <a:t>vrcholu, posluchači </a:t>
            </a:r>
            <a:r>
              <a:rPr lang="cs-CZ" dirty="0"/>
              <a:t>navrhnou a prezentují své návrhy řešení, podává lektor další informace o vývoji </a:t>
            </a:r>
            <a:r>
              <a:rPr lang="cs-CZ" dirty="0" smtClean="0"/>
              <a:t>případu, které mění podmínky</a:t>
            </a:r>
          </a:p>
          <a:p>
            <a:r>
              <a:rPr lang="cs-CZ" dirty="0" smtClean="0"/>
              <a:t>Řešení a změna podmínek se cyklicky opakuje</a:t>
            </a:r>
          </a:p>
          <a:p>
            <a:r>
              <a:rPr lang="cs-CZ" dirty="0" smtClean="0"/>
              <a:t>Smyslem </a:t>
            </a:r>
            <a:r>
              <a:rPr lang="cs-CZ" dirty="0"/>
              <a:t>této formy je přinutit účastníky pružně reagovat na měnící se situaci a na základně změn měnit v průběhu práce svá stanoviska a hledat nová řešení.</a:t>
            </a:r>
          </a:p>
        </p:txBody>
      </p:sp>
    </p:spTree>
    <p:extLst>
      <p:ext uri="{BB962C8B-B14F-4D97-AF65-F5344CB8AC3E}">
        <p14:creationId xmlns:p14="http://schemas.microsoft.com/office/powerpoint/2010/main" val="2235899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řešení incidentů (příhod)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Incident je </a:t>
            </a:r>
            <a:r>
              <a:rPr lang="cs-CZ" dirty="0" smtClean="0"/>
              <a:t>zde běžná </a:t>
            </a:r>
            <a:r>
              <a:rPr lang="cs-CZ" dirty="0"/>
              <a:t>, často triviální </a:t>
            </a:r>
            <a:r>
              <a:rPr lang="cs-CZ" dirty="0" smtClean="0"/>
              <a:t>příhoda, </a:t>
            </a:r>
            <a:r>
              <a:rPr lang="cs-CZ" dirty="0"/>
              <a:t>událost osobního či neosobního </a:t>
            </a:r>
            <a:r>
              <a:rPr lang="cs-CZ" dirty="0" smtClean="0"/>
              <a:t>charakteru</a:t>
            </a:r>
          </a:p>
          <a:p>
            <a:endParaRPr lang="cs-CZ" dirty="0"/>
          </a:p>
          <a:p>
            <a:r>
              <a:rPr lang="cs-CZ" dirty="0"/>
              <a:t>1) </a:t>
            </a:r>
            <a:r>
              <a:rPr lang="cs-CZ" dirty="0" smtClean="0"/>
              <a:t>Stručné </a:t>
            </a:r>
            <a:r>
              <a:rPr lang="cs-CZ" dirty="0"/>
              <a:t>seznámení účastníků s případem. Je zadáno hledisko, jakým se mají k případu postavit </a:t>
            </a:r>
            <a:r>
              <a:rPr lang="cs-CZ" dirty="0" smtClean="0"/>
              <a:t>a </a:t>
            </a:r>
            <a:r>
              <a:rPr lang="cs-CZ" dirty="0"/>
              <a:t>čas na zpracování řešení. </a:t>
            </a:r>
          </a:p>
          <a:p>
            <a:r>
              <a:rPr lang="cs-CZ" dirty="0"/>
              <a:t>2) </a:t>
            </a:r>
            <a:r>
              <a:rPr lang="cs-CZ" dirty="0" smtClean="0"/>
              <a:t>Další informace </a:t>
            </a:r>
            <a:r>
              <a:rPr lang="cs-CZ" dirty="0"/>
              <a:t>jsou </a:t>
            </a:r>
            <a:r>
              <a:rPr lang="cs-CZ" dirty="0" smtClean="0"/>
              <a:t>poskytnuty pouze na dotaz. </a:t>
            </a:r>
            <a:endParaRPr lang="cs-CZ" dirty="0"/>
          </a:p>
          <a:p>
            <a:r>
              <a:rPr lang="cs-CZ" dirty="0"/>
              <a:t>3) Dále v plénu pracují na dalším řešení. Tedy zpracovávají </a:t>
            </a:r>
            <a:r>
              <a:rPr lang="cs-CZ" dirty="0" smtClean="0"/>
              <a:t>nově </a:t>
            </a:r>
            <a:r>
              <a:rPr lang="cs-CZ" dirty="0"/>
              <a:t>získané informace. </a:t>
            </a:r>
          </a:p>
          <a:p>
            <a:r>
              <a:rPr lang="cs-CZ" dirty="0"/>
              <a:t>4) Jakmile celá skupina ukončí diskuzi, jsou jednotliví účastníci vyzvání k samostatnému zpracování úkolu. Závěry písemně zaznamenají. </a:t>
            </a:r>
          </a:p>
          <a:p>
            <a:r>
              <a:rPr lang="cs-CZ" dirty="0"/>
              <a:t>5) </a:t>
            </a:r>
            <a:r>
              <a:rPr lang="cs-CZ" dirty="0" smtClean="0"/>
              <a:t>Dílčí </a:t>
            </a:r>
            <a:r>
              <a:rPr lang="cs-CZ" dirty="0"/>
              <a:t>odpovědi zadavatel zpracuje, rozdělí je podle druhů a takto shodné skupinky vytvoří skupinky pro další práci. </a:t>
            </a:r>
          </a:p>
          <a:p>
            <a:r>
              <a:rPr lang="cs-CZ" dirty="0"/>
              <a:t>6) Účastníci v těchto skupinkách nadále diskutují. Všichni jsou vyzváni dále diskutovat a ověřit si správnost svých názorů. Ve skupinách připraví prezentaci, je zvolen mluvčí skupiny. </a:t>
            </a:r>
          </a:p>
          <a:p>
            <a:r>
              <a:rPr lang="cs-CZ" dirty="0"/>
              <a:t>7) Závěry skupiny jsou předneseny v plénu a to pak může diskutovat s postupem skutečně přijatým pro danou </a:t>
            </a:r>
            <a:r>
              <a:rPr lang="cs-CZ" dirty="0" smtClean="0"/>
              <a:t>situaci.</a:t>
            </a:r>
            <a:endParaRPr lang="cs-CZ" dirty="0"/>
          </a:p>
          <a:p>
            <a:r>
              <a:rPr lang="cs-CZ" dirty="0"/>
              <a:t>8) Nakonec dochází k objasnění a diskuzi nad širšími souvislostmi příčin vzniku incidentu. Jsou stanoveny preventivní opatření, vyjmenovány důsledky jednotlivých postupů.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3049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Inscenační metody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Hraní rolí v inscenovaném prostředí</a:t>
            </a:r>
          </a:p>
          <a:p>
            <a:r>
              <a:rPr lang="cs-CZ" dirty="0"/>
              <a:t>posílení komunikačních </a:t>
            </a:r>
            <a:r>
              <a:rPr lang="cs-CZ" dirty="0" smtClean="0"/>
              <a:t>kompetencí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1) Mnohostranné hraní rolí </a:t>
            </a:r>
          </a:p>
          <a:p>
            <a:r>
              <a:rPr lang="cs-CZ" dirty="0"/>
              <a:t>2) Jednoduché strukturní inscenace </a:t>
            </a:r>
          </a:p>
          <a:p>
            <a:r>
              <a:rPr lang="cs-CZ" dirty="0"/>
              <a:t>3) Nestrukturní jednoduché inscenace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857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Mnohostranné hraní rolí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/>
          </a:p>
          <a:p>
            <a:r>
              <a:rPr lang="cs-CZ" dirty="0" smtClean="0"/>
              <a:t>Rozdělení </a:t>
            </a:r>
            <a:r>
              <a:rPr lang="cs-CZ" dirty="0"/>
              <a:t>posluchačů do skupin – počet členů skupiny odpovídá počtu rolí </a:t>
            </a:r>
          </a:p>
          <a:p>
            <a:r>
              <a:rPr lang="cs-CZ" dirty="0" smtClean="0"/>
              <a:t>Rozdání </a:t>
            </a:r>
            <a:r>
              <a:rPr lang="cs-CZ" dirty="0"/>
              <a:t>všeobecných instrukcí, seznámení účastníků s instrukcemi </a:t>
            </a:r>
          </a:p>
          <a:p>
            <a:r>
              <a:rPr lang="cs-CZ" dirty="0" smtClean="0"/>
              <a:t>Přidělení </a:t>
            </a:r>
            <a:r>
              <a:rPr lang="cs-CZ" dirty="0"/>
              <a:t>jednotlivých rolí a předání dílčích instrukcí </a:t>
            </a:r>
          </a:p>
          <a:p>
            <a:r>
              <a:rPr lang="cs-CZ" dirty="0" smtClean="0"/>
              <a:t>Určení </a:t>
            </a:r>
            <a:r>
              <a:rPr lang="cs-CZ" dirty="0"/>
              <a:t>povinností vedoucích skupinek </a:t>
            </a:r>
            <a:r>
              <a:rPr lang="cs-CZ" dirty="0" smtClean="0"/>
              <a:t> (i</a:t>
            </a:r>
            <a:r>
              <a:rPr lang="cs-CZ" dirty="0"/>
              <a:t>. Řídit diskuzi </a:t>
            </a:r>
            <a:r>
              <a:rPr lang="cs-CZ" dirty="0" smtClean="0"/>
              <a:t>; </a:t>
            </a:r>
            <a:r>
              <a:rPr lang="cs-CZ" dirty="0" err="1" smtClean="0"/>
              <a:t>ii</a:t>
            </a:r>
            <a:r>
              <a:rPr lang="cs-CZ" dirty="0"/>
              <a:t>. </a:t>
            </a:r>
            <a:r>
              <a:rPr lang="cs-CZ" dirty="0" smtClean="0"/>
              <a:t>Zajistit písemný záznam závěrů)</a:t>
            </a:r>
            <a:endParaRPr lang="cs-CZ" dirty="0"/>
          </a:p>
          <a:p>
            <a:r>
              <a:rPr lang="cs-CZ" dirty="0" smtClean="0"/>
              <a:t>prostor </a:t>
            </a:r>
            <a:r>
              <a:rPr lang="cs-CZ" dirty="0"/>
              <a:t>pro případné dotazy a určení časové dotace pro diskuzi ve skupinkách </a:t>
            </a:r>
          </a:p>
          <a:p>
            <a:r>
              <a:rPr lang="cs-CZ" dirty="0" smtClean="0"/>
              <a:t>pět </a:t>
            </a:r>
            <a:r>
              <a:rPr lang="cs-CZ" dirty="0"/>
              <a:t>minut před koncem doby, upozornit aktéry o blížícím se konci limitu </a:t>
            </a:r>
          </a:p>
          <a:p>
            <a:r>
              <a:rPr lang="cs-CZ" dirty="0" smtClean="0"/>
              <a:t>p </a:t>
            </a:r>
            <a:r>
              <a:rPr lang="cs-CZ" dirty="0"/>
              <a:t>ukončení diskuze zjištění dosažených výsledků </a:t>
            </a:r>
          </a:p>
          <a:p>
            <a:pPr lvl="1"/>
            <a:r>
              <a:rPr lang="cs-CZ" dirty="0"/>
              <a:t>i. fakta v daném úkolu, příčiny hraných jevů </a:t>
            </a:r>
          </a:p>
          <a:p>
            <a:pPr lvl="1"/>
            <a:r>
              <a:rPr lang="cs-CZ" dirty="0" err="1"/>
              <a:t>ii</a:t>
            </a:r>
            <a:r>
              <a:rPr lang="cs-CZ" dirty="0"/>
              <a:t>. jaké řešení bylo navrhováno a proč </a:t>
            </a:r>
          </a:p>
          <a:p>
            <a:pPr lvl="1"/>
            <a:r>
              <a:rPr lang="cs-CZ" dirty="0" err="1"/>
              <a:t>iii</a:t>
            </a:r>
            <a:r>
              <a:rPr lang="cs-CZ" dirty="0"/>
              <a:t>. postoje členů jednotlivých skupin k rozboru a řešení, </a:t>
            </a:r>
          </a:p>
          <a:p>
            <a:pPr lvl="1"/>
            <a:r>
              <a:rPr lang="cs-CZ" dirty="0" err="1"/>
              <a:t>iv</a:t>
            </a:r>
            <a:r>
              <a:rPr lang="cs-CZ" dirty="0"/>
              <a:t>. porovnání provedených rozborů a výsledků skupin </a:t>
            </a:r>
          </a:p>
          <a:p>
            <a:pPr lvl="1"/>
            <a:r>
              <a:rPr lang="cs-CZ" dirty="0"/>
              <a:t>v. analýza příčin různých řešení </a:t>
            </a:r>
          </a:p>
          <a:p>
            <a:r>
              <a:rPr lang="cs-CZ" dirty="0" smtClean="0"/>
              <a:t>pozorovatelé </a:t>
            </a:r>
            <a:r>
              <a:rPr lang="cs-CZ" dirty="0"/>
              <a:t>jednotlivých skupin hodnotí zejména vedoucí skupin a jejich řídící práci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8908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Jednoduché strukturní inscenace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výběr </a:t>
            </a:r>
            <a:r>
              <a:rPr lang="cs-CZ" dirty="0"/>
              <a:t>účastníků k sehrání dané inscenace – s aktivitou musí účastníci souhlasit </a:t>
            </a:r>
          </a:p>
          <a:p>
            <a:r>
              <a:rPr lang="cs-CZ" dirty="0" smtClean="0"/>
              <a:t>zadání </a:t>
            </a:r>
            <a:r>
              <a:rPr lang="cs-CZ" dirty="0"/>
              <a:t>všeobecných instrukcí pro aktivní účastníky inscenace </a:t>
            </a:r>
          </a:p>
          <a:p>
            <a:r>
              <a:rPr lang="cs-CZ" dirty="0" smtClean="0"/>
              <a:t>přidělení </a:t>
            </a:r>
            <a:r>
              <a:rPr lang="cs-CZ" dirty="0"/>
              <a:t>jednotlivých rolí, zadání dílčích instrukcí </a:t>
            </a:r>
          </a:p>
          <a:p>
            <a:r>
              <a:rPr lang="cs-CZ" dirty="0" smtClean="0"/>
              <a:t>vedoucí </a:t>
            </a:r>
            <a:r>
              <a:rPr lang="cs-CZ" dirty="0"/>
              <a:t>diskuze zahajuje inscenaci </a:t>
            </a:r>
          </a:p>
          <a:p>
            <a:r>
              <a:rPr lang="cs-CZ" dirty="0" smtClean="0"/>
              <a:t>všichni </a:t>
            </a:r>
            <a:r>
              <a:rPr lang="cs-CZ" dirty="0"/>
              <a:t>dostanou možnost projevení názoru, role je obohacována zkušenostmi a znalostmi herců – není potřeba držet se striktně rolí </a:t>
            </a:r>
          </a:p>
          <a:p>
            <a:r>
              <a:rPr lang="cs-CZ" dirty="0" smtClean="0"/>
              <a:t>lektor </a:t>
            </a:r>
            <a:r>
              <a:rPr lang="cs-CZ" dirty="0"/>
              <a:t>hlídá, aby nedošlo k poklesu tempa diskuze, nedostatečné argumentaci, zanedbání důležitých aspektů a podobně. Doplnění rolí probíhá jen písemnou formou </a:t>
            </a:r>
          </a:p>
          <a:p>
            <a:r>
              <a:rPr lang="cs-CZ" dirty="0" smtClean="0"/>
              <a:t>přehrávání </a:t>
            </a:r>
            <a:r>
              <a:rPr lang="cs-CZ" dirty="0"/>
              <a:t>končí po vypršení časového limitu, nalezení řešení, nebo končí bez výsledku </a:t>
            </a:r>
          </a:p>
          <a:p>
            <a:r>
              <a:rPr lang="cs-CZ" dirty="0" smtClean="0"/>
              <a:t>hodnocení </a:t>
            </a:r>
            <a:r>
              <a:rPr lang="cs-CZ" dirty="0"/>
              <a:t>– formální i neformální stránka – hodnotiteli jsou lektor i pozorující účastníci, hodnotí se zejména </a:t>
            </a:r>
          </a:p>
          <a:p>
            <a:pPr lvl="1"/>
            <a:r>
              <a:rPr lang="cs-CZ" dirty="0" smtClean="0"/>
              <a:t>splnění </a:t>
            </a:r>
            <a:r>
              <a:rPr lang="cs-CZ" dirty="0"/>
              <a:t>rolí jednotlivými účastníky </a:t>
            </a:r>
          </a:p>
          <a:p>
            <a:pPr lvl="1"/>
            <a:r>
              <a:rPr lang="cs-CZ" dirty="0" smtClean="0"/>
              <a:t>způsob </a:t>
            </a:r>
            <a:r>
              <a:rPr lang="cs-CZ" dirty="0"/>
              <a:t>a kvalita řízení diskuze </a:t>
            </a:r>
          </a:p>
          <a:p>
            <a:pPr lvl="1"/>
            <a:r>
              <a:rPr lang="cs-CZ" dirty="0" smtClean="0"/>
              <a:t>způsob </a:t>
            </a:r>
            <a:r>
              <a:rPr lang="cs-CZ" dirty="0"/>
              <a:t>a důvod řešení problému, následky řešení, hodnocení argumentace a dominance některého z herců </a:t>
            </a:r>
          </a:p>
          <a:p>
            <a:r>
              <a:rPr lang="cs-CZ" dirty="0"/>
              <a:t>- vypracování alternativních řešení v plénu, srovnání všech nalezených řešení </a:t>
            </a:r>
          </a:p>
          <a:p>
            <a:r>
              <a:rPr lang="cs-CZ" dirty="0"/>
              <a:t>- v případě nahrávání inscenace, je vhodné provézt </a:t>
            </a:r>
            <a:r>
              <a:rPr lang="cs-CZ" dirty="0" err="1" smtClean="0"/>
              <a:t>videorozbor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6010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Jednoduché </a:t>
            </a:r>
            <a:r>
              <a:rPr lang="cs-CZ" dirty="0" smtClean="0"/>
              <a:t>nestrukturní </a:t>
            </a:r>
            <a:r>
              <a:rPr lang="cs-CZ" dirty="0"/>
              <a:t>inscenace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náměty a témata vycházejí přímo z pléna a rozehrávají se </a:t>
            </a:r>
            <a:r>
              <a:rPr lang="cs-CZ" dirty="0" smtClean="0"/>
              <a:t>bez </a:t>
            </a:r>
            <a:r>
              <a:rPr lang="cs-CZ" dirty="0"/>
              <a:t>předem dané struktury naprosto </a:t>
            </a:r>
            <a:r>
              <a:rPr lang="cs-CZ" dirty="0" smtClean="0"/>
              <a:t>samovolně</a:t>
            </a:r>
            <a:endParaRPr lang="cs-CZ" dirty="0"/>
          </a:p>
          <a:p>
            <a:r>
              <a:rPr lang="cs-CZ" dirty="0" smtClean="0"/>
              <a:t>vycházejí z improvizace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854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diferenciace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skupině vzdělávaných dospělých mohou být velké individuální rozdíly</a:t>
            </a:r>
          </a:p>
          <a:p>
            <a:endParaRPr lang="cs-CZ" dirty="0"/>
          </a:p>
          <a:p>
            <a:r>
              <a:rPr lang="cs-CZ" dirty="0" smtClean="0"/>
              <a:t>Faktory vyučovacího procesu</a:t>
            </a:r>
          </a:p>
          <a:p>
            <a:pPr lvl="1"/>
            <a:r>
              <a:rPr lang="cs-CZ" dirty="0" smtClean="0"/>
              <a:t>Stálé (cíle, obsah, principy)</a:t>
            </a:r>
          </a:p>
          <a:p>
            <a:pPr lvl="1"/>
            <a:r>
              <a:rPr lang="cs-CZ" dirty="0" smtClean="0"/>
              <a:t>Proměnlivé (osobnost lektora a účastníka)</a:t>
            </a:r>
          </a:p>
          <a:p>
            <a:pPr lvl="2"/>
            <a:r>
              <a:rPr lang="cs-CZ" dirty="0" smtClean="0"/>
              <a:t>Věk</a:t>
            </a:r>
          </a:p>
          <a:p>
            <a:pPr lvl="2"/>
            <a:r>
              <a:rPr lang="cs-CZ" dirty="0" smtClean="0"/>
              <a:t>Prospěch</a:t>
            </a:r>
          </a:p>
          <a:p>
            <a:pPr lvl="2"/>
            <a:r>
              <a:rPr lang="cs-CZ" dirty="0" smtClean="0"/>
              <a:t>Zájmy</a:t>
            </a:r>
          </a:p>
          <a:p>
            <a:pPr lvl="2"/>
            <a:r>
              <a:rPr lang="cs-CZ" dirty="0" smtClean="0"/>
              <a:t>Specifické schopnosti</a:t>
            </a:r>
          </a:p>
          <a:p>
            <a:pPr lvl="2"/>
            <a:r>
              <a:rPr lang="cs-CZ" dirty="0" smtClean="0"/>
              <a:t>Motivace</a:t>
            </a:r>
          </a:p>
          <a:p>
            <a:pPr lvl="2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3099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diferenciace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ulehčuje přeřazení </a:t>
            </a:r>
            <a:r>
              <a:rPr lang="cs-CZ" dirty="0" smtClean="0"/>
              <a:t>účastníků z </a:t>
            </a:r>
            <a:r>
              <a:rPr lang="cs-CZ" dirty="0"/>
              <a:t>jedné skupiny do druhé, čímž se vytváří zdravé soutěžení v získávání lepších studijních výsledků ve skupině </a:t>
            </a:r>
          </a:p>
          <a:p>
            <a:r>
              <a:rPr lang="cs-CZ" dirty="0" smtClean="0"/>
              <a:t>v </a:t>
            </a:r>
            <a:r>
              <a:rPr lang="cs-CZ" dirty="0"/>
              <a:t>zájmu optimálních výsledků studující pracují </a:t>
            </a:r>
            <a:r>
              <a:rPr lang="cs-CZ" dirty="0" smtClean="0"/>
              <a:t>individuálně </a:t>
            </a:r>
            <a:endParaRPr lang="cs-CZ" dirty="0"/>
          </a:p>
          <a:p>
            <a:r>
              <a:rPr lang="cs-CZ" dirty="0" smtClean="0"/>
              <a:t>lektor </a:t>
            </a:r>
            <a:r>
              <a:rPr lang="cs-CZ" dirty="0"/>
              <a:t>pracuje </a:t>
            </a:r>
            <a:r>
              <a:rPr lang="cs-CZ" dirty="0" smtClean="0"/>
              <a:t>s malými skupinkami studujících. </a:t>
            </a:r>
            <a:r>
              <a:rPr lang="cs-CZ" dirty="0"/>
              <a:t>Přípravná fáze lektora na učební proces </a:t>
            </a:r>
            <a:r>
              <a:rPr lang="cs-CZ" dirty="0" smtClean="0"/>
              <a:t>je ale  </a:t>
            </a:r>
            <a:r>
              <a:rPr lang="cs-CZ" dirty="0"/>
              <a:t>ztížená </a:t>
            </a:r>
            <a:r>
              <a:rPr lang="cs-CZ" dirty="0" smtClean="0"/>
              <a:t>(musí </a:t>
            </a:r>
            <a:r>
              <a:rPr lang="cs-CZ" dirty="0"/>
              <a:t>připravit tolik vzdělávacích scénářů (projektů), kolik je diferencovaných studijních </a:t>
            </a:r>
            <a:r>
              <a:rPr lang="cs-CZ" dirty="0" smtClean="0"/>
              <a:t>skupin)</a:t>
            </a:r>
            <a:endParaRPr lang="cs-CZ" dirty="0"/>
          </a:p>
          <a:p>
            <a:r>
              <a:rPr lang="cs-CZ" dirty="0" smtClean="0"/>
              <a:t>Vnitřní </a:t>
            </a:r>
            <a:r>
              <a:rPr lang="cs-CZ" dirty="0"/>
              <a:t>diferenciace studujících umožňuje přechod na frontální vyučování (pokud to vzdělávací situace vyžaduje), například </a:t>
            </a:r>
            <a:r>
              <a:rPr lang="cs-CZ" dirty="0" smtClean="0"/>
              <a:t>promítání </a:t>
            </a:r>
            <a:r>
              <a:rPr lang="cs-CZ" dirty="0"/>
              <a:t>filmu daného tématu pro celou skupinu, námět, který následně zpracují v malých skupinkách podle scénáře (projektu) lektora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Vnitřní </a:t>
            </a:r>
            <a:r>
              <a:rPr lang="cs-CZ" dirty="0"/>
              <a:t>diferenciací jsou dospělí posluchači aktivnější a samostatnější</a:t>
            </a:r>
            <a:r>
              <a:rPr lang="cs-CZ" dirty="0" smtClean="0"/>
              <a:t>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0774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Individualizace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Podmínky</a:t>
            </a:r>
          </a:p>
          <a:p>
            <a:pPr lvl="1"/>
            <a:r>
              <a:rPr lang="cs-CZ" dirty="0" smtClean="0"/>
              <a:t>vhodný individuální přístup </a:t>
            </a:r>
            <a:r>
              <a:rPr lang="cs-CZ" dirty="0"/>
              <a:t>lektora ke </a:t>
            </a:r>
            <a:r>
              <a:rPr lang="cs-CZ" dirty="0" smtClean="0"/>
              <a:t>studujícím, </a:t>
            </a:r>
            <a:r>
              <a:rPr lang="cs-CZ" dirty="0"/>
              <a:t>vytváření neformálních vztahů mezi nimi. </a:t>
            </a:r>
          </a:p>
          <a:p>
            <a:pPr lvl="1"/>
            <a:r>
              <a:rPr lang="cs-CZ" dirty="0" smtClean="0"/>
              <a:t>Volba </a:t>
            </a:r>
            <a:r>
              <a:rPr lang="cs-CZ" dirty="0"/>
              <a:t>a </a:t>
            </a:r>
            <a:r>
              <a:rPr lang="cs-CZ" dirty="0" smtClean="0"/>
              <a:t>uplatňování </a:t>
            </a:r>
            <a:r>
              <a:rPr lang="cs-CZ" dirty="0"/>
              <a:t>optimálních aktivizujících didaktických forem a metod výuky a individuálního studia </a:t>
            </a:r>
          </a:p>
          <a:p>
            <a:r>
              <a:rPr lang="cs-CZ" dirty="0"/>
              <a:t>Za vhodné metody jsou považovány </a:t>
            </a:r>
          </a:p>
          <a:p>
            <a:pPr lvl="1"/>
            <a:r>
              <a:rPr lang="cs-CZ" dirty="0" smtClean="0"/>
              <a:t>Heuristický </a:t>
            </a:r>
            <a:r>
              <a:rPr lang="cs-CZ" dirty="0"/>
              <a:t>rozhovor podněcující k samostatné myšlenkové činnosti, k přesnému uvažování a řešení </a:t>
            </a:r>
          </a:p>
          <a:p>
            <a:pPr lvl="1"/>
            <a:r>
              <a:rPr lang="cs-CZ" dirty="0" smtClean="0"/>
              <a:t>Rozhovor </a:t>
            </a:r>
            <a:r>
              <a:rPr lang="cs-CZ" dirty="0"/>
              <a:t>podle dopředu daných pravidel také umožňující individuální pohled a přístup k nastolené problematice </a:t>
            </a:r>
          </a:p>
          <a:p>
            <a:pPr lvl="1"/>
            <a:r>
              <a:rPr lang="cs-CZ" dirty="0" smtClean="0"/>
              <a:t>Individuální </a:t>
            </a:r>
            <a:r>
              <a:rPr lang="cs-CZ" dirty="0"/>
              <a:t>konzultace lektora s účastníky studia </a:t>
            </a:r>
          </a:p>
          <a:p>
            <a:pPr lvl="1"/>
            <a:r>
              <a:rPr lang="cs-CZ" dirty="0" smtClean="0"/>
              <a:t>Výměna </a:t>
            </a:r>
            <a:r>
              <a:rPr lang="cs-CZ" dirty="0"/>
              <a:t>zkušeností k různým aktuálním (ekonomickým, politickým, kulturním a jiným) otázkám </a:t>
            </a:r>
          </a:p>
          <a:p>
            <a:pPr lvl="1"/>
            <a:r>
              <a:rPr lang="cs-CZ" dirty="0" smtClean="0"/>
              <a:t>Aplikační </a:t>
            </a:r>
            <a:r>
              <a:rPr lang="cs-CZ" dirty="0"/>
              <a:t>a situační metody zaměřené na uplatňování vědomostí a způsobilostí v různých oblastech </a:t>
            </a:r>
          </a:p>
          <a:p>
            <a:pPr lvl="1"/>
            <a:r>
              <a:rPr lang="cs-CZ" dirty="0" smtClean="0"/>
              <a:t>Laboratorní </a:t>
            </a:r>
            <a:r>
              <a:rPr lang="cs-CZ" dirty="0"/>
              <a:t>metody zaměřené na řešení netypických úkolů </a:t>
            </a:r>
          </a:p>
          <a:p>
            <a:pPr lvl="1"/>
            <a:r>
              <a:rPr lang="cs-CZ" dirty="0" smtClean="0"/>
              <a:t>Problémové </a:t>
            </a:r>
            <a:r>
              <a:rPr lang="cs-CZ" dirty="0"/>
              <a:t>a výzkumné metody rozvíjející intelektuální schopnosti a způsobilosti a vědecké myšlení </a:t>
            </a:r>
          </a:p>
          <a:p>
            <a:pPr lvl="1"/>
            <a:r>
              <a:rPr lang="cs-CZ" dirty="0" smtClean="0"/>
              <a:t>Zadávání </a:t>
            </a:r>
            <a:r>
              <a:rPr lang="cs-CZ" dirty="0"/>
              <a:t>a spravování a obhájení individuálních seminárních a závěrečných prací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89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Případové metody (studie)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popis </a:t>
            </a:r>
            <a:r>
              <a:rPr lang="cs-CZ" dirty="0"/>
              <a:t>případu </a:t>
            </a:r>
            <a:r>
              <a:rPr lang="cs-CZ" dirty="0" smtClean="0"/>
              <a:t>(co nejblíž k realitě)</a:t>
            </a:r>
            <a:endParaRPr lang="cs-CZ" dirty="0"/>
          </a:p>
          <a:p>
            <a:r>
              <a:rPr lang="cs-CZ" dirty="0" smtClean="0"/>
              <a:t>prodiskutování </a:t>
            </a:r>
            <a:r>
              <a:rPr lang="cs-CZ" dirty="0"/>
              <a:t>případu </a:t>
            </a:r>
            <a:r>
              <a:rPr lang="cs-CZ" dirty="0" smtClean="0"/>
              <a:t>(vstupní znalosti účastníků)</a:t>
            </a:r>
            <a:endParaRPr lang="cs-CZ" dirty="0"/>
          </a:p>
          <a:p>
            <a:r>
              <a:rPr lang="cs-CZ" dirty="0" smtClean="0"/>
              <a:t>rozbor </a:t>
            </a:r>
            <a:r>
              <a:rPr lang="cs-CZ" dirty="0"/>
              <a:t>případu </a:t>
            </a:r>
            <a:r>
              <a:rPr lang="cs-CZ" dirty="0" smtClean="0"/>
              <a:t>(náročné na zkušenost lektora)</a:t>
            </a:r>
            <a:endParaRPr lang="cs-CZ" dirty="0"/>
          </a:p>
          <a:p>
            <a:r>
              <a:rPr lang="cs-CZ" dirty="0" smtClean="0"/>
              <a:t>zhodnocení </a:t>
            </a:r>
            <a:r>
              <a:rPr lang="cs-CZ" dirty="0"/>
              <a:t>případu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Nároky na lektora: </a:t>
            </a:r>
          </a:p>
          <a:p>
            <a:r>
              <a:rPr lang="cs-CZ" dirty="0" smtClean="0"/>
              <a:t>dostatečná </a:t>
            </a:r>
            <a:r>
              <a:rPr lang="cs-CZ" dirty="0"/>
              <a:t>znalost didaktických metod </a:t>
            </a:r>
          </a:p>
          <a:p>
            <a:r>
              <a:rPr lang="cs-CZ" dirty="0" smtClean="0"/>
              <a:t>schopnost </a:t>
            </a:r>
            <a:r>
              <a:rPr lang="cs-CZ" dirty="0"/>
              <a:t>reagovat tvůrčím způsobem na názory a postoje účastníků </a:t>
            </a:r>
          </a:p>
          <a:p>
            <a:r>
              <a:rPr lang="cs-CZ" dirty="0" smtClean="0"/>
              <a:t>dostatečná </a:t>
            </a:r>
            <a:r>
              <a:rPr lang="cs-CZ" dirty="0"/>
              <a:t>teoretická znalost problematiky </a:t>
            </a:r>
          </a:p>
          <a:p>
            <a:r>
              <a:rPr lang="cs-CZ" dirty="0" smtClean="0"/>
              <a:t>metodicky </a:t>
            </a:r>
            <a:r>
              <a:rPr lang="cs-CZ" dirty="0"/>
              <a:t>musí být lektor na vysoké úrovni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5239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Případové metody (studie)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Hlavní cíle</a:t>
            </a:r>
          </a:p>
          <a:p>
            <a:pPr lvl="1"/>
            <a:r>
              <a:rPr lang="cs-CZ" dirty="0" smtClean="0"/>
              <a:t>nácvik </a:t>
            </a:r>
            <a:r>
              <a:rPr lang="cs-CZ" dirty="0"/>
              <a:t>a zdokonalení rozhodovacích dovedností </a:t>
            </a:r>
          </a:p>
          <a:p>
            <a:pPr lvl="1"/>
            <a:r>
              <a:rPr lang="cs-CZ" dirty="0" smtClean="0"/>
              <a:t>vytvořit </a:t>
            </a:r>
            <a:r>
              <a:rPr lang="cs-CZ" dirty="0"/>
              <a:t>schopnost vcítit se do problému </a:t>
            </a:r>
          </a:p>
          <a:p>
            <a:pPr lvl="1"/>
            <a:r>
              <a:rPr lang="cs-CZ" dirty="0" smtClean="0"/>
              <a:t>nácvik </a:t>
            </a:r>
            <a:r>
              <a:rPr lang="cs-CZ" dirty="0"/>
              <a:t>rychlého hledání alternativ řešení problému </a:t>
            </a:r>
          </a:p>
          <a:p>
            <a:pPr lvl="1"/>
            <a:r>
              <a:rPr lang="cs-CZ" dirty="0" smtClean="0"/>
              <a:t>schopnost </a:t>
            </a:r>
            <a:r>
              <a:rPr lang="cs-CZ" dirty="0"/>
              <a:t>rychlého rozhodnutí pro optimální řešení </a:t>
            </a:r>
          </a:p>
          <a:p>
            <a:r>
              <a:rPr lang="cs-CZ" dirty="0" smtClean="0"/>
              <a:t>Formy</a:t>
            </a:r>
          </a:p>
          <a:p>
            <a:pPr lvl="1"/>
            <a:r>
              <a:rPr lang="cs-CZ" dirty="0" smtClean="0"/>
              <a:t>Rozborová studie (klasická forma)</a:t>
            </a:r>
          </a:p>
          <a:p>
            <a:pPr lvl="1"/>
            <a:r>
              <a:rPr lang="cs-CZ" dirty="0" smtClean="0"/>
              <a:t>Řešení konfliktních situací</a:t>
            </a:r>
          </a:p>
          <a:p>
            <a:pPr lvl="1"/>
            <a:r>
              <a:rPr lang="cs-CZ" dirty="0"/>
              <a:t>Živé případové studie </a:t>
            </a:r>
            <a:endParaRPr lang="cs-CZ" dirty="0" smtClean="0"/>
          </a:p>
          <a:p>
            <a:pPr lvl="1"/>
            <a:r>
              <a:rPr lang="cs-CZ" dirty="0"/>
              <a:t>Postupné seznamování s </a:t>
            </a:r>
            <a:r>
              <a:rPr lang="cs-CZ" dirty="0" smtClean="0"/>
              <a:t>případem</a:t>
            </a:r>
          </a:p>
          <a:p>
            <a:pPr lvl="1"/>
            <a:r>
              <a:rPr lang="cs-CZ" dirty="0"/>
              <a:t>Metoda řešení incidentů (příhod)</a:t>
            </a:r>
          </a:p>
        </p:txBody>
      </p:sp>
    </p:spTree>
    <p:extLst>
      <p:ext uri="{BB962C8B-B14F-4D97-AF65-F5344CB8AC3E}">
        <p14:creationId xmlns:p14="http://schemas.microsoft.com/office/powerpoint/2010/main" val="1482807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Klasická forma případové metody (rozborová studie)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Procvičuje zejména dovedností řídících </a:t>
            </a:r>
            <a:r>
              <a:rPr lang="cs-CZ" dirty="0" smtClean="0"/>
              <a:t>funkcí</a:t>
            </a:r>
          </a:p>
          <a:p>
            <a:r>
              <a:rPr lang="cs-CZ" dirty="0"/>
              <a:t>Řešení je směřováno tak, aby splňovalo dvě základní hlediska: </a:t>
            </a:r>
          </a:p>
          <a:p>
            <a:pPr lvl="1"/>
            <a:r>
              <a:rPr lang="cs-CZ" dirty="0" smtClean="0"/>
              <a:t>nalézt </a:t>
            </a:r>
            <a:r>
              <a:rPr lang="cs-CZ" dirty="0"/>
              <a:t>nejvhodnější řešení z hlediska současné situace </a:t>
            </a:r>
          </a:p>
          <a:p>
            <a:pPr lvl="1"/>
            <a:r>
              <a:rPr lang="cs-CZ" dirty="0" smtClean="0"/>
              <a:t>zabránit </a:t>
            </a:r>
            <a:r>
              <a:rPr lang="cs-CZ" dirty="0"/>
              <a:t>budoucímu možnému opakování výskytu problému </a:t>
            </a:r>
          </a:p>
          <a:p>
            <a:r>
              <a:rPr lang="cs-CZ" dirty="0"/>
              <a:t>Přínosy využití </a:t>
            </a:r>
          </a:p>
          <a:p>
            <a:pPr lvl="1"/>
            <a:r>
              <a:rPr lang="cs-CZ" dirty="0" smtClean="0"/>
              <a:t>Rozvoj </a:t>
            </a:r>
            <a:r>
              <a:rPr lang="cs-CZ" dirty="0"/>
              <a:t>dovednosti využívat znalostí a aplikovat obecné poučky při řešení složitých problémů praxe </a:t>
            </a:r>
          </a:p>
          <a:p>
            <a:pPr lvl="1"/>
            <a:r>
              <a:rPr lang="cs-CZ" dirty="0" smtClean="0"/>
              <a:t>Rozvoj </a:t>
            </a:r>
            <a:r>
              <a:rPr lang="cs-CZ" dirty="0"/>
              <a:t>schopnosti logického analytického přístupu rozpoznání, vymezení a řešení problémů, rozvoj dovednosti v práci s informacemi </a:t>
            </a:r>
          </a:p>
          <a:p>
            <a:pPr lvl="1"/>
            <a:r>
              <a:rPr lang="cs-CZ" dirty="0" smtClean="0"/>
              <a:t>Rozvoj </a:t>
            </a:r>
            <a:r>
              <a:rPr lang="cs-CZ" dirty="0"/>
              <a:t>kombinačních schopností, variantnosti v myšlení, schopnosti hledat různé způsoby dosažení cíle </a:t>
            </a:r>
          </a:p>
          <a:p>
            <a:pPr lvl="1"/>
            <a:r>
              <a:rPr lang="cs-CZ" dirty="0" smtClean="0"/>
              <a:t>Rozvoj </a:t>
            </a:r>
            <a:r>
              <a:rPr lang="cs-CZ" dirty="0"/>
              <a:t>schopnosti efektivní kolektivní práce, dovednosti pracovat a komunikace s lidmi při řešení problémů ve skupině </a:t>
            </a:r>
          </a:p>
          <a:p>
            <a:pPr lvl="1"/>
            <a:r>
              <a:rPr lang="cs-CZ" dirty="0" smtClean="0"/>
              <a:t>Výcvik </a:t>
            </a:r>
            <a:r>
              <a:rPr lang="cs-CZ" dirty="0"/>
              <a:t>v řešení problémů v nových, specifických situacích řídící praxe, rozvoj schopností řešit efektivně konkrétní situace </a:t>
            </a:r>
          </a:p>
          <a:p>
            <a:r>
              <a:rPr lang="cs-CZ" dirty="0"/>
              <a:t>Nedostatky</a:t>
            </a:r>
            <a:r>
              <a:rPr lang="cs-CZ" dirty="0" smtClean="0"/>
              <a:t>, metody:</a:t>
            </a:r>
            <a:endParaRPr lang="cs-CZ" dirty="0"/>
          </a:p>
          <a:p>
            <a:pPr lvl="1"/>
            <a:r>
              <a:rPr lang="cs-CZ" dirty="0" smtClean="0"/>
              <a:t>Příprava </a:t>
            </a:r>
            <a:r>
              <a:rPr lang="cs-CZ" dirty="0"/>
              <a:t>případové studie je časově </a:t>
            </a:r>
            <a:r>
              <a:rPr lang="cs-CZ" dirty="0" smtClean="0"/>
              <a:t>náročná </a:t>
            </a:r>
            <a:r>
              <a:rPr lang="cs-CZ" dirty="0"/>
              <a:t>a </a:t>
            </a:r>
            <a:r>
              <a:rPr lang="cs-CZ" dirty="0" smtClean="0"/>
              <a:t>nákladná. </a:t>
            </a:r>
            <a:endParaRPr lang="cs-CZ" dirty="0"/>
          </a:p>
          <a:p>
            <a:pPr lvl="1"/>
            <a:r>
              <a:rPr lang="cs-CZ" dirty="0" smtClean="0"/>
              <a:t>Důležitá </a:t>
            </a:r>
            <a:r>
              <a:rPr lang="cs-CZ" dirty="0"/>
              <a:t>je i příprava účastníka na </a:t>
            </a:r>
            <a:r>
              <a:rPr lang="cs-CZ" dirty="0" smtClean="0"/>
              <a:t>výuku. </a:t>
            </a:r>
            <a:endParaRPr lang="cs-CZ" dirty="0"/>
          </a:p>
          <a:p>
            <a:pPr lvl="1"/>
            <a:r>
              <a:rPr lang="cs-CZ" dirty="0" smtClean="0"/>
              <a:t>Přes </a:t>
            </a:r>
            <a:r>
              <a:rPr lang="cs-CZ" dirty="0"/>
              <a:t>popis problémové situace a jejich souvislostí zůstává studie případu pouze statickou verzí měnícího se </a:t>
            </a:r>
            <a:r>
              <a:rPr lang="cs-CZ" dirty="0" smtClean="0"/>
              <a:t>prostředí. </a:t>
            </a:r>
            <a:endParaRPr lang="cs-CZ" dirty="0"/>
          </a:p>
          <a:p>
            <a:pPr lvl="1"/>
            <a:r>
              <a:rPr lang="cs-CZ" dirty="0" smtClean="0"/>
              <a:t>Písemná </a:t>
            </a:r>
            <a:r>
              <a:rPr lang="cs-CZ" dirty="0"/>
              <a:t>forma zadání neumožňuje sdělit řadu </a:t>
            </a:r>
            <a:r>
              <a:rPr lang="cs-CZ" dirty="0" smtClean="0"/>
              <a:t>skrytých </a:t>
            </a:r>
            <a:r>
              <a:rPr lang="cs-CZ" dirty="0"/>
              <a:t>rysů osobnosti a motivů chování jednotlivých postav. </a:t>
            </a:r>
          </a:p>
          <a:p>
            <a:pPr lvl="1"/>
            <a:r>
              <a:rPr lang="cs-CZ" dirty="0" smtClean="0"/>
              <a:t>Účastníci </a:t>
            </a:r>
            <a:r>
              <a:rPr lang="cs-CZ" dirty="0"/>
              <a:t>nemají možnost ověřit si nosnost a účinnost vlastních řešení ve fázi realizace rozhodnutí či </a:t>
            </a:r>
            <a:r>
              <a:rPr lang="cs-CZ" dirty="0" smtClean="0"/>
              <a:t>v dalším </a:t>
            </a:r>
            <a:r>
              <a:rPr lang="cs-CZ" dirty="0"/>
              <a:t>vývoji </a:t>
            </a:r>
            <a:r>
              <a:rPr lang="cs-CZ" dirty="0" smtClean="0"/>
              <a:t>situace.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8508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konfliktních situací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Dominantní </a:t>
            </a:r>
            <a:r>
              <a:rPr lang="cs-CZ" dirty="0"/>
              <a:t>vliv lidského činitele na vznik problémové situace (konfliktu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/>
              <a:t>Činnosti posluchačů jsou: </a:t>
            </a:r>
          </a:p>
          <a:p>
            <a:r>
              <a:rPr lang="cs-CZ" dirty="0" smtClean="0"/>
              <a:t>rozbor </a:t>
            </a:r>
            <a:r>
              <a:rPr lang="cs-CZ" dirty="0"/>
              <a:t>příčin vzniku konfliktu </a:t>
            </a:r>
          </a:p>
          <a:p>
            <a:r>
              <a:rPr lang="cs-CZ" dirty="0" smtClean="0"/>
              <a:t>návrh </a:t>
            </a:r>
            <a:r>
              <a:rPr lang="cs-CZ" dirty="0"/>
              <a:t>způsobu řešení </a:t>
            </a:r>
          </a:p>
          <a:p>
            <a:r>
              <a:rPr lang="cs-CZ" dirty="0" smtClean="0"/>
              <a:t>hodnocení </a:t>
            </a:r>
            <a:r>
              <a:rPr lang="cs-CZ" dirty="0"/>
              <a:t>nosnosti řešení </a:t>
            </a:r>
          </a:p>
          <a:p>
            <a:r>
              <a:rPr lang="cs-CZ" dirty="0" smtClean="0"/>
              <a:t>hodnocení </a:t>
            </a:r>
            <a:r>
              <a:rPr lang="cs-CZ" dirty="0"/>
              <a:t>praktické použitelnosti řešení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5063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Živé případové studie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Podstatou živých případů je skutečný, aktuální problém, který se dostává před účastníky </a:t>
            </a:r>
            <a:r>
              <a:rPr lang="cs-CZ" dirty="0" smtClean="0"/>
              <a:t>neupravený, nefiltrovaný </a:t>
            </a:r>
            <a:r>
              <a:rPr lang="cs-CZ" dirty="0"/>
              <a:t>názory, záměry a přístupem </a:t>
            </a:r>
            <a:r>
              <a:rPr lang="cs-CZ" dirty="0" smtClean="0"/>
              <a:t>lektora</a:t>
            </a:r>
          </a:p>
          <a:p>
            <a:endParaRPr lang="cs-CZ" dirty="0"/>
          </a:p>
          <a:p>
            <a:r>
              <a:rPr lang="cs-CZ" dirty="0" smtClean="0"/>
              <a:t>účastníci </a:t>
            </a:r>
            <a:r>
              <a:rPr lang="cs-CZ" dirty="0"/>
              <a:t>prostudují předem stručnou charakteristiku problémové situace a připraví se na výukové setkání </a:t>
            </a:r>
          </a:p>
          <a:p>
            <a:r>
              <a:rPr lang="cs-CZ" dirty="0" smtClean="0"/>
              <a:t>pověřený vedoucí pracovník zopakuje </a:t>
            </a:r>
            <a:r>
              <a:rPr lang="cs-CZ" dirty="0"/>
              <a:t>v prvním setkání </a:t>
            </a:r>
            <a:r>
              <a:rPr lang="cs-CZ" dirty="0" smtClean="0"/>
              <a:t>nejpodstatnější </a:t>
            </a:r>
            <a:r>
              <a:rPr lang="cs-CZ" dirty="0"/>
              <a:t>fakta případu, objasní nejdůležitější souvislosti a zodpoví </a:t>
            </a:r>
            <a:r>
              <a:rPr lang="cs-CZ" dirty="0" smtClean="0"/>
              <a:t>dotazy</a:t>
            </a:r>
            <a:r>
              <a:rPr lang="cs-CZ" dirty="0"/>
              <a:t>. Na rozdíl od klasické harvardské metody se nesnaží zadavatel případové studie předkládat informace ucelené, vyčerpávající či upravené </a:t>
            </a:r>
          </a:p>
          <a:p>
            <a:r>
              <a:rPr lang="cs-CZ" dirty="0" smtClean="0"/>
              <a:t>analýza </a:t>
            </a:r>
            <a:r>
              <a:rPr lang="cs-CZ" dirty="0"/>
              <a:t>případu účastníky. Ta vyústí v návrhy na konkrétní opatření pro řešení problémové situace. Závěry a návrhy účastníků (individuální či skupinové) jsou formulovány písemně a předány k posouzení zadavateli „živého“ případu. </a:t>
            </a:r>
          </a:p>
          <a:p>
            <a:r>
              <a:rPr lang="cs-CZ" dirty="0" smtClean="0"/>
              <a:t>v </a:t>
            </a:r>
            <a:r>
              <a:rPr lang="cs-CZ" dirty="0"/>
              <a:t>diskuzi zhodnotí </a:t>
            </a:r>
            <a:r>
              <a:rPr lang="cs-CZ" dirty="0" smtClean="0"/>
              <a:t> vedoucí pracovník </a:t>
            </a:r>
            <a:r>
              <a:rPr lang="cs-CZ" dirty="0"/>
              <a:t>postup jednotlivých účastníků (skupin) a jimi navrhovaná opatření a konfrontuje je se skutečně realizovaným řešením daného problému. Závěrem účastníci ve všeobecné diskuzi kriticky hodnotí podnikem skutečně přijatá opatření i vlastní přístupy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65002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y">
  <a:themeElements>
    <a:clrScheme name="Banded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C3935CB6-B0E3-44A7-AB37-996D901F73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TC103090430[[fn=Pruhovaný]]</Template>
  <TotalTime>4963</TotalTime>
  <Words>1357</Words>
  <Application>Microsoft Office PowerPoint</Application>
  <PresentationFormat>Širokoúhlá obrazovka</PresentationFormat>
  <Paragraphs>146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Corbel</vt:lpstr>
      <vt:lpstr>Wingdings</vt:lpstr>
      <vt:lpstr>Pruhy</vt:lpstr>
      <vt:lpstr>Diferenciace a individualizace práce</vt:lpstr>
      <vt:lpstr>diferenciace</vt:lpstr>
      <vt:lpstr>diferenciace</vt:lpstr>
      <vt:lpstr>Individualizace</vt:lpstr>
      <vt:lpstr>Případové metody (studie)</vt:lpstr>
      <vt:lpstr>Případové metody (studie)</vt:lpstr>
      <vt:lpstr>Klasická forma případové metody (rozborová studie)</vt:lpstr>
      <vt:lpstr>Řešení konfliktních situací </vt:lpstr>
      <vt:lpstr>Živé případové studie </vt:lpstr>
      <vt:lpstr>Postupné seznamování s případem </vt:lpstr>
      <vt:lpstr>Metoda řešení incidentů (příhod) </vt:lpstr>
      <vt:lpstr>Inscenační metody </vt:lpstr>
      <vt:lpstr>Mnohostranné hraní rolí </vt:lpstr>
      <vt:lpstr>Jednoduché strukturní inscenace </vt:lpstr>
      <vt:lpstr>Jednoduché nestrukturní inscenace 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Androdidaktika</dc:title>
  <dc:creator>Reguli</dc:creator>
  <cp:lastModifiedBy>Reguli</cp:lastModifiedBy>
  <cp:revision>45</cp:revision>
  <dcterms:created xsi:type="dcterms:W3CDTF">2014-09-12T07:45:11Z</dcterms:created>
  <dcterms:modified xsi:type="dcterms:W3CDTF">2014-09-29T11:59:00Z</dcterms:modified>
</cp:coreProperties>
</file>