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4" r:id="rId9"/>
    <p:sldId id="263" r:id="rId10"/>
    <p:sldId id="279" r:id="rId11"/>
    <p:sldId id="262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80" r:id="rId22"/>
    <p:sldId id="277" r:id="rId23"/>
    <p:sldId id="274" r:id="rId24"/>
    <p:sldId id="278" r:id="rId25"/>
    <p:sldId id="276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04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5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13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3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812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9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8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2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86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90964C5-0C3F-47B8-9D48-1F00AC3A491C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B8C941E-3B11-4CC7-ABE7-0A758AC5A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Arial Black" panose="020B0A04020102020204" pitchFamily="34" charset="0"/>
              </a:rPr>
              <a:t>Monitoring a diagnostika   </a:t>
            </a:r>
            <a:r>
              <a:rPr lang="cs-CZ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PA</a:t>
            </a:r>
            <a:r>
              <a:rPr lang="cs-CZ" dirty="0">
                <a:latin typeface="Arial Black" panose="020B0A04020102020204" pitchFamily="34" charset="0"/>
              </a:rPr>
              <a:t/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722316" y="2817890"/>
            <a:ext cx="53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PŘÍSTROJOVÉ</a:t>
            </a:r>
            <a:endParaRPr lang="cs-CZ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KALORIMETRIE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323610" y="1247615"/>
            <a:ext cx="390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přímá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nepřímá</a:t>
            </a:r>
            <a:endParaRPr lang="cs-CZ" sz="2000" dirty="0"/>
          </a:p>
        </p:txBody>
      </p:sp>
      <p:pic>
        <p:nvPicPr>
          <p:cNvPr id="2050" name="Picture 2" descr="http://upload.wikimedia.org/wikipedia/commons/1/15/Snellen_human_calorimeter%2C_uOtta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294" y="1446663"/>
            <a:ext cx="3869141" cy="51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b/b0/Indirect_calorimetry_laboratory_with_canopy_hood.jpg/1920px-Indirect_calorimetry_laboratory_with_canopy_h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60" y="2228590"/>
            <a:ext cx="5915547" cy="39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EPOVÁ FREKVENCE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6" name="Picture 6" descr="http://img.xcrsvorada.cz/commodityDetailZoom/images/Garmin_Forerunner610_doub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12208" r="51286" b="5897"/>
          <a:stretch/>
        </p:blipFill>
        <p:spPr bwMode="auto">
          <a:xfrm>
            <a:off x="3014133" y="3405121"/>
            <a:ext cx="2648374" cy="34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fitness-aerobics.ru/files/static/rs800cx_update_front_500x500_40_500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1746" r="16170" b="2029"/>
          <a:stretch/>
        </p:blipFill>
        <p:spPr bwMode="auto">
          <a:xfrm>
            <a:off x="629920" y="1307253"/>
            <a:ext cx="2655148" cy="37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static.akcniceny.cz/foto/vyrobky/1089750/w1089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22" y="426402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6.pcmag.com/media/images/446225-fitbit-charge-hr.jpg?thumb=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7" y="2991548"/>
            <a:ext cx="1945984" cy="26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insportline.cz/p9134/Sporttester-Suunto-M5-Men-All-Black-Pack-(+-MMINI)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94" y="1192106"/>
            <a:ext cx="3009052" cy="30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i.dtest.cz/img/thumb/12514_4f886beb6f.jpg?13026775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238" y="4048932"/>
            <a:ext cx="1959815" cy="28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KROKOMĚRY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://www.insportline.cz/upload/image/L/digitalni_krokomer_paso_bodyfat_IN2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24" y="1750299"/>
            <a:ext cx="2737750" cy="27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ro-outdoor.cz/337-946-large/krokomer-silva-ex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46" y="381454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acnejsie-to-ide.sk/fotky-nr/oregon-scientific-sportove-hodinky-s-vyskomerom-ra129-kroko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60" y="1935849"/>
            <a:ext cx="23812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data.vsedomu.cz/hifi/0038/460/senzor-nozni-garmin-kroko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95" y="3684896"/>
            <a:ext cx="3346070" cy="26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mages.ges.cz/images/pictures/k/krokom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4" y="724395"/>
            <a:ext cx="3133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KCELEROMETRY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://www.actigraphcorp.com/wp-content/themes/ActiGraphFE2012/media/2012/12/imgDevicesOnWrist_wGT3X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9" y="1774538"/>
            <a:ext cx="2929357" cy="322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juen.ac.jp/lab/akira/images/actiwa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64" y="3385685"/>
            <a:ext cx="2341965" cy="34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2.bp.blogspot.com/-0pifX_PzHjs/UlLRu6W___I/AAAAAAAADC0/U09TElRTlIk/s1600/Actical-re-sized-for-we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17" y="1389487"/>
            <a:ext cx="2486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igure 1. ActiHealth accelerometer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6"/>
          <a:stretch/>
        </p:blipFill>
        <p:spPr bwMode="auto">
          <a:xfrm>
            <a:off x="6378953" y="3633846"/>
            <a:ext cx="3200400" cy="28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ww.mcroberts.nl/files/DynaPort%20views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234" y="724395"/>
            <a:ext cx="4075136" cy="40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://www6.pcmag.com/media/images/446225-fitbit-charge-hr.jpg?thumb=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9" y="1762283"/>
            <a:ext cx="1425749" cy="19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77537" y="724395"/>
            <a:ext cx="65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AKCELEROMETRY - </a:t>
            </a:r>
            <a:r>
              <a:rPr lang="cs-CZ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fitnessbelt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johnlewis.scene7.com/is/image/JohnLewis/232111344?$prod_exlrg$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9" y="3841845"/>
            <a:ext cx="2434821" cy="24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59809" y="1247615"/>
            <a:ext cx="10652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FITBIT		GARMIN VIVOFIT		JAWBONE	NIKE FUELBAND	POLAR LOOP</a:t>
            </a:r>
            <a:endParaRPr lang="cs-CZ" sz="1400" dirty="0"/>
          </a:p>
        </p:txBody>
      </p:sp>
      <p:pic>
        <p:nvPicPr>
          <p:cNvPr id="8196" name="Picture 4" descr="http://assets.sbnation.com/assets/776241/explod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37" y="3365880"/>
            <a:ext cx="27336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1.pcmag.com/media/images/351162-garmin-vivof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14" y="1817164"/>
            <a:ext cx="2396556" cy="19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latteconfidential.files.wordpress.com/2013/03/fuel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2484" r="23212" b="17574"/>
          <a:stretch/>
        </p:blipFill>
        <p:spPr bwMode="auto">
          <a:xfrm>
            <a:off x="6646459" y="1588504"/>
            <a:ext cx="2552132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ecx.images-amazon.com/images/I/41NId0LBB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81" y="3780608"/>
            <a:ext cx="2680897" cy="268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991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AKCELEROMETRY – </a:t>
            </a:r>
            <a:r>
              <a:rPr lang="cs-CZ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smartphone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cs-CZ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smartwatch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cdn.theunlockr.com/wp-content/uploads/2014/07/LG-G-Wat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1280" r="17330" b="532"/>
          <a:stretch/>
        </p:blipFill>
        <p:spPr bwMode="auto">
          <a:xfrm>
            <a:off x="661916" y="4490112"/>
            <a:ext cx="210723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.t3.com/img/resized/mo/xl_moto-3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t="12757" r="36372" b="10907"/>
          <a:stretch/>
        </p:blipFill>
        <p:spPr bwMode="auto">
          <a:xfrm>
            <a:off x="2481421" y="2973031"/>
            <a:ext cx="1555845" cy="19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dn.recombu.com/media/mobile/news/legacy/M20330/1398164441_w670_h4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0" t="3685" r="37746" b="10212"/>
          <a:stretch/>
        </p:blipFill>
        <p:spPr bwMode="auto">
          <a:xfrm>
            <a:off x="3899468" y="1717879"/>
            <a:ext cx="1405913" cy="19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9558" y="1356135"/>
            <a:ext cx="1035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	LG	MOTO-G	SAMSUNG   TESCO	APPLE	   	MICROSOFT	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739" y="4795691"/>
            <a:ext cx="1155582" cy="1905358"/>
          </a:xfrm>
          <a:prstGeom prst="rect">
            <a:avLst/>
          </a:prstGeom>
        </p:spPr>
      </p:pic>
      <p:pic>
        <p:nvPicPr>
          <p:cNvPr id="7182" name="Picture 14" descr="http://cdn.macrumors.com/article-new/2014/09/applewatch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3" t="50" r="35180" b="24190"/>
          <a:stretch/>
        </p:blipFill>
        <p:spPr bwMode="auto">
          <a:xfrm>
            <a:off x="6866373" y="2734960"/>
            <a:ext cx="1675279" cy="24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ri1.img.digitalrivercontent.net/Storefront/Company/msintl/images/English/en-INTL-Kronos-4M5-00001/en-INTL-L-Kronos-4M5-00001-RM2-mn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06" y="1833987"/>
            <a:ext cx="2573977" cy="14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77538" y="724395"/>
            <a:ext cx="991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AKCELEROMETRY – </a:t>
            </a:r>
            <a:r>
              <a:rPr lang="cs-CZ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smartphone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cs-CZ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smartwatch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20" name="Picture 8" descr="http://rack.2.mshcdn.com/media/ZgkyMDEzLzAyLzI2L2JhL3J1bmtlZXBlcmNvLjUwZGJiLmpwZwpwCXRodW1iCTg1MHg4NTA-CmUJanBn/7146d828/868/runkeeper-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8" y="4766757"/>
            <a:ext cx="3467906" cy="18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03845" y="15479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SPORTS TRACKER</a:t>
            </a:r>
          </a:p>
          <a:p>
            <a:r>
              <a:rPr lang="cs-CZ" dirty="0" smtClean="0"/>
              <a:t>GOOGLE FIT</a:t>
            </a:r>
          </a:p>
          <a:p>
            <a:r>
              <a:rPr lang="cs-CZ" dirty="0" smtClean="0"/>
              <a:t>RUNKEEPER</a:t>
            </a:r>
          </a:p>
          <a:p>
            <a:r>
              <a:rPr lang="cs-CZ" dirty="0" smtClean="0"/>
              <a:t>ENDOMONDO</a:t>
            </a:r>
          </a:p>
          <a:p>
            <a:r>
              <a:rPr lang="cs-CZ" dirty="0" smtClean="0"/>
              <a:t>RUNSTATIC</a:t>
            </a:r>
          </a:p>
          <a:p>
            <a:r>
              <a:rPr lang="cs-CZ" dirty="0" smtClean="0"/>
              <a:t>...</a:t>
            </a:r>
            <a:endParaRPr lang="cs-CZ" dirty="0"/>
          </a:p>
        </p:txBody>
      </p:sp>
      <p:pic>
        <p:nvPicPr>
          <p:cNvPr id="13322" name="Picture 10" descr="http://endomondoblog.files.wordpress.com/2012/11/endomondo-iphone-new-design-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68" y="4411061"/>
            <a:ext cx="2519972" cy="2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www.themobilefanatics.com/wp-content/uploads/2011/07/sports-tracker-andro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5" y="1433310"/>
            <a:ext cx="3199686" cy="17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s://lh5.ggpht.com/TBk8K6NywKBeE-ay71jbFwFSOJkqkS4fz30TmTHiOtVtt18vrnLcRvgT5jvNz40CLQ=h9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31" y="1561825"/>
            <a:ext cx="3600000" cy="22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topkit.s3.amazonaws.com/wp-content/uploads/2013/12/runtastic-conso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29" y="3394831"/>
            <a:ext cx="3502025" cy="19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WEBové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portály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50" y="1555062"/>
            <a:ext cx="4689787" cy="32078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89" y="4003411"/>
            <a:ext cx="4329654" cy="2982721"/>
          </a:xfrm>
          <a:prstGeom prst="rect">
            <a:avLst/>
          </a:prstGeom>
        </p:spPr>
      </p:pic>
      <p:pic>
        <p:nvPicPr>
          <p:cNvPr id="12290" name="Picture 2" descr="http://cdn1.mensfitness.co.uk/sites/mensfitness/files/styles/insert_main_wide_image/public/screen1.jpg?itok=nVxdBOv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38" y="298478"/>
            <a:ext cx="3773594" cy="36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GPS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the-gadgeteer.com/wp-content/uploads/2012/03/finis-hydro-tr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73" y="1677370"/>
            <a:ext cx="3735182" cy="31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egos.cc/products/Personal-GPS-Tracker-Series-GPS-Watch-Tra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54" y="3741002"/>
            <a:ext cx="3030900" cy="31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besportier.com/joshherder/bushnell-backtrack-dtour-g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47" y="0"/>
            <a:ext cx="3883969" cy="31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likecool.com/Gear/Bike/Sony%20NVU35%20GPS%20for%20your%20bike/Sony-NVU35-GPS-for-your-bik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r="12017" b="12426"/>
          <a:stretch/>
        </p:blipFill>
        <p:spPr bwMode="auto">
          <a:xfrm>
            <a:off x="7123001" y="2776882"/>
            <a:ext cx="4164306" cy="3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59429" y="2101932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 Black" panose="020B0A04020102020204" pitchFamily="34" charset="0"/>
              </a:rPr>
              <a:t>kvantitativní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10104" y="2101932"/>
            <a:ext cx="306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 Black" panose="020B0A04020102020204" pitchFamily="34" charset="0"/>
              </a:rPr>
              <a:t>kvalitativní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61309" y="3485408"/>
            <a:ext cx="312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množství</a:t>
            </a:r>
          </a:p>
          <a:p>
            <a:endParaRPr lang="cs-CZ" sz="2400" dirty="0" smtClean="0"/>
          </a:p>
          <a:p>
            <a:r>
              <a:rPr lang="cs-CZ" sz="2400" dirty="0" smtClean="0"/>
              <a:t>		objem</a:t>
            </a:r>
          </a:p>
          <a:p>
            <a:endParaRPr lang="cs-CZ" sz="2400" dirty="0" smtClean="0"/>
          </a:p>
          <a:p>
            <a:r>
              <a:rPr lang="cs-CZ" sz="2400" dirty="0" smtClean="0"/>
              <a:t>počet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408223" y="3485407"/>
            <a:ext cx="3416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intenzita</a:t>
            </a:r>
          </a:p>
          <a:p>
            <a:endParaRPr lang="cs-CZ" sz="2400" dirty="0" smtClean="0"/>
          </a:p>
          <a:p>
            <a:r>
              <a:rPr lang="cs-CZ" sz="2400" dirty="0"/>
              <a:t>	</a:t>
            </a:r>
            <a:r>
              <a:rPr lang="cs-CZ" sz="2400" dirty="0" smtClean="0"/>
              <a:t>	struktura</a:t>
            </a:r>
          </a:p>
          <a:p>
            <a:endParaRPr lang="cs-CZ" sz="2400" dirty="0" smtClean="0"/>
          </a:p>
          <a:p>
            <a:r>
              <a:rPr lang="cs-CZ" sz="2400" dirty="0" smtClean="0"/>
              <a:t>fyziologické faktory</a:t>
            </a:r>
          </a:p>
        </p:txBody>
      </p:sp>
    </p:spTree>
    <p:extLst>
      <p:ext uri="{BB962C8B-B14F-4D97-AF65-F5344CB8AC3E}">
        <p14:creationId xmlns:p14="http://schemas.microsoft.com/office/powerpoint/2010/main" val="25170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Normy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 </a:t>
            </a:r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dopo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ručení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Normy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 </a:t>
            </a:r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dopo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ručení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70195" y="79549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/>
              <a:t>CHŮZE  - Počet kroků</a:t>
            </a:r>
            <a:endParaRPr lang="cs-CZ" sz="1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28865" y="1989626"/>
          <a:ext cx="3368676" cy="2014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282"/>
                <a:gridCol w="2436394"/>
              </a:tblGrid>
              <a:tr h="2409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kroků za den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aktivity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ctr"/>
                </a:tc>
              </a:tr>
              <a:tr h="336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&lt;5000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sedavý způsob života - velmi málo aktivní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</a:tr>
              <a:tr h="45118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5000 - 7499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málo aktivní - denní aktivita bez cvičení či sportu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</a:tr>
              <a:tr h="5173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7500 - 9999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středně aktivní - zahrnuje nějakou pohybovou aktivitu nebo zvýšenou pracovní aktivitu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</a:tr>
              <a:tr h="23341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10000 - 12499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aktivní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&gt;12500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vysoce aktivní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352864" y="4014355"/>
            <a:ext cx="21018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Tudor-Locke a </a:t>
            </a:r>
            <a:r>
              <a:rPr lang="cs-CZ" sz="1100" dirty="0" err="1"/>
              <a:t>Bassett</a:t>
            </a:r>
            <a:r>
              <a:rPr lang="cs-CZ" sz="1100" dirty="0"/>
              <a:t> (2004)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0017" y="4579839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30 minut chůze denně alespoň pětkrát týdně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2885453" y="4949171"/>
            <a:ext cx="26933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Healthy People 2010 (USDHHS, 2000)</a:t>
            </a:r>
            <a:endParaRPr lang="cs-CZ" sz="1100" dirty="0"/>
          </a:p>
        </p:txBody>
      </p:sp>
      <p:sp>
        <p:nvSpPr>
          <p:cNvPr id="8" name="Obdélník 7"/>
          <p:cNvSpPr/>
          <p:nvPr/>
        </p:nvSpPr>
        <p:spPr>
          <a:xfrm>
            <a:off x="1327404" y="5638618"/>
            <a:ext cx="234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mtClean="0"/>
              <a:t>10 000 kroků za den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03792" y="5917014"/>
            <a:ext cx="1242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(</a:t>
            </a:r>
            <a:r>
              <a:rPr lang="cs-CZ" sz="1200" dirty="0" err="1"/>
              <a:t>Hatano</a:t>
            </a:r>
            <a:r>
              <a:rPr lang="cs-CZ" sz="1200" dirty="0"/>
              <a:t>, 1993)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06" y="1781370"/>
            <a:ext cx="4828423" cy="418253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323610" y="6007950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školní děti ve věku 6–11 let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790489" y="6290524"/>
            <a:ext cx="2637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/>
              <a:t>(Sigmundová, Erik &amp; Šnoblová, 2012)</a:t>
            </a:r>
          </a:p>
        </p:txBody>
      </p:sp>
    </p:spTree>
    <p:extLst>
      <p:ext uri="{BB962C8B-B14F-4D97-AF65-F5344CB8AC3E}">
        <p14:creationId xmlns:p14="http://schemas.microsoft.com/office/powerpoint/2010/main" val="3449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Normy</a:t>
            </a:r>
            <a:r>
              <a:rPr lang="en-U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 </a:t>
            </a:r>
            <a:r>
              <a:rPr lang="en-U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dopo</a:t>
            </a:r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ručení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687553" y="885736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Intenzitu zatížení lze rozdělit do tří pásem: (Pate et al., 1995)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Nízké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zatížení (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méně než 3,0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Střední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zatížení (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3,0-6,0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Vysoké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zatížení (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více než 6,0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54497" y="2233410"/>
            <a:ext cx="5392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Provádět středně </a:t>
            </a:r>
            <a:r>
              <a:rPr lang="cs-CZ" dirty="0"/>
              <a:t>zatěžující pohybovou aktivitu (3–6 MET) alespoň </a:t>
            </a:r>
            <a:r>
              <a:rPr lang="cs-CZ" b="1" dirty="0"/>
              <a:t>150 </a:t>
            </a:r>
            <a:r>
              <a:rPr lang="cs-CZ" dirty="0"/>
              <a:t>minut týdně nebo intenzívní pohybovou aktivitu alespoň</a:t>
            </a:r>
            <a:r>
              <a:rPr lang="cs-CZ" b="1" dirty="0"/>
              <a:t> 75 </a:t>
            </a:r>
            <a:r>
              <a:rPr lang="cs-CZ" dirty="0"/>
              <a:t>minut týdně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58353" y="343373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„2008 Physical activity guidelines for Americans“ (USDHHS, 2008</a:t>
            </a:r>
            <a:r>
              <a:rPr lang="en-US" sz="1100" dirty="0" smtClean="0"/>
              <a:t>)</a:t>
            </a:r>
            <a:r>
              <a:rPr lang="cs-CZ" sz="1100" dirty="0" smtClean="0"/>
              <a:t>, ACSM</a:t>
            </a:r>
            <a:endParaRPr lang="cs-CZ" sz="1100" dirty="0"/>
          </a:p>
        </p:txBody>
      </p:sp>
      <p:sp>
        <p:nvSpPr>
          <p:cNvPr id="6" name="Obdélník 5"/>
          <p:cNvSpPr/>
          <p:nvPr/>
        </p:nvSpPr>
        <p:spPr>
          <a:xfrm>
            <a:off x="1154497" y="45133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Provádět středně </a:t>
            </a:r>
            <a:r>
              <a:rPr lang="cs-CZ" dirty="0"/>
              <a:t>zatěžující pohybovou aktivitu nejméně </a:t>
            </a:r>
            <a:r>
              <a:rPr lang="cs-CZ" b="1" dirty="0"/>
              <a:t>30</a:t>
            </a:r>
            <a:r>
              <a:rPr lang="cs-CZ" dirty="0"/>
              <a:t> minut </a:t>
            </a:r>
            <a:r>
              <a:rPr lang="cs-CZ" b="1" dirty="0"/>
              <a:t>pětkrát</a:t>
            </a:r>
            <a:r>
              <a:rPr lang="cs-CZ" dirty="0"/>
              <a:t> týdně nebo intenzívní pohybovou aktivitu nejméně </a:t>
            </a:r>
            <a:r>
              <a:rPr lang="cs-CZ" b="1" dirty="0"/>
              <a:t>20</a:t>
            </a:r>
            <a:r>
              <a:rPr lang="cs-CZ" dirty="0"/>
              <a:t> minut </a:t>
            </a:r>
            <a:r>
              <a:rPr lang="cs-CZ" b="1" dirty="0"/>
              <a:t>třikrát</a:t>
            </a:r>
            <a:r>
              <a:rPr lang="cs-CZ" dirty="0"/>
              <a:t> týdně.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9615" y="558434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„EU </a:t>
            </a:r>
            <a:r>
              <a:rPr lang="cs-CZ" sz="1100" dirty="0" err="1"/>
              <a:t>physical</a:t>
            </a:r>
            <a:r>
              <a:rPr lang="cs-CZ" sz="1100" dirty="0"/>
              <a:t> </a:t>
            </a:r>
            <a:r>
              <a:rPr lang="cs-CZ" sz="1100" dirty="0" err="1"/>
              <a:t>activity</a:t>
            </a:r>
            <a:r>
              <a:rPr lang="cs-CZ" sz="1100" dirty="0"/>
              <a:t> </a:t>
            </a:r>
            <a:r>
              <a:rPr lang="cs-CZ" sz="1100" dirty="0" err="1"/>
              <a:t>guidelines</a:t>
            </a:r>
            <a:r>
              <a:rPr lang="cs-CZ" sz="1100" dirty="0"/>
              <a:t>“ (EU Sport </a:t>
            </a:r>
            <a:r>
              <a:rPr lang="cs-CZ" sz="1100" dirty="0" err="1"/>
              <a:t>Ministers</a:t>
            </a:r>
            <a:r>
              <a:rPr lang="cs-CZ" sz="1100" dirty="0"/>
              <a:t>, 2008)</a:t>
            </a:r>
          </a:p>
        </p:txBody>
      </p:sp>
      <p:sp>
        <p:nvSpPr>
          <p:cNvPr id="8" name="Obdélník 7"/>
          <p:cNvSpPr/>
          <p:nvPr/>
        </p:nvSpPr>
        <p:spPr>
          <a:xfrm>
            <a:off x="7595937" y="29070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Frekvence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– 4x týdně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Intenzita: 60 – 80% maximálního výkonu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Trvání: 30 - 45 min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64215" y="383037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 smtClean="0"/>
              <a:t>oddělení tělovýchovného lékařství, LF UK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949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activity guid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88" y="0"/>
            <a:ext cx="3525702" cy="37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activity guidel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47" y="3780088"/>
            <a:ext cx="4353674" cy="30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activity guideli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725" r="25385" b="295"/>
          <a:stretch/>
        </p:blipFill>
        <p:spPr bwMode="auto">
          <a:xfrm>
            <a:off x="896353" y="378995"/>
            <a:ext cx="4415590" cy="6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0.nih.go.jp/eiken/english/research/images/guide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74" y="378995"/>
            <a:ext cx="4297980" cy="6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82" y="-20068"/>
            <a:ext cx="5107787" cy="68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7" y="1074717"/>
            <a:ext cx="474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metody monitoringu PA</a:t>
            </a:r>
            <a:endParaRPr lang="cs-CZ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90997" y="1074717"/>
            <a:ext cx="474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metody monitoringu PA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57253" y="3212276"/>
            <a:ext cx="59376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pozorování</a:t>
            </a:r>
          </a:p>
          <a:p>
            <a:endParaRPr lang="cs-CZ" dirty="0"/>
          </a:p>
          <a:p>
            <a:r>
              <a:rPr lang="cs-CZ" dirty="0" smtClean="0"/>
              <a:t>dotazování (interview, dotazníky)</a:t>
            </a:r>
          </a:p>
          <a:p>
            <a:endParaRPr lang="cs-CZ" dirty="0"/>
          </a:p>
          <a:p>
            <a:r>
              <a:rPr lang="cs-CZ" dirty="0" smtClean="0"/>
              <a:t>přístrojové	- kalorimetrie</a:t>
            </a:r>
          </a:p>
          <a:p>
            <a:r>
              <a:rPr lang="cs-CZ" dirty="0"/>
              <a:t>	</a:t>
            </a:r>
            <a:r>
              <a:rPr lang="cs-CZ" dirty="0" smtClean="0"/>
              <a:t>	- krokoměry</a:t>
            </a:r>
          </a:p>
          <a:p>
            <a:r>
              <a:rPr lang="cs-CZ" dirty="0"/>
              <a:t>	</a:t>
            </a:r>
            <a:r>
              <a:rPr lang="cs-CZ" dirty="0" smtClean="0"/>
              <a:t>	- akcelerometry</a:t>
            </a:r>
          </a:p>
          <a:p>
            <a:r>
              <a:rPr lang="cs-CZ" dirty="0"/>
              <a:t>	</a:t>
            </a:r>
            <a:r>
              <a:rPr lang="cs-CZ" dirty="0" smtClean="0"/>
              <a:t>	- GPS</a:t>
            </a:r>
          </a:p>
          <a:p>
            <a:r>
              <a:rPr lang="cs-CZ" dirty="0"/>
              <a:t>	</a:t>
            </a:r>
            <a:r>
              <a:rPr lang="cs-CZ" dirty="0" smtClean="0"/>
              <a:t>	- TF</a:t>
            </a:r>
          </a:p>
          <a:p>
            <a:r>
              <a:rPr lang="cs-CZ" dirty="0"/>
              <a:t>	</a:t>
            </a:r>
            <a:r>
              <a:rPr lang="cs-CZ" dirty="0" smtClean="0"/>
              <a:t>	- kombinace</a:t>
            </a:r>
          </a:p>
          <a:p>
            <a:r>
              <a:rPr lang="cs-CZ" dirty="0"/>
              <a:t>	</a:t>
            </a:r>
            <a:r>
              <a:rPr lang="cs-CZ" dirty="0" smtClean="0"/>
              <a:t>	- ...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410203" y="1923803"/>
            <a:ext cx="353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subjektivní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objektivní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8" y="724395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POZOROVÁNÍ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img.blesk.cz/img/1/full/1857473-img-deln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83" y="1344661"/>
            <a:ext cx="7844848" cy="41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07522" y="3360717"/>
            <a:ext cx="3224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malý počet respondentů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časově náročné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ovlivněno pozorovatelem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nepřesné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109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77537" y="724395"/>
            <a:ext cx="53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DOTAZOVÁNÍ, INTERWIEV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www.toonpool.com/user/707/files/interview_2_1034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8" y="2368454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48519" y="3773606"/>
            <a:ext cx="366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lze předem připravit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náročné pro respondenta s ohledem na paměť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1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7" y="724395"/>
            <a:ext cx="53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DOTAZOVÁNÍ, DOTAZNÍK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44806" y="1583140"/>
            <a:ext cx="941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množství PA</a:t>
            </a:r>
          </a:p>
          <a:p>
            <a:endParaRPr lang="cs-CZ" dirty="0"/>
          </a:p>
          <a:p>
            <a:r>
              <a:rPr lang="cs-CZ" dirty="0" smtClean="0"/>
              <a:t>								Fiala (2002)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601" y="2093576"/>
            <a:ext cx="6223091" cy="4532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7" y="724395"/>
            <a:ext cx="53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DOTAZOVÁNÍ, DOTAZNÍK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44806" y="1583140"/>
            <a:ext cx="941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množství PA</a:t>
            </a:r>
          </a:p>
          <a:p>
            <a:r>
              <a:rPr lang="cs-CZ" dirty="0" smtClean="0"/>
              <a:t>IPAQ 15 - 69 (International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) – krátká a dlouhá verze</a:t>
            </a:r>
          </a:p>
          <a:p>
            <a:r>
              <a:rPr lang="cs-CZ" dirty="0" smtClean="0"/>
              <a:t>								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1" y="2418449"/>
            <a:ext cx="6376715" cy="41511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95" y="2705880"/>
            <a:ext cx="6428097" cy="41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7537" y="724395"/>
            <a:ext cx="536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DOTAZOVÁNÍ, DOTAZNÍK</a:t>
            </a:r>
            <a:endParaRPr lang="cs-CZ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89964" y="1712794"/>
            <a:ext cx="926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množství i intenzita PA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92" y="928047"/>
            <a:ext cx="3981283" cy="5621811"/>
          </a:xfrm>
          <a:prstGeom prst="rect">
            <a:avLst/>
          </a:prstGeom>
        </p:spPr>
      </p:pic>
      <p:pic>
        <p:nvPicPr>
          <p:cNvPr id="5122" name="Picture 2" descr="http://vlk95.files.wordpress.com/2011/10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2" y="2440298"/>
            <a:ext cx="5831338" cy="41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TC103457515[[fn=Zobrazení]]</Template>
  <TotalTime>5852</TotalTime>
  <Words>355</Words>
  <Application>Microsoft Office PowerPoint</Application>
  <PresentationFormat>Širokoúhlá obrazovka</PresentationFormat>
  <Paragraphs>101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Century Schoolbook</vt:lpstr>
      <vt:lpstr>Times New Roman</vt:lpstr>
      <vt:lpstr>Wingdings 2</vt:lpstr>
      <vt:lpstr>View</vt:lpstr>
      <vt:lpstr>Monitoring a diagnostika   PA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 diagnostika   PA</dc:title>
  <dc:creator>Tom Vespa</dc:creator>
  <cp:lastModifiedBy>Tom Vespa</cp:lastModifiedBy>
  <cp:revision>35</cp:revision>
  <dcterms:created xsi:type="dcterms:W3CDTF">2014-11-06T11:21:17Z</dcterms:created>
  <dcterms:modified xsi:type="dcterms:W3CDTF">2016-10-13T11:34:18Z</dcterms:modified>
</cp:coreProperties>
</file>