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3" r:id="rId5"/>
    <p:sldId id="259" r:id="rId6"/>
    <p:sldId id="260" r:id="rId7"/>
    <p:sldId id="262" r:id="rId8"/>
    <p:sldId id="264" r:id="rId9"/>
    <p:sldId id="263" r:id="rId10"/>
    <p:sldId id="279" r:id="rId11"/>
    <p:sldId id="261" r:id="rId12"/>
    <p:sldId id="282" r:id="rId13"/>
    <p:sldId id="265" r:id="rId14"/>
    <p:sldId id="281" r:id="rId15"/>
    <p:sldId id="267" r:id="rId16"/>
    <p:sldId id="268" r:id="rId17"/>
    <p:sldId id="266" r:id="rId18"/>
    <p:sldId id="280" r:id="rId19"/>
    <p:sldId id="278" r:id="rId20"/>
    <p:sldId id="269" r:id="rId21"/>
    <p:sldId id="270" r:id="rId22"/>
    <p:sldId id="271" r:id="rId23"/>
    <p:sldId id="272" r:id="rId24"/>
    <p:sldId id="273" r:id="rId25"/>
    <p:sldId id="284" r:id="rId26"/>
    <p:sldId id="274" r:id="rId27"/>
    <p:sldId id="275" r:id="rId28"/>
    <p:sldId id="276" r:id="rId29"/>
    <p:sldId id="277" r:id="rId30"/>
    <p:sldId id="285" r:id="rId31"/>
    <p:sldId id="286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50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90964C5-0C3F-47B8-9D48-1F00AC3A491C}" type="datetimeFigureOut">
              <a:rPr lang="cs-CZ" smtClean="0"/>
              <a:pPr/>
              <a:t>9. 11. 2016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B8C941E-3B11-4CC7-ABE7-0A758AC5AE4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7044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64C5-0C3F-47B8-9D48-1F00AC3A491C}" type="datetimeFigureOut">
              <a:rPr lang="cs-CZ" smtClean="0"/>
              <a:pPr/>
              <a:t>9. 11. 2016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941E-3B11-4CC7-ABE7-0A758AC5AE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5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64C5-0C3F-47B8-9D48-1F00AC3A491C}" type="datetimeFigureOut">
              <a:rPr lang="cs-CZ" smtClean="0"/>
              <a:pPr/>
              <a:t>9. 11. 2016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941E-3B11-4CC7-ABE7-0A758AC5AE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713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64C5-0C3F-47B8-9D48-1F00AC3A491C}" type="datetimeFigureOut">
              <a:rPr lang="cs-CZ" smtClean="0"/>
              <a:pPr/>
              <a:t>9. 11. 2016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941E-3B11-4CC7-ABE7-0A758AC5AE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32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64C5-0C3F-47B8-9D48-1F00AC3A491C}" type="datetimeFigureOut">
              <a:rPr lang="cs-CZ" smtClean="0"/>
              <a:pPr/>
              <a:t>9. 11. 2016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941E-3B11-4CC7-ABE7-0A758AC5AE4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812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64C5-0C3F-47B8-9D48-1F00AC3A491C}" type="datetimeFigureOut">
              <a:rPr lang="cs-CZ" smtClean="0"/>
              <a:pPr/>
              <a:t>9. 11. 2016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941E-3B11-4CC7-ABE7-0A758AC5AE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09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64C5-0C3F-47B8-9D48-1F00AC3A491C}" type="datetimeFigureOut">
              <a:rPr lang="cs-CZ" smtClean="0"/>
              <a:pPr/>
              <a:t>9. 11. 2016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941E-3B11-4CC7-ABE7-0A758AC5AE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88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64C5-0C3F-47B8-9D48-1F00AC3A491C}" type="datetimeFigureOut">
              <a:rPr lang="cs-CZ" smtClean="0"/>
              <a:pPr/>
              <a:t>9. 11. 2016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941E-3B11-4CC7-ABE7-0A758AC5AE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4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64C5-0C3F-47B8-9D48-1F00AC3A491C}" type="datetimeFigureOut">
              <a:rPr lang="cs-CZ" smtClean="0"/>
              <a:pPr/>
              <a:t>9. 11. 2016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941E-3B11-4CC7-ABE7-0A758AC5AE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2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64C5-0C3F-47B8-9D48-1F00AC3A491C}" type="datetimeFigureOut">
              <a:rPr lang="cs-CZ" smtClean="0"/>
              <a:pPr/>
              <a:t>9. 11. 2016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941E-3B11-4CC7-ABE7-0A758AC5AE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2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 cstate="print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64C5-0C3F-47B8-9D48-1F00AC3A491C}" type="datetimeFigureOut">
              <a:rPr lang="cs-CZ" smtClean="0"/>
              <a:pPr/>
              <a:t>9. 11. 2016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941E-3B11-4CC7-ABE7-0A758AC5AE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86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990964C5-0C3F-47B8-9D48-1F00AC3A491C}" type="datetimeFigureOut">
              <a:rPr lang="cs-CZ" smtClean="0"/>
              <a:pPr/>
              <a:t>9. 11. 2016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B8C941E-3B11-4CC7-ABE7-0A758AC5AE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99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ujweb.cz/irinaslutskaya/Dokumenty-download/193.doc" TargetMode="Externa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xSZ0W8Gh_M&amp;spfreload=1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6eycK4luwlA" TargetMode="Externa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youtube.com/watch?v=8_IDHOswohA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hyperlink" Target="https://www.youtube.com/watch?v=aJWo4_2zln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youtube.com/watch?v=9m4H5mYgvuQ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8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37.png"/><Relationship Id="rId4" Type="http://schemas.openxmlformats.org/officeDocument/2006/relationships/hyperlink" Target="https://www.youtube.com/watch?v=XPgsgwezO5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hyperlink" Target="https://www.youtube.com/watch?v=sBxztIYvlkQ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hyperlink" Target="http://www.cslh.cz/rozhodci-metodicka-videa/14-videorozhodci.html?id_category=2&amp;search_tex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mmyMq4cfhA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youtube.com/watch?v=34wfQ3sfNnw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OW0GDzvXwY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jpe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68.jpeg"/><Relationship Id="rId2" Type="http://schemas.openxmlformats.org/officeDocument/2006/relationships/hyperlink" Target="https://www.youtube.com/watch?v=oOC4ahW9rP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jpeg"/><Relationship Id="rId5" Type="http://schemas.openxmlformats.org/officeDocument/2006/relationships/hyperlink" Target="https://www.youtube.com/watch?v=fFBrrsMLDeo" TargetMode="External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youtube.com/watch?v=yCbPaWD0Gvc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youtube.com/watch?v=FGqESzQRsHk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37.png"/><Relationship Id="rId7" Type="http://schemas.openxmlformats.org/officeDocument/2006/relationships/image" Target="../media/image73.jpeg"/><Relationship Id="rId2" Type="http://schemas.openxmlformats.org/officeDocument/2006/relationships/hyperlink" Target="https://www.youtube.com/watch?v=as_cI5Kfb_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eg"/><Relationship Id="rId5" Type="http://schemas.openxmlformats.org/officeDocument/2006/relationships/hyperlink" Target="https://www.youtube.com/watch?v=8RGb8oJ_Nz0" TargetMode="External"/><Relationship Id="rId4" Type="http://schemas.openxmlformats.org/officeDocument/2006/relationships/hyperlink" Target="https://www.youtube.com/watch?v=G0IFQ7YQbgY&amp;list=PLxgnLNcmlxHX2-XHXgWWDjJIzOW9-sOiS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37.png"/><Relationship Id="rId7" Type="http://schemas.openxmlformats.org/officeDocument/2006/relationships/image" Target="../media/image76.jpeg"/><Relationship Id="rId2" Type="http://schemas.openxmlformats.org/officeDocument/2006/relationships/hyperlink" Target="https://www.youtube.com/watch?v=6lzAIXRNO5A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hyperlink" Target="https://www.youtube.com/watch?v=qT8k5twLIGM" TargetMode="External"/><Relationship Id="rId10" Type="http://schemas.openxmlformats.org/officeDocument/2006/relationships/image" Target="../media/image79.jpeg"/><Relationship Id="rId4" Type="http://schemas.openxmlformats.org/officeDocument/2006/relationships/hyperlink" Target="https://www.youtube.com/watch?v=bWStI50EAVs" TargetMode="External"/><Relationship Id="rId9" Type="http://schemas.openxmlformats.org/officeDocument/2006/relationships/image" Target="../media/image7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>
                <a:latin typeface="Arial Black" pitchFamily="34" charset="0"/>
              </a:rPr>
              <a:t>Hodnocení </a:t>
            </a:r>
            <a:r>
              <a:rPr lang="cs-CZ" dirty="0" smtClean="0">
                <a:latin typeface="Arial Black" pitchFamily="34" charset="0"/>
              </a:rPr>
              <a:t>výkonu </a:t>
            </a:r>
            <a:r>
              <a:rPr lang="en-US" dirty="0" smtClean="0">
                <a:latin typeface="Arial Black" pitchFamily="34" charset="0"/>
              </a:rPr>
              <a:t/>
            </a:r>
            <a:br>
              <a:rPr lang="en-US" dirty="0" smtClean="0">
                <a:latin typeface="Arial Black" pitchFamily="34" charset="0"/>
              </a:rPr>
            </a:br>
            <a:r>
              <a:rPr lang="cs-CZ" dirty="0" smtClean="0">
                <a:latin typeface="Arial Black" pitchFamily="34" charset="0"/>
              </a:rPr>
              <a:t>– moderní technologie</a:t>
            </a:r>
            <a:endParaRPr lang="cs-CZ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kvantifikace výkonu</a:t>
            </a:r>
            <a:r>
              <a:rPr lang="en-US" sz="2800" dirty="0" smtClean="0"/>
              <a:t> </a:t>
            </a:r>
            <a:r>
              <a:rPr lang="cs-CZ" sz="2800" dirty="0" smtClean="0"/>
              <a:t>		</a:t>
            </a:r>
            <a:r>
              <a:rPr lang="cs-CZ" sz="2800" dirty="0" smtClean="0">
                <a:solidFill>
                  <a:srgbClr val="FFFF00"/>
                </a:solidFill>
                <a:latin typeface="Arial Black" pitchFamily="34" charset="0"/>
              </a:rPr>
              <a:t>RYCHLOST</a:t>
            </a:r>
            <a:r>
              <a:rPr lang="en-US" sz="2800" dirty="0" smtClean="0"/>
              <a:t>		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77650" y="1781965"/>
            <a:ext cx="5492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 Black" pitchFamily="34" charset="0"/>
              </a:rPr>
              <a:t>RADAR, </a:t>
            </a:r>
            <a:r>
              <a:rPr lang="cs-CZ" sz="2400" dirty="0" smtClean="0">
                <a:latin typeface="Arial Black" pitchFamily="34" charset="0"/>
              </a:rPr>
              <a:t>AKCELEROMETR, GPS</a:t>
            </a:r>
            <a:endParaRPr lang="cs-CZ" sz="2400" dirty="0">
              <a:latin typeface="Arial Black" pitchFamily="34" charset="0"/>
            </a:endParaRPr>
          </a:p>
        </p:txBody>
      </p:sp>
      <p:pic>
        <p:nvPicPr>
          <p:cNvPr id="5122" name="Picture 2" descr="http://livehealthy.chron.com/DM-Resize/photos.demandstudios.com/getty/article/178/196/97809047.jpg?w=650&amp;h=406&amp;keep_ratio=1&amp;web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46" y="2567833"/>
            <a:ext cx="2872851" cy="230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ocketradar.com/blog/wp-content/uploads/2014/01/softball_pitch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4492302"/>
            <a:ext cx="3548547" cy="236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sportssensors.eu/images/gallery/glove/glove_rad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853" y="1867989"/>
            <a:ext cx="2229019" cy="288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gadgetreview.com/uploaded_images/baseball-speed-7028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851" y="4424833"/>
            <a:ext cx="2434428" cy="243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395670" y="1803633"/>
            <a:ext cx="26593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>
                <a:latin typeface="Arial Black" panose="020B0A04020102020204" pitchFamily="34" charset="0"/>
              </a:rPr>
              <a:t>INTERPOLACE Z ČASU A DRÁHY, KAMEROVÝ SYSTÉM</a:t>
            </a:r>
            <a:endParaRPr lang="cs-CZ" sz="1050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http://www.vidyamrut.com/sports/images/hawkey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0" y="4010808"/>
            <a:ext cx="19685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ntiradary.net/img/usekove_mereni_mal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108" y="2320778"/>
            <a:ext cx="3131891" cy="155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33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Kvalitativní hodnocení		</a:t>
            </a:r>
            <a:r>
              <a:rPr lang="en-US" sz="2800" dirty="0" smtClean="0"/>
              <a:t>		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026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Kvalitativní hodnocení		</a:t>
            </a:r>
            <a:r>
              <a:rPr lang="en-US" sz="2800" dirty="0" smtClean="0"/>
              <a:t>		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98617" y="1776549"/>
            <a:ext cx="896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Stále zůstává zejména jako subjektivní hodnocení rozhodčího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 	- snaha o sjednocení hodnocení a využití pomocných technologií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http://www.usfigureskating.org/content/events/200405/broadmooropen/technicalsc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8465" y="2843529"/>
            <a:ext cx="2857500" cy="2143125"/>
          </a:xfrm>
          <a:prstGeom prst="rect">
            <a:avLst/>
          </a:prstGeom>
          <a:noFill/>
        </p:spPr>
      </p:pic>
      <p:pic>
        <p:nvPicPr>
          <p:cNvPr id="27652" name="Picture 4" descr="http://deepfriar.files.wordpress.com/2010/01/viking-olympics-ska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08882"/>
            <a:ext cx="7083188" cy="3116370"/>
          </a:xfrm>
          <a:prstGeom prst="rect">
            <a:avLst/>
          </a:prstGeom>
          <a:noFill/>
        </p:spPr>
      </p:pic>
      <p:pic>
        <p:nvPicPr>
          <p:cNvPr id="4098" name="Picture 2" descr="http://affordablehousinginstitute.org/blogs/us/wp-content/uploads/trampoline_scores-300x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79" y="4860819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871910" y="1551906"/>
            <a:ext cx="27612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hlinkClick r:id="rId5" action="ppaction://hlinkfile"/>
              </a:rPr>
              <a:t>metodika hodnocení DOC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3330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Fyziologické aspekty		</a:t>
            </a:r>
            <a:r>
              <a:rPr lang="en-US" sz="2800" dirty="0" smtClean="0"/>
              <a:t>		</a:t>
            </a:r>
            <a:endParaRPr lang="cs-CZ" sz="2800" dirty="0"/>
          </a:p>
        </p:txBody>
      </p:sp>
      <p:sp>
        <p:nvSpPr>
          <p:cNvPr id="33798" name="AutoShape 6" descr="data:image/jpeg;base64,/9j/4AAQSkZJRgABAQAAAQABAAD/2wCEAAkGBxQTEhMTExQUFBMXFhYXGRgYEhccGRwYGhgWGBwaGBsaHCggGBslHRUXIjEiKykrMC4uGx8/ODMsNyguLisBCgoKDQwMDwwMDisZHxkrKysrKysrKysrKysrKysrKysrKysrKysrKysrKysrKysrKysrKysrKysrKysrKysrK//AABEIAMwAzAMBIgACEQEDEQH/xAAcAAEAAwADAQEAAAAAAAAAAAAABgcIAQQFAwL/xABDEAABAwIBCQMGDAUFAQAAAAABAAIDBBEGBQcSITFBUWFxE4GRFCIyQnOhCCM1Q1JicpKiscHCM0SCg7JTY5PD4ST/xAAVAQEBAAAAAAAAAAAAAAAAAAAAAf/EABQRAQAAAAAAAAAAAAAAAAAAAAD/2gAMAwEAAhEDEQA/ALxREQEREBERARF4GJsZUlCD28oD7XEbfOkP9I2dTYIPfXDnWFzqAVE5ez1VEl20sLIG7nPOnJ1sLNb+Lqq8yvluoqiTUTyy8nPOj3M9EeCDTWUMbUEJIkq4QRuDw4/huvBqc7+TWmwfK/7ML7eJACzmAuUF/SZ6qEbI6l3SNn6vC+seebJ52iob1iv/AIkrPiKDTFFnPyZJ/MhntGuZ+YUlydlWCcXhljlH1Hh3jY6lkJGHRIc0lrhscDYjoRrCo2SizLkHOVlClsBMZmD1Zrv/ABX0verMwvnjppiGVTDSv+lpaURP2rAt7x3lBZyL509Q2RoexzXscLhzSCCOII1FfRAREQEREBERAREQEREBdXKeUYqeN0sz2xxtFy5xsP8A08l52LMUQUEJlmdr1hjARpvd9Fo/XYFm/F+LajKEunO6zAToRNJ0GdPpOt6x92xBNMaZ35ZtKKiBhi2dqf4rvsjZGPE9FVz3EkuJJcTckkkk8STrJ5rhFARB71MMPZtcoVVndiYIz6812auIZ6R8Agh6K7slZj4RY1NTI/6sTWsHi7SJHgpNRZq8mR/y+n7SR7vcTZBmtFqVmAcmjZRU/wDxhfGbNzkx38nCObW6J8QVRmBFoPKGZnJ7wezM8B4tl0h4SB2rwUOy1mUqWAmnmjn+q5vZu8bkfkoKtRd/K+RqildoVEMkLt2k3Ufsu9F3cSugg9vC2KqmgfpU8lmn0o3a43dW7jzFir3wLnIp6+0bviKm38NztTuJjd63Tas2rlpsQQSCCCCDYgjWCCNh5oNkIqdzZ50y4tpa9wvqEc5NrnZoy8Dwdv387iVBERAREQEREBeNivEcNBTunmPJjARpPfbU1vP8gvTrKpkTHySODGMaXOcdgAFySsxY/wAWvyjUmTW2Fl2wsO5u9xH0nWBPcNyDzsTZfmrp3VE5846mtHosbua3lz3leUiKApXgrAVTlE6TB2UANjK8Gx4hg9c+7mpPmyzYmo0aqta5sFwWRHUZODn7wzltPTbc+VKyOkpZZS0Nigic/RaABZjSdEDusqPFwngGjoADGztJt8sli+/LcwcgApUstZWx3X1EpldUSR67tZG8tY0bgANvU7VKMJZ4KmEtZWDyiLZpiwlbz4PHLUee5BfqLysP4jpq1naU0rZANov5zTwc062leqgIiICIiDr11FHMwxysbIw7WuaCPAqpsZZm2nSlye7RO0wPd5v9tx1t6G46K4UQY8q6V8T3RysdHI02c1wIIPMFfFahxxgiDKMdnjQmaPMlaPOHJ30mHePCxWcMQ5CmopnQTsLXDYfVc3c5h3g+7eoPNIVw5os4liyhq36tTYJXHuEbyfwnu4KnkKDZKKu80WN/LIfJ5nf/AEwtGs7ZIxqDubhqB7jvViKgiIgIi6OW8pspoJaiT0I2Fx52GoDmTYd6Cqc+mLCNHJ8R2gPnI4epH3+ke7iqaXZynlB9RNJPKbySOL3cLncOQFgOQXWUBWXmiwCKtwq6hp8njf5jCNUrxrueMYPiRbYCFEcE4bfX1ccDbhl9KVw9WMHX3nYOZ5LU1FSMijZHG0NYxoa1o2ADYqPqAovnS+Sa32R/MKUqK50vkmt9l+5qDMCIig7OTq+WCRssMjo5G7HNNj0PEcirewbnlBtFlBoB2CdjdX9xm48xq5BUwiDYNDWxzMbJE9kkbhcOY4OaehC7CydhzE1TQv06aUsublh1xu+03f1FjzV14NztU1Tox1OjTTnVrd8U4/VefRvwPiVRYyLhpvrGsLlAREQFG8c4RiyjB2b/ADZG+dHINrXc+LTsI/UAqSIgyBlTJ8lPLJDM0skjcWuB5bxxaRrB3ghdVX5nqwh5RB5ZC280I88Aa3xb+pbtHK/JUGoO/kHK8lJUR1EXpxuvY7HDe08iNS1ZkPKsdVBFURG7JGhw4jiDzB1LIiuDMJiOzpaF51H42Lr8438nD+pUXSiIgKqM/uXNCCGkafOmcZH+zZaw73EfdKtdZrzwZT7fKkwBu2INiHUDSNu9xQQpEXpYbyUaqrp6cfOyNaeTNrz3MDioL1zLYb8mou2eLS1BDzxEY9Bv5uP2uSsJfiKMNaGtFmtAAHADUAv2qCiudL5JrfZfuapUornS+Sa32X7moMwIiKAiIgIiIJbhDOHV0Gi1ru1gG2KQkgD6jtrPeOSvHCOP6SvAax/ZzW1wvID+ejueOizCuWuIIIJBBuCDYg8QRsKDZCLP+Ds7lRT6MdWDUQ7NL51vfseOR189yurD2JKatj7Smla8b27HtPBzTraVR6yIiDhzQQQRcHUQstZwcOmhrpYQPinHtIj/ALbiSB/Sbt7hxWplVWf7I2nTQ1bR50L9B/s5NQ8Hhv3igotehh7KzqSphqW/NPDiOLdjh3tJ77Lz0UGxoJmva17SC1wDgRsIIuCO5ftQ/NNlPt8mU5Ju6MGI9WHRHuspgqOCVj/KNX200s3+pJJJ99xd+q1jiGUtpalw1FsMp8GOKyJGLAdAg/SsjMPk4SV75T8zCSOryG+NgfFVuro+DxANGtk36UTPAPcf8goLhREVBRXOl8k1vsv3NUqUVzpfJNb7L9zUGYERFAREQEREBERAXZyfXywSCWGR0cg2OabHpzHIrrIguXBueX0YsoNtu7djdR+2wbDzbq5BW5QV0czGyRPbJG4XDmuBBHULHy9fDuJamifp00pZxadbHfaadR6ix5qjWS8PG2ThUUFVEfWieR1A0getwo3gPOfDXObBK3sKkjUL3Y8jboO3H6p7rqfPYCCDsIsehQY3BXK+tVHove36L3N8HEfovkoLs+DzWXirIb+jJHIP7jS3/p96t1UT8HyS1XVN3GBp+7IAP8yr2VHj4xv5BWW2+Ty/4OWTQtdYhiLqWpaNZdDKPFjgsiMNwOgQfpXj8Hm3k1Xx8oHh2TLfqqOV0fB4nGjWx79KJ/iHtP8AiFBcKIioKK50vkmt9l+5qlSiudL5JrfZfuagzAiIoCIiAiIgIiICIiAiL18O4aqq1+hTRF/Fx1Mb9px1dwueSDzKfT029lftdJvZ6O3TuNG3O9lsKC+i3S9Kwv1tr96gWA818NC5s8ru3qQNRtZjCdug3efrHusp894AJOoAXPQKjIuW7eU1NtnlE9unavXSX1qpNJ73fSe53i4n9V8lBZmYK/l81tnk5v8AfYr9VE/B8jvV1TtwgaPvSAj/AAKvZUcELH+UaTsZpYf9OSSP7ji39FsFZrzwZM7DKkxAs2UNlHUjRNu9pQQpWRmHyiI698R+ehIHVhDvGxPgq3XpYbyqaWrp6gfNSNcebNjx3sLgoNbovxFIHNDmm7XAEHiDrBX7VBRXOl8k1vsv3NUqUVzpfJNb7L9zUGYERFAREQEREBEXLWkkAAkk2AAuSeAA2lBwuzk+glnkEUMbpJDsa0XPXkOZVgYOzR1FRoyVd6eHbo/Ou7tjBzOvlvV1Yew3TUUfZ00TWDe7a9x4ucdbigrHBuZr0ZMoOudvYMdqHJ7xtPJurmVblDRRwsbHExscbRYNa0AAdAuwioLxMbZRFPQVUp9WJ4HUjRA63K9tVVn+yzoU0NI0+dM/Tf7OPWPF5b90oKKAXKIoLs+DzR2irJrelJHGP7bS7/u9yt1Q/NNkzsMmU4Is6QGU9Xm491lMFQVT5/ch6cENW0edC4xv9m+1j3OA+8VbC6OW8mMqYJaeT0JGFp5XGojmDY9yDIiLs5Tye+nmkglFpI3FjuFxvHIixHIrrKDQ+ZbEnlNF2LzeWnIYeJjPoO/Np+zzVhLKmCcSPoKuOdtyy+jK36UZOvvG0cxzWpaKrZLGySNwcx7Q5rhsIOxUfZRXOl8k1vsv3NUqUVzpfJNb7L9zUGYERFAREQEXsYcwzU1z9CmiL7GxedUbftO3dBc8ldeDs0tNTaMlTapnGvWPimn6rD6VuLvAIKpwhm8q6/Rc1vZQHbLICAR9Ru1/uHNXjhDAFJQAOYztJrWMzwC/no7mDopU0W1DUFyqCIiAiIg4c4AEnUBrJWWs4OIjXV0swPxTT2cQ/wBtpIB/qN3d44K2c9WL/J4PI4XWmmHnkHWyLf0Ltg5X5Kg0Behh7JLquphpm7ZXhpPBu1x7mgnrZeergzCYcu6WueNQ+Ki6/OO/Jo/qUFzQQtY1rGgBrQGgDYABYAdy/aIqCIiCm8+mEydHKEQ2AMnA4epJ3eie7gqaWw6ylZKx8cjQ9j2lrmnYQRYgrMWP8JPydUmPW6F93QvO9u9pP0m3APcd6CMqzM0WPhSOFJUuPk8jvi3k6onu1WPCMnwJvsJVZooNkAqLZ0vkmt9kfzCrPNlnPNPo0ta5zobgMlOsx8Gv3lnPaOmy5sqUcdXSyxEh0c8TmaTSCLPaRpA991RkZFJMrYEr6eUxOp5JNdmvjYXMcNxBGzodilGEsz9TMWvqz5PFt0AQZXcuDBzNzy3qCvMnUEs8jYoY3SSO2NaLnqeA5lW7g3M0Boy5QcCdogY7V/cfvPIauZVnYfw5TUTNCmibGD6Rtdzjxc463L1VR16GijhY2OJjI42iwaxoDR0AXYREBERAREQFHMc4uiydB2j/ADpHebHGNrnc+DRtJ/UgL5Y4xvBk6O7zpzOHmRNPnE8XfRYN58LlZxxDl2atmdPO8ucdg9VjdzWDcB796DrZUyhJUTSTzOL5JHFziee4cGgagNwAXVRFB38hZIkq546eIefI61zsaN7jyA1rVmQ8lR0sEVPELMjaGjieJPMnWoTmiwR5HD5TM3/6ZWjUdscZ1hvJx1E9w3KxFQREQEREBeNivDcNfTugmHNjwBpMfbU5vP8AML2UQZKxLkCahndBOLOGtrhfRe3c5vLluK8tauxbheDKEJimbr1ljwBpsdxafzGwrN+LsJ1GT5dCdt2knQlaDoP6fRdb1T79qg8FSvBWPqnJ50WHtYCbmJ5NhxLD6h93JRREGoMJ4+o68ARv7ObfFJYPB5bnjmCVKVjYHfvUww9nLyhS2b2pnjHqTXdq4B/pDxKo0yiqTJWfCE2FTTSM4uic148HFpA8VJ6LOpkyT+Y0PaRvZ7yLIJoijbMe5NOytp/+QL5TZxcmN/nITya7SPgEEpRV1lDPLk9gPZiec8GxaI8ZC3V4qHZaz11LwRTQRw/WedN3hYD80F3V1bHCwySvbGwbXOcAPEqp8ZZ5GjSiye3SOwzvb5v9tp1u6mw6qpcr5aqKp2nUTSTO3aTtQ+y0ea3uAXQQfasqnyvdJK90kjjdznEkk8yV8UXLRcgAEkkAAC5JOwADaeSg4JVwZos3dyyuq2ebqdBE4d4keD+Ed/BfbNpmsLS2qr2i+oxwEXsdulLxPBvjyuNUEREBERAREQEREBdXKeToqiN0UzGyRuFi1wuP/DzXaRBQ+NM0E0OlLREzRbeyP8Vv2TskHgeqq97SCQQQ4GxBBBB4EHWDyWyFH8TYNpK4Ht4gX2sJG+bIP6ht6G6DKyK0sv5laiO7qWZk7dzXjQk6X1td+Hoq8yvkSopSRUQSxc3MOj3P9E+Kg6CICiAiIgIi5YLkNaC5x2NAuT0A1lBwil+Qc22UKqxEJhYfWmuz8NtL3KzML5m6aEh9U81T/o6OjED0uS7vPcEFP4XwrU179Gnju0elI7VG3q7jyFyr3wLm3p6C0jrT1Nv4jm6m8RG31eu1TKmp2RtDI2tYxosGtaAAOAA1BfVUEREBERAREQEREBERAREQEREBcOaCLHWDuXKII/lDBOT5iTJSQkneGBp/DZeDU5oMmuNwyVn2Zn28DcKfIgrSTMpQnZJUjo9n6sX0jzMZPG0zu6y2/IBWOiCHUWbDJkf8sH+0e535lSTJ2SYIBaGGOIfUY1t+pA1ruogIiICIiAiIgIiI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802" name="AutoShape 10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804" name="AutoShape 12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6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Fyziologické aspekty		</a:t>
            </a:r>
            <a:r>
              <a:rPr lang="en-US" sz="2800" dirty="0" smtClean="0"/>
              <a:t>		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267096" y="1867989"/>
            <a:ext cx="4297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 Black" pitchFamily="34" charset="0"/>
              </a:rPr>
              <a:t>Přenos informací o TF</a:t>
            </a:r>
            <a:endParaRPr lang="cs-CZ" sz="2400" dirty="0">
              <a:latin typeface="Arial Black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9988" y="2467133"/>
            <a:ext cx="7852012" cy="439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AutoShape 6" descr="data:image/jpeg;base64,/9j/4AAQSkZJRgABAQAAAQABAAD/2wCEAAkGBxQTEhMTExQUFBMXFhYXGRgYEhccGRwYGhgWGBwaGBsaHCggGBslHRUXIjEiKykrMC4uGx8/ODMsNyguLisBCgoKDQwMDwwMDisZHxkrKysrKysrKysrKysrKysrKysrKysrKysrKysrKysrKysrKysrKysrKysrKysrKysrK//AABEIAMwAzAMBIgACEQEDEQH/xAAcAAEAAwADAQEAAAAAAAAAAAAABgcIAQQFAwL/xABDEAABAwIBCQMGDAUFAQAAAAABAAIDBBEGBQcSITFBUWFxE4GRFCIyQnOhCCM1Q1JicpKiscHCM0SCg7JTY5PD4ST/xAAVAQEBAAAAAAAAAAAAAAAAAAAAAf/EABQRAQAAAAAAAAAAAAAAAAAAAAD/2gAMAwEAAhEDEQA/ALxREQEREBERARF4GJsZUlCD28oD7XEbfOkP9I2dTYIPfXDnWFzqAVE5ez1VEl20sLIG7nPOnJ1sLNb+Lqq8yvluoqiTUTyy8nPOj3M9EeCDTWUMbUEJIkq4QRuDw4/huvBqc7+TWmwfK/7ML7eJACzmAuUF/SZ6qEbI6l3SNn6vC+seebJ52iob1iv/AIkrPiKDTFFnPyZJ/MhntGuZ+YUlydlWCcXhljlH1Hh3jY6lkJGHRIc0lrhscDYjoRrCo2SizLkHOVlClsBMZmD1Zrv/ABX0verMwvnjppiGVTDSv+lpaURP2rAt7x3lBZyL509Q2RoexzXscLhzSCCOII1FfRAREQEREBERAREQEREBdXKeUYqeN0sz2xxtFy5xsP8A08l52LMUQUEJlmdr1hjARpvd9Fo/XYFm/F+LajKEunO6zAToRNJ0GdPpOt6x92xBNMaZ35ZtKKiBhi2dqf4rvsjZGPE9FVz3EkuJJcTckkkk8STrJ5rhFARB71MMPZtcoVVndiYIz6812auIZ6R8Agh6K7slZj4RY1NTI/6sTWsHi7SJHgpNRZq8mR/y+n7SR7vcTZBmtFqVmAcmjZRU/wDxhfGbNzkx38nCObW6J8QVRmBFoPKGZnJ7wezM8B4tl0h4SB2rwUOy1mUqWAmnmjn+q5vZu8bkfkoKtRd/K+RqildoVEMkLt2k3Ufsu9F3cSugg9vC2KqmgfpU8lmn0o3a43dW7jzFir3wLnIp6+0bviKm38NztTuJjd63Tas2rlpsQQSCCCCDYgjWCCNh5oNkIqdzZ50y4tpa9wvqEc5NrnZoy8Dwdv387iVBERAREQEREBeNivEcNBTunmPJjARpPfbU1vP8gvTrKpkTHySODGMaXOcdgAFySsxY/wAWvyjUmTW2Fl2wsO5u9xH0nWBPcNyDzsTZfmrp3VE5846mtHosbua3lz3leUiKApXgrAVTlE6TB2UANjK8Gx4hg9c+7mpPmyzYmo0aqta5sFwWRHUZODn7wzltPTbc+VKyOkpZZS0Nigic/RaABZjSdEDusqPFwngGjoADGztJt8sli+/LcwcgApUstZWx3X1EpldUSR67tZG8tY0bgANvU7VKMJZ4KmEtZWDyiLZpiwlbz4PHLUee5BfqLysP4jpq1naU0rZANov5zTwc062leqgIiICIiDr11FHMwxysbIw7WuaCPAqpsZZm2nSlye7RO0wPd5v9tx1t6G46K4UQY8q6V8T3RysdHI02c1wIIPMFfFahxxgiDKMdnjQmaPMlaPOHJ30mHePCxWcMQ5CmopnQTsLXDYfVc3c5h3g+7eoPNIVw5os4liyhq36tTYJXHuEbyfwnu4KnkKDZKKu80WN/LIfJ5nf/AEwtGs7ZIxqDubhqB7jvViKgiIgIi6OW8pspoJaiT0I2Fx52GoDmTYd6Cqc+mLCNHJ8R2gPnI4epH3+ke7iqaXZynlB9RNJPKbySOL3cLncOQFgOQXWUBWXmiwCKtwq6hp8njf5jCNUrxrueMYPiRbYCFEcE4bfX1ccDbhl9KVw9WMHX3nYOZ5LU1FSMijZHG0NYxoa1o2ADYqPqAovnS+Sa32R/MKUqK50vkmt9l+5qDMCIig7OTq+WCRssMjo5G7HNNj0PEcirewbnlBtFlBoB2CdjdX9xm48xq5BUwiDYNDWxzMbJE9kkbhcOY4OaehC7CydhzE1TQv06aUsublh1xu+03f1FjzV14NztU1Tox1OjTTnVrd8U4/VefRvwPiVRYyLhpvrGsLlAREQFG8c4RiyjB2b/ADZG+dHINrXc+LTsI/UAqSIgyBlTJ8lPLJDM0skjcWuB5bxxaRrB3ghdVX5nqwh5RB5ZC280I88Aa3xb+pbtHK/JUGoO/kHK8lJUR1EXpxuvY7HDe08iNS1ZkPKsdVBFURG7JGhw4jiDzB1LIiuDMJiOzpaF51H42Lr8438nD+pUXSiIgKqM/uXNCCGkafOmcZH+zZaw73EfdKtdZrzwZT7fKkwBu2INiHUDSNu9xQQpEXpYbyUaqrp6cfOyNaeTNrz3MDioL1zLYb8mou2eLS1BDzxEY9Bv5uP2uSsJfiKMNaGtFmtAAHADUAv2qCiudL5JrfZfuapUornS+Sa32X7moMwIiKAiIgIiIJbhDOHV0Gi1ru1gG2KQkgD6jtrPeOSvHCOP6SvAax/ZzW1wvID+ejueOizCuWuIIIJBBuCDYg8QRsKDZCLP+Ds7lRT6MdWDUQ7NL51vfseOR189yurD2JKatj7Smla8b27HtPBzTraVR6yIiDhzQQQRcHUQstZwcOmhrpYQPinHtIj/ALbiSB/Sbt7hxWplVWf7I2nTQ1bR50L9B/s5NQ8Hhv3igotehh7KzqSphqW/NPDiOLdjh3tJ77Lz0UGxoJmva17SC1wDgRsIIuCO5ftQ/NNlPt8mU5Ju6MGI9WHRHuspgqOCVj/KNX200s3+pJJJ99xd+q1jiGUtpalw1FsMp8GOKyJGLAdAg/SsjMPk4SV75T8zCSOryG+NgfFVuro+DxANGtk36UTPAPcf8goLhREVBRXOl8k1vsv3NUqUVzpfJNb7L9zUGYERFAREQEREBERAXZyfXywSCWGR0cg2OabHpzHIrrIguXBueX0YsoNtu7djdR+2wbDzbq5BW5QV0czGyRPbJG4XDmuBBHULHy9fDuJamifp00pZxadbHfaadR6ix5qjWS8PG2ThUUFVEfWieR1A0getwo3gPOfDXObBK3sKkjUL3Y8jboO3H6p7rqfPYCCDsIsehQY3BXK+tVHove36L3N8HEfovkoLs+DzWXirIb+jJHIP7jS3/p96t1UT8HyS1XVN3GBp+7IAP8yr2VHj4xv5BWW2+Ty/4OWTQtdYhiLqWpaNZdDKPFjgsiMNwOgQfpXj8Hm3k1Xx8oHh2TLfqqOV0fB4nGjWx79KJ/iHtP8AiFBcKIioKK50vkmt9l+5qlSiudL5JrfZfuagzAiIoCIiAiIgIiICIiAiL18O4aqq1+hTRF/Fx1Mb9px1dwueSDzKfT029lftdJvZ6O3TuNG3O9lsKC+i3S9Kwv1tr96gWA818NC5s8ru3qQNRtZjCdug3efrHusp894AJOoAXPQKjIuW7eU1NtnlE9unavXSX1qpNJ73fSe53i4n9V8lBZmYK/l81tnk5v8AfYr9VE/B8jvV1TtwgaPvSAj/AAKvZUcELH+UaTsZpYf9OSSP7ji39FsFZrzwZM7DKkxAs2UNlHUjRNu9pQQpWRmHyiI698R+ehIHVhDvGxPgq3XpYbyqaWrp6gfNSNcebNjx3sLgoNbovxFIHNDmm7XAEHiDrBX7VBRXOl8k1vsv3NUqUVzpfJNb7L9zUGYERFAREQEREBEXLWkkAAkk2AAuSeAA2lBwuzk+glnkEUMbpJDsa0XPXkOZVgYOzR1FRoyVd6eHbo/Ou7tjBzOvlvV1Yew3TUUfZ00TWDe7a9x4ucdbigrHBuZr0ZMoOudvYMdqHJ7xtPJurmVblDRRwsbHExscbRYNa0AAdAuwioLxMbZRFPQVUp9WJ4HUjRA63K9tVVn+yzoU0NI0+dM/Tf7OPWPF5b90oKKAXKIoLs+DzR2irJrelJHGP7bS7/u9yt1Q/NNkzsMmU4Is6QGU9Xm491lMFQVT5/ch6cENW0edC4xv9m+1j3OA+8VbC6OW8mMqYJaeT0JGFp5XGojmDY9yDIiLs5Tye+nmkglFpI3FjuFxvHIixHIrrKDQ+ZbEnlNF2LzeWnIYeJjPoO/Np+zzVhLKmCcSPoKuOdtyy+jK36UZOvvG0cxzWpaKrZLGySNwcx7Q5rhsIOxUfZRXOl8k1vsv3NUqUVzpfJNb7L9zUGYERFAREQEXsYcwzU1z9CmiL7GxedUbftO3dBc8ldeDs0tNTaMlTapnGvWPimn6rD6VuLvAIKpwhm8q6/Rc1vZQHbLICAR9Ru1/uHNXjhDAFJQAOYztJrWMzwC/no7mDopU0W1DUFyqCIiAiIg4c4AEnUBrJWWs4OIjXV0swPxTT2cQ/wBtpIB/qN3d44K2c9WL/J4PI4XWmmHnkHWyLf0Ltg5X5Kg0Behh7JLquphpm7ZXhpPBu1x7mgnrZeergzCYcu6WueNQ+Ki6/OO/Jo/qUFzQQtY1rGgBrQGgDYABYAdy/aIqCIiCm8+mEydHKEQ2AMnA4epJ3eie7gqaWw6ylZKx8cjQ9j2lrmnYQRYgrMWP8JPydUmPW6F93QvO9u9pP0m3APcd6CMqzM0WPhSOFJUuPk8jvi3k6onu1WPCMnwJvsJVZooNkAqLZ0vkmt9kfzCrPNlnPNPo0ta5zobgMlOsx8Gv3lnPaOmy5sqUcdXSyxEh0c8TmaTSCLPaRpA991RkZFJMrYEr6eUxOp5JNdmvjYXMcNxBGzodilGEsz9TMWvqz5PFt0AQZXcuDBzNzy3qCvMnUEs8jYoY3SSO2NaLnqeA5lW7g3M0Boy5QcCdogY7V/cfvPIauZVnYfw5TUTNCmibGD6Rtdzjxc463L1VR16GijhY2OJjI42iwaxoDR0AXYREBERAREQFHMc4uiydB2j/ADpHebHGNrnc+DRtJ/UgL5Y4xvBk6O7zpzOHmRNPnE8XfRYN58LlZxxDl2atmdPO8ucdg9VjdzWDcB796DrZUyhJUTSTzOL5JHFziee4cGgagNwAXVRFB38hZIkq546eIefI61zsaN7jyA1rVmQ8lR0sEVPELMjaGjieJPMnWoTmiwR5HD5TM3/6ZWjUdscZ1hvJx1E9w3KxFQREQEREBeNivDcNfTugmHNjwBpMfbU5vP8AML2UQZKxLkCahndBOLOGtrhfRe3c5vLluK8tauxbheDKEJimbr1ljwBpsdxafzGwrN+LsJ1GT5dCdt2knQlaDoP6fRdb1T79qg8FSvBWPqnJ50WHtYCbmJ5NhxLD6h93JRREGoMJ4+o68ARv7ObfFJYPB5bnjmCVKVjYHfvUww9nLyhS2b2pnjHqTXdq4B/pDxKo0yiqTJWfCE2FTTSM4uic148HFpA8VJ6LOpkyT+Y0PaRvZ7yLIJoijbMe5NOytp/+QL5TZxcmN/nITya7SPgEEpRV1lDPLk9gPZiec8GxaI8ZC3V4qHZaz11LwRTQRw/WedN3hYD80F3V1bHCwySvbGwbXOcAPEqp8ZZ5GjSiye3SOwzvb5v9tp1u6mw6qpcr5aqKp2nUTSTO3aTtQ+y0ea3uAXQQfasqnyvdJK90kjjdznEkk8yV8UXLRcgAEkkAAC5JOwADaeSg4JVwZos3dyyuq2ebqdBE4d4keD+Ed/BfbNpmsLS2qr2i+oxwEXsdulLxPBvjyuNUEREBERAREQEREBdXKeToqiN0UzGyRuFi1wuP/DzXaRBQ+NM0E0OlLREzRbeyP8Vv2TskHgeqq97SCQQQ4GxBBBB4EHWDyWyFH8TYNpK4Ht4gX2sJG+bIP6ht6G6DKyK0sv5laiO7qWZk7dzXjQk6X1td+Hoq8yvkSopSRUQSxc3MOj3P9E+Kg6CICiAiIgIi5YLkNaC5x2NAuT0A1lBwil+Qc22UKqxEJhYfWmuz8NtL3KzML5m6aEh9U81T/o6OjED0uS7vPcEFP4XwrU179Gnju0elI7VG3q7jyFyr3wLm3p6C0jrT1Nv4jm6m8RG31eu1TKmp2RtDI2tYxosGtaAAOAA1BfVUEREBERAREQEREBERAREQEREBcOaCLHWDuXKII/lDBOT5iTJSQkneGBp/DZeDU5oMmuNwyVn2Zn28DcKfIgrSTMpQnZJUjo9n6sX0jzMZPG0zu6y2/IBWOiCHUWbDJkf8sH+0e535lSTJ2SYIBaGGOIfUY1t+pA1ruogIiICIiAiIgIiI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802" name="AutoShape 10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804" name="AutoShape 12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3806" name="Picture 14" descr="http://icons.iconarchive.com/icons/icons-land/play-stop-pause/256/Play-Normal-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0352" y="3189310"/>
            <a:ext cx="922598" cy="922598"/>
          </a:xfrm>
          <a:prstGeom prst="rect">
            <a:avLst/>
          </a:prstGeom>
          <a:noFill/>
        </p:spPr>
      </p:pic>
      <p:pic>
        <p:nvPicPr>
          <p:cNvPr id="14" name="Picture 14" descr="http://icons.iconarchive.com/icons/icons-land/play-stop-pause/256/Play-Normal-icon.png">
            <a:hlinkClick r:id="rId5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979" y="4515417"/>
            <a:ext cx="922598" cy="922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13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Fyziologické aspekty		</a:t>
            </a:r>
            <a:r>
              <a:rPr lang="en-US" sz="2800" dirty="0" smtClean="0"/>
              <a:t>		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267096" y="1867989"/>
            <a:ext cx="5433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 Black" pitchFamily="34" charset="0"/>
              </a:rPr>
              <a:t>Přenos informací o výkonu</a:t>
            </a:r>
            <a:endParaRPr lang="cs-CZ" sz="2400" dirty="0">
              <a:latin typeface="Arial Black" pitchFamily="34" charset="0"/>
            </a:endParaRPr>
          </a:p>
        </p:txBody>
      </p:sp>
      <p:sp>
        <p:nvSpPr>
          <p:cNvPr id="33798" name="AutoShape 6" descr="data:image/jpeg;base64,/9j/4AAQSkZJRgABAQAAAQABAAD/2wCEAAkGBxQTEhMTExQUFBMXFhYXGRgYEhccGRwYGhgWGBwaGBsaHCggGBslHRUXIjEiKykrMC4uGx8/ODMsNyguLisBCgoKDQwMDwwMDisZHxkrKysrKysrKysrKysrKysrKysrKysrKysrKysrKysrKysrKysrKysrKysrKysrKysrK//AABEIAMwAzAMBIgACEQEDEQH/xAAcAAEAAwADAQEAAAAAAAAAAAAABgcIAQQFAwL/xABDEAABAwIBCQMGDAUFAQAAAAABAAIDBBEGBQcSITFBUWFxE4GRFCIyQnOhCCM1Q1JicpKiscHCM0SCg7JTY5PD4ST/xAAVAQEBAAAAAAAAAAAAAAAAAAAAAf/EABQRAQAAAAAAAAAAAAAAAAAAAAD/2gAMAwEAAhEDEQA/ALxREQEREBERARF4GJsZUlCD28oD7XEbfOkP9I2dTYIPfXDnWFzqAVE5ez1VEl20sLIG7nPOnJ1sLNb+Lqq8yvluoqiTUTyy8nPOj3M9EeCDTWUMbUEJIkq4QRuDw4/huvBqc7+TWmwfK/7ML7eJACzmAuUF/SZ6qEbI6l3SNn6vC+seebJ52iob1iv/AIkrPiKDTFFnPyZJ/MhntGuZ+YUlydlWCcXhljlH1Hh3jY6lkJGHRIc0lrhscDYjoRrCo2SizLkHOVlClsBMZmD1Zrv/ABX0verMwvnjppiGVTDSv+lpaURP2rAt7x3lBZyL509Q2RoexzXscLhzSCCOII1FfRAREQEREBERAREQEREBdXKeUYqeN0sz2xxtFy5xsP8A08l52LMUQUEJlmdr1hjARpvd9Fo/XYFm/F+LajKEunO6zAToRNJ0GdPpOt6x92xBNMaZ35ZtKKiBhi2dqf4rvsjZGPE9FVz3EkuJJcTckkkk8STrJ5rhFARB71MMPZtcoVVndiYIz6812auIZ6R8Agh6K7slZj4RY1NTI/6sTWsHi7SJHgpNRZq8mR/y+n7SR7vcTZBmtFqVmAcmjZRU/wDxhfGbNzkx38nCObW6J8QVRmBFoPKGZnJ7wezM8B4tl0h4SB2rwUOy1mUqWAmnmjn+q5vZu8bkfkoKtRd/K+RqildoVEMkLt2k3Ufsu9F3cSugg9vC2KqmgfpU8lmn0o3a43dW7jzFir3wLnIp6+0bviKm38NztTuJjd63Tas2rlpsQQSCCCCDYgjWCCNh5oNkIqdzZ50y4tpa9wvqEc5NrnZoy8Dwdv387iVBERAREQEREBeNivEcNBTunmPJjARpPfbU1vP8gvTrKpkTHySODGMaXOcdgAFySsxY/wAWvyjUmTW2Fl2wsO5u9xH0nWBPcNyDzsTZfmrp3VE5846mtHosbua3lz3leUiKApXgrAVTlE6TB2UANjK8Gx4hg9c+7mpPmyzYmo0aqta5sFwWRHUZODn7wzltPTbc+VKyOkpZZS0Nigic/RaABZjSdEDusqPFwngGjoADGztJt8sli+/LcwcgApUstZWx3X1EpldUSR67tZG8tY0bgANvU7VKMJZ4KmEtZWDyiLZpiwlbz4PHLUee5BfqLysP4jpq1naU0rZANov5zTwc062leqgIiICIiDr11FHMwxysbIw7WuaCPAqpsZZm2nSlye7RO0wPd5v9tx1t6G46K4UQY8q6V8T3RysdHI02c1wIIPMFfFahxxgiDKMdnjQmaPMlaPOHJ30mHePCxWcMQ5CmopnQTsLXDYfVc3c5h3g+7eoPNIVw5os4liyhq36tTYJXHuEbyfwnu4KnkKDZKKu80WN/LIfJ5nf/AEwtGs7ZIxqDubhqB7jvViKgiIgIi6OW8pspoJaiT0I2Fx52GoDmTYd6Cqc+mLCNHJ8R2gPnI4epH3+ke7iqaXZynlB9RNJPKbySOL3cLncOQFgOQXWUBWXmiwCKtwq6hp8njf5jCNUrxrueMYPiRbYCFEcE4bfX1ccDbhl9KVw9WMHX3nYOZ5LU1FSMijZHG0NYxoa1o2ADYqPqAovnS+Sa32R/MKUqK50vkmt9l+5qDMCIig7OTq+WCRssMjo5G7HNNj0PEcirewbnlBtFlBoB2CdjdX9xm48xq5BUwiDYNDWxzMbJE9kkbhcOY4OaehC7CydhzE1TQv06aUsublh1xu+03f1FjzV14NztU1Tox1OjTTnVrd8U4/VefRvwPiVRYyLhpvrGsLlAREQFG8c4RiyjB2b/ADZG+dHINrXc+LTsI/UAqSIgyBlTJ8lPLJDM0skjcWuB5bxxaRrB3ghdVX5nqwh5RB5ZC280I88Aa3xb+pbtHK/JUGoO/kHK8lJUR1EXpxuvY7HDe08iNS1ZkPKsdVBFURG7JGhw4jiDzB1LIiuDMJiOzpaF51H42Lr8438nD+pUXSiIgKqM/uXNCCGkafOmcZH+zZaw73EfdKtdZrzwZT7fKkwBu2INiHUDSNu9xQQpEXpYbyUaqrp6cfOyNaeTNrz3MDioL1zLYb8mou2eLS1BDzxEY9Bv5uP2uSsJfiKMNaGtFmtAAHADUAv2qCiudL5JrfZfuapUornS+Sa32X7moMwIiKAiIgIiIJbhDOHV0Gi1ru1gG2KQkgD6jtrPeOSvHCOP6SvAax/ZzW1wvID+ejueOizCuWuIIIJBBuCDYg8QRsKDZCLP+Ds7lRT6MdWDUQ7NL51vfseOR189yurD2JKatj7Smla8b27HtPBzTraVR6yIiDhzQQQRcHUQstZwcOmhrpYQPinHtIj/ALbiSB/Sbt7hxWplVWf7I2nTQ1bR50L9B/s5NQ8Hhv3igotehh7KzqSphqW/NPDiOLdjh3tJ77Lz0UGxoJmva17SC1wDgRsIIuCO5ftQ/NNlPt8mU5Ju6MGI9WHRHuspgqOCVj/KNX200s3+pJJJ99xd+q1jiGUtpalw1FsMp8GOKyJGLAdAg/SsjMPk4SV75T8zCSOryG+NgfFVuro+DxANGtk36UTPAPcf8goLhREVBRXOl8k1vsv3NUqUVzpfJNb7L9zUGYERFAREQEREBERAXZyfXywSCWGR0cg2OabHpzHIrrIguXBueX0YsoNtu7djdR+2wbDzbq5BW5QV0czGyRPbJG4XDmuBBHULHy9fDuJamifp00pZxadbHfaadR6ix5qjWS8PG2ThUUFVEfWieR1A0getwo3gPOfDXObBK3sKkjUL3Y8jboO3H6p7rqfPYCCDsIsehQY3BXK+tVHove36L3N8HEfovkoLs+DzWXirIb+jJHIP7jS3/p96t1UT8HyS1XVN3GBp+7IAP8yr2VHj4xv5BWW2+Ty/4OWTQtdYhiLqWpaNZdDKPFjgsiMNwOgQfpXj8Hm3k1Xx8oHh2TLfqqOV0fB4nGjWx79KJ/iHtP8AiFBcKIioKK50vkmt9l+5qlSiudL5JrfZfuagzAiIoCIiAiIgIiICIiAiL18O4aqq1+hTRF/Fx1Mb9px1dwueSDzKfT029lftdJvZ6O3TuNG3O9lsKC+i3S9Kwv1tr96gWA818NC5s8ru3qQNRtZjCdug3efrHusp894AJOoAXPQKjIuW7eU1NtnlE9unavXSX1qpNJ73fSe53i4n9V8lBZmYK/l81tnk5v8AfYr9VE/B8jvV1TtwgaPvSAj/AAKvZUcELH+UaTsZpYf9OSSP7ji39FsFZrzwZM7DKkxAs2UNlHUjRNu9pQQpWRmHyiI698R+ehIHVhDvGxPgq3XpYbyqaWrp6gfNSNcebNjx3sLgoNbovxFIHNDmm7XAEHiDrBX7VBRXOl8k1vsv3NUqUVzpfJNb7L9zUGYERFAREQEREBEXLWkkAAkk2AAuSeAA2lBwuzk+glnkEUMbpJDsa0XPXkOZVgYOzR1FRoyVd6eHbo/Ou7tjBzOvlvV1Yew3TUUfZ00TWDe7a9x4ucdbigrHBuZr0ZMoOudvYMdqHJ7xtPJurmVblDRRwsbHExscbRYNa0AAdAuwioLxMbZRFPQVUp9WJ4HUjRA63K9tVVn+yzoU0NI0+dM/Tf7OPWPF5b90oKKAXKIoLs+DzR2irJrelJHGP7bS7/u9yt1Q/NNkzsMmU4Is6QGU9Xm491lMFQVT5/ch6cENW0edC4xv9m+1j3OA+8VbC6OW8mMqYJaeT0JGFp5XGojmDY9yDIiLs5Tye+nmkglFpI3FjuFxvHIixHIrrKDQ+ZbEnlNF2LzeWnIYeJjPoO/Np+zzVhLKmCcSPoKuOdtyy+jK36UZOvvG0cxzWpaKrZLGySNwcx7Q5rhsIOxUfZRXOl8k1vsv3NUqUVzpfJNb7L9zUGYERFAREQEXsYcwzU1z9CmiL7GxedUbftO3dBc8ldeDs0tNTaMlTapnGvWPimn6rD6VuLvAIKpwhm8q6/Rc1vZQHbLICAR9Ru1/uHNXjhDAFJQAOYztJrWMzwC/no7mDopU0W1DUFyqCIiAiIg4c4AEnUBrJWWs4OIjXV0swPxTT2cQ/wBtpIB/qN3d44K2c9WL/J4PI4XWmmHnkHWyLf0Ltg5X5Kg0Behh7JLquphpm7ZXhpPBu1x7mgnrZeergzCYcu6WueNQ+Ki6/OO/Jo/qUFzQQtY1rGgBrQGgDYABYAdy/aIqCIiCm8+mEydHKEQ2AMnA4epJ3eie7gqaWw6ylZKx8cjQ9j2lrmnYQRYgrMWP8JPydUmPW6F93QvO9u9pP0m3APcd6CMqzM0WPhSOFJUuPk8jvi3k6onu1WPCMnwJvsJVZooNkAqLZ0vkmt9kfzCrPNlnPNPo0ta5zobgMlOsx8Gv3lnPaOmy5sqUcdXSyxEh0c8TmaTSCLPaRpA991RkZFJMrYEr6eUxOp5JNdmvjYXMcNxBGzodilGEsz9TMWvqz5PFt0AQZXcuDBzNzy3qCvMnUEs8jYoY3SSO2NaLnqeA5lW7g3M0Boy5QcCdogY7V/cfvPIauZVnYfw5TUTNCmibGD6Rtdzjxc463L1VR16GijhY2OJjI42iwaxoDR0AXYREBERAREQFHMc4uiydB2j/ADpHebHGNrnc+DRtJ/UgL5Y4xvBk6O7zpzOHmRNPnE8XfRYN58LlZxxDl2atmdPO8ucdg9VjdzWDcB796DrZUyhJUTSTzOL5JHFziee4cGgagNwAXVRFB38hZIkq546eIefI61zsaN7jyA1rVmQ8lR0sEVPELMjaGjieJPMnWoTmiwR5HD5TM3/6ZWjUdscZ1hvJx1E9w3KxFQREQEREBeNivDcNfTugmHNjwBpMfbU5vP8AML2UQZKxLkCahndBOLOGtrhfRe3c5vLluK8tauxbheDKEJimbr1ljwBpsdxafzGwrN+LsJ1GT5dCdt2knQlaDoP6fRdb1T79qg8FSvBWPqnJ50WHtYCbmJ5NhxLD6h93JRREGoMJ4+o68ARv7ObfFJYPB5bnjmCVKVjYHfvUww9nLyhS2b2pnjHqTXdq4B/pDxKo0yiqTJWfCE2FTTSM4uic148HFpA8VJ6LOpkyT+Y0PaRvZ7yLIJoijbMe5NOytp/+QL5TZxcmN/nITya7SPgEEpRV1lDPLk9gPZiec8GxaI8ZC3V4qHZaz11LwRTQRw/WedN3hYD80F3V1bHCwySvbGwbXOcAPEqp8ZZ5GjSiye3SOwzvb5v9tp1u6mw6qpcr5aqKp2nUTSTO3aTtQ+y0ea3uAXQQfasqnyvdJK90kjjdznEkk8yV8UXLRcgAEkkAAC5JOwADaeSg4JVwZos3dyyuq2ebqdBE4d4keD+Ed/BfbNpmsLS2qr2i+oxwEXsdulLxPBvjyuNUEREBERAREQEREBdXKeToqiN0UzGyRuFi1wuP/DzXaRBQ+NM0E0OlLREzRbeyP8Vv2TskHgeqq97SCQQQ4GxBBBB4EHWDyWyFH8TYNpK4Ht4gX2sJG+bIP6ht6G6DKyK0sv5laiO7qWZk7dzXjQk6X1td+Hoq8yvkSopSRUQSxc3MOj3P9E+Kg6CICiAiIgIi5YLkNaC5x2NAuT0A1lBwil+Qc22UKqxEJhYfWmuz8NtL3KzML5m6aEh9U81T/o6OjED0uS7vPcEFP4XwrU179Gnju0elI7VG3q7jyFyr3wLm3p6C0jrT1Nv4jm6m8RG31eu1TKmp2RtDI2tYxosGtaAAOAA1BfVUEREBERAREQEREBERAREQEREBcOaCLHWDuXKII/lDBOT5iTJSQkneGBp/DZeDU5oMmuNwyVn2Zn28DcKfIgrSTMpQnZJUjo9n6sX0jzMZPG0zu6y2/IBWOiCHUWbDJkf8sH+0e535lSTJ2SYIBaGGOIfUY1t+pA1ruogIiICIiAiIgIiI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802" name="AutoShape 10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804" name="AutoShape 12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3806" name="Picture 14" descr="http://icons.iconarchive.com/icons/icons-land/play-stop-pause/256/Play-Normal-ic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0352" y="3189310"/>
            <a:ext cx="922598" cy="922598"/>
          </a:xfrm>
          <a:prstGeom prst="rect">
            <a:avLst/>
          </a:prstGeom>
          <a:noFill/>
        </p:spPr>
      </p:pic>
      <p:pic>
        <p:nvPicPr>
          <p:cNvPr id="14" name="Picture 14" descr="http://icons.iconarchive.com/icons/icons-land/play-stop-pause/256/Play-Normal-icon.png">
            <a:hlinkClick r:id="rId4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8979" y="4515417"/>
            <a:ext cx="922598" cy="922598"/>
          </a:xfrm>
          <a:prstGeom prst="rect">
            <a:avLst/>
          </a:prstGeom>
          <a:noFill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7409" y="2626555"/>
            <a:ext cx="7674591" cy="423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26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Fyziologické aspekty		</a:t>
            </a:r>
            <a:r>
              <a:rPr lang="en-US" sz="2800" dirty="0" smtClean="0"/>
              <a:t>		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267096" y="1867989"/>
            <a:ext cx="5433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 Black" pitchFamily="34" charset="0"/>
              </a:rPr>
              <a:t>Přenos informací o výkonu</a:t>
            </a:r>
            <a:endParaRPr lang="cs-CZ" sz="2400" dirty="0">
              <a:latin typeface="Arial Black" pitchFamily="34" charset="0"/>
            </a:endParaRPr>
          </a:p>
        </p:txBody>
      </p:sp>
      <p:sp>
        <p:nvSpPr>
          <p:cNvPr id="33798" name="AutoShape 6" descr="data:image/jpeg;base64,/9j/4AAQSkZJRgABAQAAAQABAAD/2wCEAAkGBxQTEhMTExQUFBMXFhYXGRgYEhccGRwYGhgWGBwaGBsaHCggGBslHRUXIjEiKykrMC4uGx8/ODMsNyguLisBCgoKDQwMDwwMDisZHxkrKysrKysrKysrKysrKysrKysrKysrKysrKysrKysrKysrKysrKysrKysrKysrKysrK//AABEIAMwAzAMBIgACEQEDEQH/xAAcAAEAAwADAQEAAAAAAAAAAAAABgcIAQQFAwL/xABDEAABAwIBCQMGDAUFAQAAAAABAAIDBBEGBQcSITFBUWFxE4GRFCIyQnOhCCM1Q1JicpKiscHCM0SCg7JTY5PD4ST/xAAVAQEBAAAAAAAAAAAAAAAAAAAAAf/EABQRAQAAAAAAAAAAAAAAAAAAAAD/2gAMAwEAAhEDEQA/ALxREQEREBERARF4GJsZUlCD28oD7XEbfOkP9I2dTYIPfXDnWFzqAVE5ez1VEl20sLIG7nPOnJ1sLNb+Lqq8yvluoqiTUTyy8nPOj3M9EeCDTWUMbUEJIkq4QRuDw4/huvBqc7+TWmwfK/7ML7eJACzmAuUF/SZ6qEbI6l3SNn6vC+seebJ52iob1iv/AIkrPiKDTFFnPyZJ/MhntGuZ+YUlydlWCcXhljlH1Hh3jY6lkJGHRIc0lrhscDYjoRrCo2SizLkHOVlClsBMZmD1Zrv/ABX0verMwvnjppiGVTDSv+lpaURP2rAt7x3lBZyL509Q2RoexzXscLhzSCCOII1FfRAREQEREBERAREQEREBdXKeUYqeN0sz2xxtFy5xsP8A08l52LMUQUEJlmdr1hjARpvd9Fo/XYFm/F+LajKEunO6zAToRNJ0GdPpOt6x92xBNMaZ35ZtKKiBhi2dqf4rvsjZGPE9FVz3EkuJJcTckkkk8STrJ5rhFARB71MMPZtcoVVndiYIz6812auIZ6R8Agh6K7slZj4RY1NTI/6sTWsHi7SJHgpNRZq8mR/y+n7SR7vcTZBmtFqVmAcmjZRU/wDxhfGbNzkx38nCObW6J8QVRmBFoPKGZnJ7wezM8B4tl0h4SB2rwUOy1mUqWAmnmjn+q5vZu8bkfkoKtRd/K+RqildoVEMkLt2k3Ufsu9F3cSugg9vC2KqmgfpU8lmn0o3a43dW7jzFir3wLnIp6+0bviKm38NztTuJjd63Tas2rlpsQQSCCCCDYgjWCCNh5oNkIqdzZ50y4tpa9wvqEc5NrnZoy8Dwdv387iVBERAREQEREBeNivEcNBTunmPJjARpPfbU1vP8gvTrKpkTHySODGMaXOcdgAFySsxY/wAWvyjUmTW2Fl2wsO5u9xH0nWBPcNyDzsTZfmrp3VE5846mtHosbua3lz3leUiKApXgrAVTlE6TB2UANjK8Gx4hg9c+7mpPmyzYmo0aqta5sFwWRHUZODn7wzltPTbc+VKyOkpZZS0Nigic/RaABZjSdEDusqPFwngGjoADGztJt8sli+/LcwcgApUstZWx3X1EpldUSR67tZG8tY0bgANvU7VKMJZ4KmEtZWDyiLZpiwlbz4PHLUee5BfqLysP4jpq1naU0rZANov5zTwc062leqgIiICIiDr11FHMwxysbIw7WuaCPAqpsZZm2nSlye7RO0wPd5v9tx1t6G46K4UQY8q6V8T3RysdHI02c1wIIPMFfFahxxgiDKMdnjQmaPMlaPOHJ30mHePCxWcMQ5CmopnQTsLXDYfVc3c5h3g+7eoPNIVw5os4liyhq36tTYJXHuEbyfwnu4KnkKDZKKu80WN/LIfJ5nf/AEwtGs7ZIxqDubhqB7jvViKgiIgIi6OW8pspoJaiT0I2Fx52GoDmTYd6Cqc+mLCNHJ8R2gPnI4epH3+ke7iqaXZynlB9RNJPKbySOL3cLncOQFgOQXWUBWXmiwCKtwq6hp8njf5jCNUrxrueMYPiRbYCFEcE4bfX1ccDbhl9KVw9WMHX3nYOZ5LU1FSMijZHG0NYxoa1o2ADYqPqAovnS+Sa32R/MKUqK50vkmt9l+5qDMCIig7OTq+WCRssMjo5G7HNNj0PEcirewbnlBtFlBoB2CdjdX9xm48xq5BUwiDYNDWxzMbJE9kkbhcOY4OaehC7CydhzE1TQv06aUsublh1xu+03f1FjzV14NztU1Tox1OjTTnVrd8U4/VefRvwPiVRYyLhpvrGsLlAREQFG8c4RiyjB2b/ADZG+dHINrXc+LTsI/UAqSIgyBlTJ8lPLJDM0skjcWuB5bxxaRrB3ghdVX5nqwh5RB5ZC280I88Aa3xb+pbtHK/JUGoO/kHK8lJUR1EXpxuvY7HDe08iNS1ZkPKsdVBFURG7JGhw4jiDzB1LIiuDMJiOzpaF51H42Lr8438nD+pUXSiIgKqM/uXNCCGkafOmcZH+zZaw73EfdKtdZrzwZT7fKkwBu2INiHUDSNu9xQQpEXpYbyUaqrp6cfOyNaeTNrz3MDioL1zLYb8mou2eLS1BDzxEY9Bv5uP2uSsJfiKMNaGtFmtAAHADUAv2qCiudL5JrfZfuapUornS+Sa32X7moMwIiKAiIgIiIJbhDOHV0Gi1ru1gG2KQkgD6jtrPeOSvHCOP6SvAax/ZzW1wvID+ejueOizCuWuIIIJBBuCDYg8QRsKDZCLP+Ds7lRT6MdWDUQ7NL51vfseOR189yurD2JKatj7Smla8b27HtPBzTraVR6yIiDhzQQQRcHUQstZwcOmhrpYQPinHtIj/ALbiSB/Sbt7hxWplVWf7I2nTQ1bR50L9B/s5NQ8Hhv3igotehh7KzqSphqW/NPDiOLdjh3tJ77Lz0UGxoJmva17SC1wDgRsIIuCO5ftQ/NNlPt8mU5Ju6MGI9WHRHuspgqOCVj/KNX200s3+pJJJ99xd+q1jiGUtpalw1FsMp8GOKyJGLAdAg/SsjMPk4SV75T8zCSOryG+NgfFVuro+DxANGtk36UTPAPcf8goLhREVBRXOl8k1vsv3NUqUVzpfJNb7L9zUGYERFAREQEREBERAXZyfXywSCWGR0cg2OabHpzHIrrIguXBueX0YsoNtu7djdR+2wbDzbq5BW5QV0czGyRPbJG4XDmuBBHULHy9fDuJamifp00pZxadbHfaadR6ix5qjWS8PG2ThUUFVEfWieR1A0getwo3gPOfDXObBK3sKkjUL3Y8jboO3H6p7rqfPYCCDsIsehQY3BXK+tVHove36L3N8HEfovkoLs+DzWXirIb+jJHIP7jS3/p96t1UT8HyS1XVN3GBp+7IAP8yr2VHj4xv5BWW2+Ty/4OWTQtdYhiLqWpaNZdDKPFjgsiMNwOgQfpXj8Hm3k1Xx8oHh2TLfqqOV0fB4nGjWx79KJ/iHtP8AiFBcKIioKK50vkmt9l+5qlSiudL5JrfZfuagzAiIoCIiAiIgIiICIiAiL18O4aqq1+hTRF/Fx1Mb9px1dwueSDzKfT029lftdJvZ6O3TuNG3O9lsKC+i3S9Kwv1tr96gWA818NC5s8ru3qQNRtZjCdug3efrHusp894AJOoAXPQKjIuW7eU1NtnlE9unavXSX1qpNJ73fSe53i4n9V8lBZmYK/l81tnk5v8AfYr9VE/B8jvV1TtwgaPvSAj/AAKvZUcELH+UaTsZpYf9OSSP7ji39FsFZrzwZM7DKkxAs2UNlHUjRNu9pQQpWRmHyiI698R+ehIHVhDvGxPgq3XpYbyqaWrp6gfNSNcebNjx3sLgoNbovxFIHNDmm7XAEHiDrBX7VBRXOl8k1vsv3NUqUVzpfJNb7L9zUGYERFAREQEREBEXLWkkAAkk2AAuSeAA2lBwuzk+glnkEUMbpJDsa0XPXkOZVgYOzR1FRoyVd6eHbo/Ou7tjBzOvlvV1Yew3TUUfZ00TWDe7a9x4ucdbigrHBuZr0ZMoOudvYMdqHJ7xtPJurmVblDRRwsbHExscbRYNa0AAdAuwioLxMbZRFPQVUp9WJ4HUjRA63K9tVVn+yzoU0NI0+dM/Tf7OPWPF5b90oKKAXKIoLs+DzR2irJrelJHGP7bS7/u9yt1Q/NNkzsMmU4Is6QGU9Xm491lMFQVT5/ch6cENW0edC4xv9m+1j3OA+8VbC6OW8mMqYJaeT0JGFp5XGojmDY9yDIiLs5Tye+nmkglFpI3FjuFxvHIixHIrrKDQ+ZbEnlNF2LzeWnIYeJjPoO/Np+zzVhLKmCcSPoKuOdtyy+jK36UZOvvG0cxzWpaKrZLGySNwcx7Q5rhsIOxUfZRXOl8k1vsv3NUqUVzpfJNb7L9zUGYERFAREQEXsYcwzU1z9CmiL7GxedUbftO3dBc8ldeDs0tNTaMlTapnGvWPimn6rD6VuLvAIKpwhm8q6/Rc1vZQHbLICAR9Ru1/uHNXjhDAFJQAOYztJrWMzwC/no7mDopU0W1DUFyqCIiAiIg4c4AEnUBrJWWs4OIjXV0swPxTT2cQ/wBtpIB/qN3d44K2c9WL/J4PI4XWmmHnkHWyLf0Ltg5X5Kg0Behh7JLquphpm7ZXhpPBu1x7mgnrZeergzCYcu6WueNQ+Ki6/OO/Jo/qUFzQQtY1rGgBrQGgDYABYAdy/aIqCIiCm8+mEydHKEQ2AMnA4epJ3eie7gqaWw6ylZKx8cjQ9j2lrmnYQRYgrMWP8JPydUmPW6F93QvO9u9pP0m3APcd6CMqzM0WPhSOFJUuPk8jvi3k6onu1WPCMnwJvsJVZooNkAqLZ0vkmt9kfzCrPNlnPNPo0ta5zobgMlOsx8Gv3lnPaOmy5sqUcdXSyxEh0c8TmaTSCLPaRpA991RkZFJMrYEr6eUxOp5JNdmvjYXMcNxBGzodilGEsz9TMWvqz5PFt0AQZXcuDBzNzy3qCvMnUEs8jYoY3SSO2NaLnqeA5lW7g3M0Boy5QcCdogY7V/cfvPIauZVnYfw5TUTNCmibGD6Rtdzjxc463L1VR16GijhY2OJjI42iwaxoDR0AXYREBERAREQFHMc4uiydB2j/ADpHebHGNrnc+DRtJ/UgL5Y4xvBk6O7zpzOHmRNPnE8XfRYN58LlZxxDl2atmdPO8ucdg9VjdzWDcB796DrZUyhJUTSTzOL5JHFziee4cGgagNwAXVRFB38hZIkq546eIefI61zsaN7jyA1rVmQ8lR0sEVPELMjaGjieJPMnWoTmiwR5HD5TM3/6ZWjUdscZ1hvJx1E9w3KxFQREQEREBeNivDcNfTugmHNjwBpMfbU5vP8AML2UQZKxLkCahndBOLOGtrhfRe3c5vLluK8tauxbheDKEJimbr1ljwBpsdxafzGwrN+LsJ1GT5dCdt2knQlaDoP6fRdb1T79qg8FSvBWPqnJ50WHtYCbmJ5NhxLD6h93JRREGoMJ4+o68ARv7ObfFJYPB5bnjmCVKVjYHfvUww9nLyhS2b2pnjHqTXdq4B/pDxKo0yiqTJWfCE2FTTSM4uic148HFpA8VJ6LOpkyT+Y0PaRvZ7yLIJoijbMe5NOytp/+QL5TZxcmN/nITya7SPgEEpRV1lDPLk9gPZiec8GxaI8ZC3V4qHZaz11LwRTQRw/WedN3hYD80F3V1bHCwySvbGwbXOcAPEqp8ZZ5GjSiye3SOwzvb5v9tp1u6mw6qpcr5aqKp2nUTSTO3aTtQ+y0ea3uAXQQfasqnyvdJK90kjjdznEkk8yV8UXLRcgAEkkAAC5JOwADaeSg4JVwZos3dyyuq2ebqdBE4d4keD+Ed/BfbNpmsLS2qr2i+oxwEXsdulLxPBvjyuNUEREBERAREQEREBdXKeToqiN0UzGyRuFi1wuP/DzXaRBQ+NM0E0OlLREzRbeyP8Vv2TskHgeqq97SCQQQ4GxBBBB4EHWDyWyFH8TYNpK4Ht4gX2sJG+bIP6ht6G6DKyK0sv5laiO7qWZk7dzXjQk6X1td+Hoq8yvkSopSRUQSxc3MOj3P9E+Kg6CICiAiIgIi5YLkNaC5x2NAuT0A1lBwil+Qc22UKqxEJhYfWmuz8NtL3KzML5m6aEh9U81T/o6OjED0uS7vPcEFP4XwrU179Gnju0elI7VG3q7jyFyr3wLm3p6C0jrT1Nv4jm6m8RG31eu1TKmp2RtDI2tYxosGtaAAOAA1BfVUEREBERAREQEREBERAREQEREBcOaCLHWDuXKII/lDBOT5iTJSQkneGBp/DZeDU5oMmuNwyVn2Zn28DcKfIgrSTMpQnZJUjo9n6sX0jzMZPG0zu6y2/IBWOiCHUWbDJkf8sH+0e535lSTJ2SYIBaGGOIfUY1t+pA1ruogIiICIiAiIgIiI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802" name="AutoShape 10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804" name="AutoShape 12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3806" name="Picture 14" descr="http://icons.iconarchive.com/icons/icons-land/play-stop-pause/256/Play-Normal-ic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0352" y="3189310"/>
            <a:ext cx="922598" cy="922598"/>
          </a:xfrm>
          <a:prstGeom prst="rect">
            <a:avLst/>
          </a:prstGeom>
          <a:noFill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5425" y="2524125"/>
            <a:ext cx="68865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2688608" y="3712191"/>
            <a:ext cx="1528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1 min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3026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Technologie usnadňující rozhodování a hodnocení</a:t>
            </a:r>
            <a:endParaRPr lang="cs-CZ" sz="2800" dirty="0"/>
          </a:p>
        </p:txBody>
      </p:sp>
      <p:sp>
        <p:nvSpPr>
          <p:cNvPr id="34818" name="AutoShape 2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6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Technologie usnadňující rozhodování</a:t>
            </a:r>
            <a:endParaRPr lang="cs-CZ" sz="2800" dirty="0"/>
          </a:p>
        </p:txBody>
      </p:sp>
      <p:sp>
        <p:nvSpPr>
          <p:cNvPr id="34818" name="AutoShape 2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267096" y="1867989"/>
            <a:ext cx="4297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 Black" pitchFamily="34" charset="0"/>
              </a:rPr>
              <a:t>Zátěžové </a:t>
            </a:r>
            <a:r>
              <a:rPr lang="cs-CZ" sz="2400" dirty="0" err="1" smtClean="0">
                <a:latin typeface="Arial Black" pitchFamily="34" charset="0"/>
              </a:rPr>
              <a:t>starovní</a:t>
            </a:r>
            <a:r>
              <a:rPr lang="cs-CZ" sz="2400" dirty="0" smtClean="0">
                <a:latin typeface="Arial Black" pitchFamily="34" charset="0"/>
              </a:rPr>
              <a:t> bloky</a:t>
            </a:r>
            <a:endParaRPr lang="cs-CZ" sz="2400" dirty="0">
              <a:latin typeface="Arial Black" pitchFamily="34" charset="0"/>
            </a:endParaRPr>
          </a:p>
        </p:txBody>
      </p:sp>
      <p:pic>
        <p:nvPicPr>
          <p:cNvPr id="2050" name="Picture 2" descr="http://img.mf.cz/725/380/2-blo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874026"/>
            <a:ext cx="4695825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3files.core77.com/blog/images/2012/08/0omegaelecgun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44" y="2904712"/>
            <a:ext cx="2180790" cy="172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ssets.wallpaper.com/wallpaper/live/galleryimages/17053131/gallery/2010-Capture-0003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228" y="4537136"/>
            <a:ext cx="1480278" cy="232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2.bp.blogspot.com/-S14lQIMX7Ck/T_8rKwEpxjI/AAAAAAAAL88/xI4pFDc14zw/s1600/omega%2Be-gun%2Bolympic%2Btim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149" y="4186106"/>
            <a:ext cx="4011851" cy="26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quillandpad.com/wp-content/uploads/2014/02/speedskating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468" y="1631676"/>
            <a:ext cx="3376190" cy="273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Technologie usnadňující rozhodování</a:t>
            </a:r>
            <a:endParaRPr lang="cs-CZ" sz="2800" dirty="0"/>
          </a:p>
        </p:txBody>
      </p:sp>
      <p:sp>
        <p:nvSpPr>
          <p:cNvPr id="34818" name="AutoShape 2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267096" y="1867989"/>
            <a:ext cx="4297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 Black" pitchFamily="34" charset="0"/>
              </a:rPr>
              <a:t>Jestřábí oko (</a:t>
            </a:r>
            <a:r>
              <a:rPr lang="cs-CZ" sz="2400" dirty="0" err="1" smtClean="0">
                <a:latin typeface="Arial Black" pitchFamily="34" charset="0"/>
              </a:rPr>
              <a:t>Hawk</a:t>
            </a:r>
            <a:r>
              <a:rPr lang="cs-CZ" sz="2400" dirty="0" smtClean="0">
                <a:latin typeface="Arial Black" pitchFamily="34" charset="0"/>
              </a:rPr>
              <a:t>-</a:t>
            </a:r>
            <a:r>
              <a:rPr lang="cs-CZ" sz="2400" dirty="0" err="1" smtClean="0">
                <a:latin typeface="Arial Black" pitchFamily="34" charset="0"/>
              </a:rPr>
              <a:t>eye</a:t>
            </a:r>
            <a:r>
              <a:rPr lang="cs-CZ" sz="2400" dirty="0" smtClean="0">
                <a:latin typeface="Arial Black" pitchFamily="34" charset="0"/>
              </a:rPr>
              <a:t>)</a:t>
            </a:r>
            <a:endParaRPr lang="cs-CZ" sz="2400" dirty="0">
              <a:latin typeface="Arial Black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003809" y="0"/>
            <a:ext cx="2188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2001 kriket</a:t>
            </a:r>
          </a:p>
          <a:p>
            <a:pPr marL="342900" indent="-342900">
              <a:buAutoNum type="arabicPlain" startAt="2006"/>
            </a:pPr>
            <a:r>
              <a:rPr lang="cs-CZ" sz="1600" dirty="0" smtClean="0"/>
              <a:t> US open</a:t>
            </a:r>
          </a:p>
          <a:p>
            <a:pPr marL="342900" indent="-342900">
              <a:buAutoNum type="arabicPlain" startAt="2006"/>
            </a:pPr>
            <a:endParaRPr lang="cs-CZ" sz="1600" dirty="0" smtClean="0"/>
          </a:p>
          <a:p>
            <a:pPr marL="342900" indent="-342900"/>
            <a:r>
              <a:rPr lang="cs-CZ" sz="1600" dirty="0" smtClean="0"/>
              <a:t>10 kamer</a:t>
            </a:r>
          </a:p>
          <a:p>
            <a:pPr marL="342900" indent="-342900"/>
            <a:r>
              <a:rPr lang="cs-CZ" sz="1600" dirty="0" smtClean="0"/>
              <a:t>Odchylka 3,6 mm</a:t>
            </a:r>
          </a:p>
          <a:p>
            <a:pPr marL="342900" indent="-342900"/>
            <a:r>
              <a:rPr lang="cs-CZ" sz="1600" dirty="0" smtClean="0"/>
              <a:t>5sec rozhodnutí</a:t>
            </a:r>
            <a:endParaRPr lang="cs-CZ" sz="1600" dirty="0"/>
          </a:p>
        </p:txBody>
      </p:sp>
      <p:pic>
        <p:nvPicPr>
          <p:cNvPr id="34824" name="Picture 8" descr="http://www.classicsunveiled.com/blog/fedserve_stats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8650" y="1960681"/>
            <a:ext cx="3943350" cy="2838450"/>
          </a:xfrm>
          <a:prstGeom prst="rect">
            <a:avLst/>
          </a:prstGeom>
          <a:noFill/>
        </p:spPr>
      </p:pic>
      <p:pic>
        <p:nvPicPr>
          <p:cNvPr id="34828" name="Picture 12" descr="http://vtm.e15.cz/files/imagecache/dust_filerenderer_normal/upload/aktuality/jak_spolehliv__je_v_tenisu_jest__b__oko__4fc5bd8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7892" y="2757473"/>
            <a:ext cx="4307243" cy="2570224"/>
          </a:xfrm>
          <a:prstGeom prst="rect">
            <a:avLst/>
          </a:prstGeom>
          <a:noFill/>
        </p:spPr>
      </p:pic>
      <p:pic>
        <p:nvPicPr>
          <p:cNvPr id="11" name="Picture 14" descr="http://icons.iconarchive.com/icons/icons-land/play-stop-pause/256/Play-Normal-icon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36605" y="5596488"/>
            <a:ext cx="922598" cy="922598"/>
          </a:xfrm>
          <a:prstGeom prst="rect">
            <a:avLst/>
          </a:prstGeom>
          <a:noFill/>
        </p:spPr>
      </p:pic>
      <p:pic>
        <p:nvPicPr>
          <p:cNvPr id="3078" name="Picture 6" descr="http://trainingwithjames.files.wordpress.com/2012/01/tennisfigure1.jpg?w=58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1047"/>
            <a:ext cx="41338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gaa.ie/content/images/news/miscellaneous/HawkEyeCamer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4" y="2405864"/>
            <a:ext cx="2918993" cy="16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56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59428" y="2101932"/>
            <a:ext cx="1023257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Arial Black" pitchFamily="34" charset="0"/>
              </a:rPr>
              <a:t> </a:t>
            </a:r>
            <a:r>
              <a:rPr lang="cs-CZ" sz="3600" dirty="0" smtClean="0">
                <a:latin typeface="Arial Black" pitchFamily="34" charset="0"/>
              </a:rPr>
              <a:t>kvantifikace výkonu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Arial Black" pitchFamily="34" charset="0"/>
              </a:rPr>
              <a:t> </a:t>
            </a:r>
            <a:r>
              <a:rPr lang="cs-CZ" sz="3600" dirty="0" smtClean="0">
                <a:latin typeface="Arial Black" pitchFamily="34" charset="0"/>
              </a:rPr>
              <a:t>kvalitativní aspekty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Arial Black" pitchFamily="34" charset="0"/>
              </a:rPr>
              <a:t> </a:t>
            </a:r>
            <a:r>
              <a:rPr lang="cs-CZ" sz="3600" dirty="0" smtClean="0">
                <a:latin typeface="Arial Black" pitchFamily="34" charset="0"/>
              </a:rPr>
              <a:t>fyziologické aspekty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Arial Black" pitchFamily="34" charset="0"/>
              </a:rPr>
              <a:t> </a:t>
            </a:r>
            <a:r>
              <a:rPr lang="cs-CZ" sz="3600" dirty="0" smtClean="0">
                <a:latin typeface="Arial Black" pitchFamily="34" charset="0"/>
              </a:rPr>
              <a:t>technologie usnadňující rozhodování </a:t>
            </a:r>
          </a:p>
          <a:p>
            <a:pPr>
              <a:lnSpc>
                <a:spcPct val="150000"/>
              </a:lnSpc>
            </a:pPr>
            <a:r>
              <a:rPr lang="cs-CZ" sz="3600" dirty="0" smtClean="0">
                <a:latin typeface="Arial Black" pitchFamily="34" charset="0"/>
              </a:rPr>
              <a:t>a hodnocení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cs-CZ" sz="32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00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Technologie usnadňující rozhodování</a:t>
            </a:r>
            <a:endParaRPr lang="cs-CZ" sz="2800" dirty="0"/>
          </a:p>
        </p:txBody>
      </p:sp>
      <p:sp>
        <p:nvSpPr>
          <p:cNvPr id="34818" name="AutoShape 2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267095" y="1867989"/>
            <a:ext cx="8950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 Black" pitchFamily="34" charset="0"/>
              </a:rPr>
              <a:t>Gólová technologie – </a:t>
            </a:r>
            <a:r>
              <a:rPr lang="cs-CZ" sz="2400" dirty="0" err="1" smtClean="0">
                <a:latin typeface="Arial Black" pitchFamily="34" charset="0"/>
              </a:rPr>
              <a:t>Goalref</a:t>
            </a:r>
            <a:r>
              <a:rPr lang="cs-CZ" sz="2400" dirty="0" smtClean="0">
                <a:latin typeface="Arial Black" pitchFamily="34" charset="0"/>
              </a:rPr>
              <a:t>, </a:t>
            </a:r>
            <a:r>
              <a:rPr lang="cs-CZ" sz="2400" dirty="0" err="1" smtClean="0">
                <a:latin typeface="Arial Black" pitchFamily="34" charset="0"/>
              </a:rPr>
              <a:t>Goalcontrol</a:t>
            </a:r>
            <a:endParaRPr lang="cs-CZ" sz="2400" dirty="0">
              <a:latin typeface="Arial Black" pitchFamily="34" charset="0"/>
            </a:endParaRPr>
          </a:p>
        </p:txBody>
      </p:sp>
      <p:pic>
        <p:nvPicPr>
          <p:cNvPr id="39938" name="Picture 2" descr="http://infoimagenes.com/wp-content/uploads/2014/06/tiempoRealDepor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109" y="2486095"/>
            <a:ext cx="4829175" cy="3933826"/>
          </a:xfrm>
          <a:prstGeom prst="rect">
            <a:avLst/>
          </a:prstGeom>
          <a:noFill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7794" y="3138985"/>
            <a:ext cx="6774206" cy="371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http://icons.iconarchive.com/icons/icons-land/play-stop-pause/256/Play-Normal-icon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41522" y="1592522"/>
            <a:ext cx="922598" cy="922598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0101943" y="0"/>
            <a:ext cx="20900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WM 2014</a:t>
            </a:r>
          </a:p>
          <a:p>
            <a:endParaRPr lang="cs-CZ" dirty="0" smtClean="0"/>
          </a:p>
          <a:p>
            <a:r>
              <a:rPr lang="cs-CZ" dirty="0" smtClean="0"/>
              <a:t>6 – 7 kamer</a:t>
            </a:r>
          </a:p>
          <a:p>
            <a:r>
              <a:rPr lang="cs-CZ" dirty="0" smtClean="0"/>
              <a:t>3 sec rozhodnutí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26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Technologie usnadňující rozhodování</a:t>
            </a:r>
            <a:endParaRPr lang="cs-CZ" sz="2800" dirty="0"/>
          </a:p>
        </p:txBody>
      </p:sp>
      <p:sp>
        <p:nvSpPr>
          <p:cNvPr id="34818" name="AutoShape 2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267096" y="1867989"/>
            <a:ext cx="4297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latin typeface="Arial Black" pitchFamily="34" charset="0"/>
              </a:rPr>
              <a:t>Videorozhodčí</a:t>
            </a:r>
            <a:r>
              <a:rPr lang="cs-CZ" sz="2400" dirty="0" smtClean="0">
                <a:latin typeface="Arial Black" pitchFamily="34" charset="0"/>
              </a:rPr>
              <a:t> hokej</a:t>
            </a:r>
            <a:endParaRPr lang="cs-CZ" sz="2400" dirty="0">
              <a:latin typeface="Arial Black" pitchFamily="34" charset="0"/>
            </a:endParaRPr>
          </a:p>
        </p:txBody>
      </p:sp>
      <p:pic>
        <p:nvPicPr>
          <p:cNvPr id="38916" name="Picture 4" descr="http://img.ct24.cz/cache/616x411/article/45/4495/449477.jpg?13637788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9336" y="2892140"/>
            <a:ext cx="5867400" cy="3305175"/>
          </a:xfrm>
          <a:prstGeom prst="rect">
            <a:avLst/>
          </a:prstGeom>
          <a:noFill/>
        </p:spPr>
      </p:pic>
      <p:pic>
        <p:nvPicPr>
          <p:cNvPr id="38914" name="Picture 2" descr="http://cdn.i0.cz/public-data/86/04/d2c1da3333c1af9a1a90baf25fa2_w300_h300_gi:photo:309995.jpg?hash=dd3f585d67c27f62cf8ad764420dae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5678" y="1470499"/>
            <a:ext cx="2857500" cy="1714500"/>
          </a:xfrm>
          <a:prstGeom prst="rect">
            <a:avLst/>
          </a:prstGeom>
          <a:noFill/>
        </p:spPr>
      </p:pic>
      <p:pic>
        <p:nvPicPr>
          <p:cNvPr id="7" name="Picture 14" descr="http://icons.iconarchive.com/icons/icons-land/play-stop-pause/256/Play-Normal-icon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5068" y="4977167"/>
            <a:ext cx="922598" cy="922598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2879678" y="5500048"/>
            <a:ext cx="1146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0:50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3026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Technologie usnadňující rozhodování</a:t>
            </a:r>
            <a:endParaRPr lang="cs-CZ" sz="2800" dirty="0"/>
          </a:p>
        </p:txBody>
      </p:sp>
      <p:sp>
        <p:nvSpPr>
          <p:cNvPr id="34818" name="AutoShape 2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267096" y="1867989"/>
            <a:ext cx="10620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 Black" pitchFamily="34" charset="0"/>
              </a:rPr>
              <a:t>Využití videozáznamu – krasobruslení, </a:t>
            </a:r>
            <a:r>
              <a:rPr lang="cs-CZ" sz="2400" dirty="0" err="1" smtClean="0">
                <a:latin typeface="Arial Black" pitchFamily="34" charset="0"/>
              </a:rPr>
              <a:t>snb</a:t>
            </a:r>
            <a:r>
              <a:rPr lang="cs-CZ" sz="2400" dirty="0" smtClean="0">
                <a:latin typeface="Arial Black" pitchFamily="34" charset="0"/>
              </a:rPr>
              <a:t>, </a:t>
            </a:r>
            <a:r>
              <a:rPr lang="cs-CZ" sz="2400" dirty="0" err="1" smtClean="0">
                <a:latin typeface="Arial Black" pitchFamily="34" charset="0"/>
              </a:rPr>
              <a:t>moguls</a:t>
            </a:r>
            <a:endParaRPr lang="cs-CZ" sz="2400" dirty="0">
              <a:latin typeface="Arial Black" pitchFamily="34" charset="0"/>
            </a:endParaRPr>
          </a:p>
        </p:txBody>
      </p:sp>
      <p:pic>
        <p:nvPicPr>
          <p:cNvPr id="37890" name="Picture 2" descr="http://m.c.lnkd.licdn.com/mpr/mpr/p/8/005/075/2ea/15775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27473"/>
            <a:ext cx="6191250" cy="3505200"/>
          </a:xfrm>
          <a:prstGeom prst="rect">
            <a:avLst/>
          </a:prstGeom>
          <a:noFill/>
        </p:spPr>
      </p:pic>
      <p:pic>
        <p:nvPicPr>
          <p:cNvPr id="37892" name="Picture 4" descr="http://content.clickbooq.com/86/photos/4c044ffb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891" y="4045681"/>
            <a:ext cx="4218479" cy="2812319"/>
          </a:xfrm>
          <a:prstGeom prst="rect">
            <a:avLst/>
          </a:prstGeom>
          <a:noFill/>
        </p:spPr>
      </p:pic>
      <p:pic>
        <p:nvPicPr>
          <p:cNvPr id="3074" name="Picture 2" descr="http://www.eurodressage.com/equestrian/sites/default/files/data/images/11_gdf_iceskating_0_42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142" y="2327473"/>
            <a:ext cx="3476858" cy="273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usfigureskating.org/content/events/200405/broadmooropen/technicalscr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1762" y="4874098"/>
            <a:ext cx="2645203" cy="19839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26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www.vizrt.com/products/viz_libero/39605/Magma_Heatmap.png/alternates/w940up/Magma_Heat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0952" y="1541804"/>
            <a:ext cx="6685190" cy="3698191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Technologie usnadňující </a:t>
            </a:r>
            <a:r>
              <a:rPr lang="en-US" sz="2800" dirty="0" err="1" smtClean="0"/>
              <a:t>hodnocen</a:t>
            </a:r>
            <a:r>
              <a:rPr lang="cs-CZ" sz="2800" dirty="0" smtClean="0"/>
              <a:t>í</a:t>
            </a:r>
          </a:p>
        </p:txBody>
      </p:sp>
      <p:sp>
        <p:nvSpPr>
          <p:cNvPr id="34818" name="AutoShape 2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001153" y="1845484"/>
            <a:ext cx="594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 Black" pitchFamily="34" charset="0"/>
              </a:rPr>
              <a:t>Pohyb hráčů, vzdálenosti</a:t>
            </a:r>
            <a:endParaRPr lang="cs-CZ" sz="2400" dirty="0">
              <a:latin typeface="Arial Black" pitchFamily="34" charset="0"/>
            </a:endParaRPr>
          </a:p>
        </p:txBody>
      </p:sp>
      <p:pic>
        <p:nvPicPr>
          <p:cNvPr id="40962" name="Picture 2" descr="http://www.stats.com/images_sportvu/SonyStitch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8400"/>
            <a:ext cx="6905625" cy="1905000"/>
          </a:xfrm>
          <a:prstGeom prst="rect">
            <a:avLst/>
          </a:prstGeom>
          <a:noFill/>
        </p:spPr>
      </p:pic>
      <p:pic>
        <p:nvPicPr>
          <p:cNvPr id="40966" name="Picture 6" descr="http://vismod.media.mit.edu/vismod/demos/football/tracker-video-scree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6717" y="4266119"/>
            <a:ext cx="3806825" cy="2591881"/>
          </a:xfrm>
          <a:prstGeom prst="rect">
            <a:avLst/>
          </a:prstGeom>
          <a:noFill/>
        </p:spPr>
      </p:pic>
      <p:pic>
        <p:nvPicPr>
          <p:cNvPr id="3074" name="Picture 2" descr="Výsledek obrázku pro rugby viper streami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t="15028" r="1866" b="4761"/>
          <a:stretch/>
        </p:blipFill>
        <p:spPr bwMode="auto">
          <a:xfrm>
            <a:off x="5663515" y="4824663"/>
            <a:ext cx="2396476" cy="198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rugby viper stream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4481669"/>
            <a:ext cx="4130842" cy="232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6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267095" y="1867989"/>
            <a:ext cx="784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 Black" pitchFamily="34" charset="0"/>
              </a:rPr>
              <a:t>Pohyb hráčů, vzdálenosti - </a:t>
            </a:r>
            <a:r>
              <a:rPr lang="cs-CZ" sz="2400" dirty="0" err="1" smtClean="0">
                <a:latin typeface="Arial Black" pitchFamily="34" charset="0"/>
              </a:rPr>
              <a:t>Micoach</a:t>
            </a:r>
            <a:endParaRPr lang="cs-CZ" sz="2400" dirty="0">
              <a:latin typeface="Arial Black" pitchFamily="34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8506" y="2889931"/>
            <a:ext cx="89820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http://icons.iconarchive.com/icons/icons-land/play-stop-pause/256/Play-Normal-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64268" y="1566310"/>
            <a:ext cx="922598" cy="922598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Technologie usnadňující </a:t>
            </a:r>
            <a:r>
              <a:rPr lang="en-US" sz="2800" dirty="0" err="1" smtClean="0"/>
              <a:t>hodnocen</a:t>
            </a:r>
            <a:r>
              <a:rPr lang="cs-CZ" sz="2800" dirty="0" smtClean="0"/>
              <a:t>í</a:t>
            </a:r>
          </a:p>
        </p:txBody>
      </p:sp>
    </p:spTree>
    <p:extLst>
      <p:ext uri="{BB962C8B-B14F-4D97-AF65-F5344CB8AC3E}">
        <p14:creationId xmlns:p14="http://schemas.microsoft.com/office/powerpoint/2010/main" val="13026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267095" y="1867989"/>
            <a:ext cx="784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 Black" pitchFamily="34" charset="0"/>
              </a:rPr>
              <a:t>Technika úderů, trénink – </a:t>
            </a:r>
            <a:r>
              <a:rPr lang="cs-CZ" sz="2400" dirty="0" err="1" smtClean="0">
                <a:latin typeface="Arial Black" pitchFamily="34" charset="0"/>
              </a:rPr>
              <a:t>Babolat</a:t>
            </a:r>
            <a:r>
              <a:rPr lang="cs-CZ" sz="2400" dirty="0" smtClean="0">
                <a:latin typeface="Arial Black" pitchFamily="34" charset="0"/>
              </a:rPr>
              <a:t> PLAY</a:t>
            </a:r>
            <a:endParaRPr lang="cs-CZ" sz="2400" dirty="0">
              <a:latin typeface="Arial Black" pitchFamily="34" charset="0"/>
            </a:endParaRPr>
          </a:p>
        </p:txBody>
      </p:sp>
      <p:pic>
        <p:nvPicPr>
          <p:cNvPr id="10" name="Picture 14" descr="http://icons.iconarchive.com/icons/icons-land/play-stop-pause/256/Play-Normal-ic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64268" y="1566310"/>
            <a:ext cx="922598" cy="922598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Technologie usnadňující </a:t>
            </a:r>
            <a:r>
              <a:rPr lang="en-US" sz="2800" dirty="0" err="1" smtClean="0"/>
              <a:t>hodnocen</a:t>
            </a:r>
            <a:r>
              <a:rPr lang="cs-CZ" sz="2800" dirty="0" smtClean="0"/>
              <a:t>í</a:t>
            </a:r>
          </a:p>
        </p:txBody>
      </p:sp>
      <p:pic>
        <p:nvPicPr>
          <p:cNvPr id="2050" name="Picture 2" descr="Výsledek obrázku pro babolat pl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95" y="2630747"/>
            <a:ext cx="3681328" cy="308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babolat pl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580" y="2630747"/>
            <a:ext cx="60960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2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267095" y="1867989"/>
            <a:ext cx="784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latin typeface="Arial Black" pitchFamily="34" charset="0"/>
              </a:rPr>
              <a:t>DataVoley</a:t>
            </a:r>
            <a:endParaRPr lang="cs-CZ" sz="2400" dirty="0">
              <a:latin typeface="Arial Black" pitchFamily="34" charset="0"/>
            </a:endParaRPr>
          </a:p>
        </p:txBody>
      </p:sp>
      <p:pic>
        <p:nvPicPr>
          <p:cNvPr id="44034" name="Picture 2" descr="http://1.bp.blogspot.com/-IKDPMZWLIOU/T_HiQ67s-7I/AAAAAAAABJk/rXtn-GLXXFk/s1600/UK+School+Gam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289" y="2571977"/>
            <a:ext cx="11401425" cy="3990976"/>
          </a:xfrm>
          <a:prstGeom prst="rect">
            <a:avLst/>
          </a:prstGeom>
          <a:noFill/>
        </p:spPr>
      </p:pic>
      <p:pic>
        <p:nvPicPr>
          <p:cNvPr id="8" name="Picture 14" descr="http://icons.iconarchive.com/icons/icons-land/play-stop-pause/256/Play-Normal-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0496" y="1479224"/>
            <a:ext cx="922598" cy="922598"/>
          </a:xfrm>
          <a:prstGeom prst="rect">
            <a:avLst/>
          </a:prstGeom>
          <a:noFill/>
        </p:spPr>
      </p:pic>
      <p:pic>
        <p:nvPicPr>
          <p:cNvPr id="44036" name="Picture 4" descr="http://www.swva.org.uk/wp-content/uploads/2014/03/Data_Volley_1-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63963" y="1364342"/>
            <a:ext cx="3228037" cy="2198915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Technologie usnadňující </a:t>
            </a:r>
            <a:r>
              <a:rPr lang="en-US" sz="2800" dirty="0" err="1" smtClean="0"/>
              <a:t>hodnocen</a:t>
            </a:r>
            <a:r>
              <a:rPr lang="cs-CZ" sz="2800" dirty="0" smtClean="0"/>
              <a:t>í</a:t>
            </a:r>
          </a:p>
        </p:txBody>
      </p:sp>
    </p:spTree>
    <p:extLst>
      <p:ext uri="{BB962C8B-B14F-4D97-AF65-F5344CB8AC3E}">
        <p14:creationId xmlns:p14="http://schemas.microsoft.com/office/powerpoint/2010/main" val="13026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267095" y="1867989"/>
            <a:ext cx="784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 Black" pitchFamily="34" charset="0"/>
              </a:rPr>
              <a:t>GPS </a:t>
            </a:r>
            <a:r>
              <a:rPr lang="cs-CZ" sz="2400" dirty="0" err="1" smtClean="0">
                <a:latin typeface="Arial Black" pitchFamily="34" charset="0"/>
              </a:rPr>
              <a:t>tracking</a:t>
            </a:r>
            <a:endParaRPr lang="cs-CZ" sz="2400" dirty="0">
              <a:latin typeface="Arial Black" pitchFamily="34" charset="0"/>
            </a:endParaRPr>
          </a:p>
        </p:txBody>
      </p:sp>
      <p:pic>
        <p:nvPicPr>
          <p:cNvPr id="10" name="Picture 14" descr="http://icons.iconarchive.com/icons/icons-land/play-stop-pause/256/Play-Normal-ic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2440" y="1595338"/>
            <a:ext cx="922598" cy="922598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10827657" y="2119086"/>
            <a:ext cx="885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47:10</a:t>
            </a:r>
            <a:endParaRPr lang="cs-CZ" dirty="0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652" y="2924095"/>
            <a:ext cx="7024233" cy="393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http://icons.iconarchive.com/icons/icons-land/play-stop-pause/256/Play-Normal-icon.png">
            <a:hlinkClick r:id="rId5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183" y="2850824"/>
            <a:ext cx="922598" cy="922598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Technologie usnadňující </a:t>
            </a:r>
            <a:r>
              <a:rPr lang="en-US" sz="2800" dirty="0" err="1" smtClean="0"/>
              <a:t>hodnocen</a:t>
            </a:r>
            <a:r>
              <a:rPr lang="cs-CZ" sz="2800" dirty="0" smtClean="0"/>
              <a:t>í</a:t>
            </a:r>
          </a:p>
        </p:txBody>
      </p:sp>
      <p:pic>
        <p:nvPicPr>
          <p:cNvPr id="6146" name="Picture 2" descr="Výsledek obrázku pro uci gp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119" y="1749096"/>
            <a:ext cx="3658770" cy="24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ýsledek obrázku pro uci gp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295" y="4399381"/>
            <a:ext cx="3995654" cy="219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6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267095" y="1867989"/>
            <a:ext cx="784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 Black" pitchFamily="34" charset="0"/>
              </a:rPr>
              <a:t>Přenos telemetrických dat</a:t>
            </a:r>
            <a:endParaRPr lang="cs-CZ" sz="2400" dirty="0">
              <a:latin typeface="Arial Black" pitchFamily="34" charset="0"/>
            </a:endParaRPr>
          </a:p>
        </p:txBody>
      </p:sp>
      <p:pic>
        <p:nvPicPr>
          <p:cNvPr id="10" name="Picture 14" descr="http://icons.iconarchive.com/icons/icons-land/play-stop-pause/256/Play-Normal-ic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2440" y="1595338"/>
            <a:ext cx="922598" cy="922598"/>
          </a:xfrm>
          <a:prstGeom prst="rect">
            <a:avLst/>
          </a:prstGeom>
          <a:noFill/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116" y="2631069"/>
            <a:ext cx="7551283" cy="422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Technologie usnadňující </a:t>
            </a:r>
            <a:r>
              <a:rPr lang="en-US" sz="2800" dirty="0" err="1" smtClean="0"/>
              <a:t>hodnocen</a:t>
            </a:r>
            <a:r>
              <a:rPr lang="cs-CZ" sz="2800" dirty="0" smtClean="0"/>
              <a:t>í</a:t>
            </a:r>
          </a:p>
        </p:txBody>
      </p:sp>
    </p:spTree>
    <p:extLst>
      <p:ext uri="{BB962C8B-B14F-4D97-AF65-F5344CB8AC3E}">
        <p14:creationId xmlns:p14="http://schemas.microsoft.com/office/powerpoint/2010/main" val="13026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267095" y="1867989"/>
            <a:ext cx="784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latin typeface="Arial Black" pitchFamily="34" charset="0"/>
              </a:rPr>
              <a:t>Videoanalýza</a:t>
            </a:r>
            <a:r>
              <a:rPr lang="cs-CZ" sz="2400" dirty="0" smtClean="0">
                <a:latin typeface="Arial Black" pitchFamily="34" charset="0"/>
              </a:rPr>
              <a:t> - </a:t>
            </a:r>
            <a:r>
              <a:rPr lang="cs-CZ" sz="2400" dirty="0" err="1" smtClean="0">
                <a:latin typeface="Arial Black" pitchFamily="34" charset="0"/>
              </a:rPr>
              <a:t>Dartfisch</a:t>
            </a:r>
            <a:endParaRPr lang="cs-CZ" sz="2400" dirty="0">
              <a:latin typeface="Arial Black" pitchFamily="34" charset="0"/>
            </a:endParaRPr>
          </a:p>
        </p:txBody>
      </p:sp>
      <p:pic>
        <p:nvPicPr>
          <p:cNvPr id="10" name="Picture 14" descr="http://icons.iconarchive.com/icons/icons-land/play-stop-pause/256/Play-Normal-ic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2440" y="1595338"/>
            <a:ext cx="922598" cy="922598"/>
          </a:xfrm>
          <a:prstGeom prst="rect">
            <a:avLst/>
          </a:prstGeom>
          <a:noFill/>
        </p:spPr>
      </p:pic>
      <p:pic>
        <p:nvPicPr>
          <p:cNvPr id="46082" name="Picture 2" descr="http://www.live-production.tv/system/files/imagecache/FW_GALLERY/Bild_13_SimulCamORF_Analyse_Bi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4889" y="2881445"/>
            <a:ext cx="5258254" cy="3976555"/>
          </a:xfrm>
          <a:prstGeom prst="rect">
            <a:avLst/>
          </a:prstGeom>
          <a:noFill/>
        </p:spPr>
      </p:pic>
      <p:pic>
        <p:nvPicPr>
          <p:cNvPr id="46084" name="Picture 4" descr="http://www.livemotionconcept.de/cms/upload/dartfish/ski-alp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3232" y="2734355"/>
            <a:ext cx="4762500" cy="3295651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Technologie usnadňující </a:t>
            </a:r>
            <a:r>
              <a:rPr lang="en-US" sz="2800" dirty="0" err="1" smtClean="0"/>
              <a:t>hodnocen</a:t>
            </a:r>
            <a:r>
              <a:rPr lang="cs-CZ" sz="2800" dirty="0" smtClean="0"/>
              <a:t>í</a:t>
            </a:r>
          </a:p>
        </p:txBody>
      </p:sp>
    </p:spTree>
    <p:extLst>
      <p:ext uri="{BB962C8B-B14F-4D97-AF65-F5344CB8AC3E}">
        <p14:creationId xmlns:p14="http://schemas.microsoft.com/office/powerpoint/2010/main" val="13026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0997" y="800397"/>
            <a:ext cx="4744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kvantifikace výkonu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026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267095" y="1867989"/>
            <a:ext cx="784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 Black" pitchFamily="34" charset="0"/>
              </a:rPr>
              <a:t>3D analýza – SIMI </a:t>
            </a:r>
            <a:r>
              <a:rPr lang="cs-CZ" sz="2400" dirty="0" err="1" smtClean="0">
                <a:latin typeface="Arial Black" pitchFamily="34" charset="0"/>
              </a:rPr>
              <a:t>motion</a:t>
            </a:r>
            <a:endParaRPr lang="cs-CZ" sz="2400" dirty="0">
              <a:latin typeface="Arial Black" pitchFamily="34" charset="0"/>
            </a:endParaRPr>
          </a:p>
        </p:txBody>
      </p:sp>
      <p:pic>
        <p:nvPicPr>
          <p:cNvPr id="10" name="Picture 14" descr="http://icons.iconarchive.com/icons/icons-land/play-stop-pause/256/Play-Normal-ic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2440" y="1595338"/>
            <a:ext cx="922598" cy="922598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Technologie usnadňující </a:t>
            </a:r>
            <a:r>
              <a:rPr lang="en-US" sz="2800" dirty="0" err="1" smtClean="0"/>
              <a:t>hodnocen</a:t>
            </a:r>
            <a:r>
              <a:rPr lang="cs-CZ" sz="2800" dirty="0" smtClean="0"/>
              <a:t>í</a:t>
            </a:r>
          </a:p>
        </p:txBody>
      </p:sp>
      <p:pic>
        <p:nvPicPr>
          <p:cNvPr id="9" name="Picture 14" descr="http://icons.iconarchive.com/icons/icons-land/play-stop-pause/256/Play-Normal-icon.png">
            <a:hlinkClick r:id="rId4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2440" y="4202180"/>
            <a:ext cx="922598" cy="922598"/>
          </a:xfrm>
          <a:prstGeom prst="rect">
            <a:avLst/>
          </a:prstGeom>
          <a:noFill/>
        </p:spPr>
      </p:pic>
      <p:pic>
        <p:nvPicPr>
          <p:cNvPr id="11" name="Picture 14" descr="http://icons.iconarchive.com/icons/icons-land/play-stop-pause/256/Play-Normal-icon.png">
            <a:hlinkClick r:id="rId5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2440" y="2898759"/>
            <a:ext cx="922598" cy="922598"/>
          </a:xfrm>
          <a:prstGeom prst="rect">
            <a:avLst/>
          </a:prstGeom>
          <a:noFill/>
        </p:spPr>
      </p:pic>
      <p:pic>
        <p:nvPicPr>
          <p:cNvPr id="4098" name="Picture 2" descr="Výsledek obrázku pro simi mo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288" y="4202180"/>
            <a:ext cx="3593097" cy="241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ek obrázku pro simi motion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5" t="8594" r="25449" b="5775"/>
          <a:stretch/>
        </p:blipFill>
        <p:spPr bwMode="auto">
          <a:xfrm>
            <a:off x="6220325" y="1576209"/>
            <a:ext cx="2442409" cy="237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ýsledek obrázku pro simi mo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63" y="3196143"/>
            <a:ext cx="5680562" cy="323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3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http://www.iconarchive.com/download/i59715/hopstarter/rounded-square/Button-Pla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198032" y="1617380"/>
            <a:ext cx="784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 Black" pitchFamily="34" charset="0"/>
              </a:rPr>
              <a:t>EMED, PEDAR</a:t>
            </a:r>
            <a:endParaRPr lang="cs-CZ" sz="2400" dirty="0">
              <a:latin typeface="Arial Black" pitchFamily="34" charset="0"/>
            </a:endParaRPr>
          </a:p>
        </p:txBody>
      </p:sp>
      <p:pic>
        <p:nvPicPr>
          <p:cNvPr id="10" name="Picture 14" descr="http://icons.iconarchive.com/icons/icons-land/play-stop-pause/256/Play-Normal-ic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2440" y="1595338"/>
            <a:ext cx="922598" cy="922598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2172949" y="802261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Technologie usnadňující </a:t>
            </a:r>
            <a:r>
              <a:rPr lang="en-US" sz="2800" dirty="0" err="1" smtClean="0"/>
              <a:t>hodnocen</a:t>
            </a:r>
            <a:r>
              <a:rPr lang="cs-CZ" sz="2800" dirty="0" smtClean="0"/>
              <a:t>í</a:t>
            </a:r>
          </a:p>
        </p:txBody>
      </p:sp>
      <p:pic>
        <p:nvPicPr>
          <p:cNvPr id="9" name="Picture 14" descr="http://icons.iconarchive.com/icons/icons-land/play-stop-pause/256/Play-Normal-icon.png">
            <a:hlinkClick r:id="rId4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2440" y="4202180"/>
            <a:ext cx="922598" cy="922598"/>
          </a:xfrm>
          <a:prstGeom prst="rect">
            <a:avLst/>
          </a:prstGeom>
          <a:noFill/>
        </p:spPr>
      </p:pic>
      <p:pic>
        <p:nvPicPr>
          <p:cNvPr id="11" name="Picture 14" descr="http://icons.iconarchive.com/icons/icons-land/play-stop-pause/256/Play-Normal-icon.png">
            <a:hlinkClick r:id="rId5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2440" y="2898759"/>
            <a:ext cx="922598" cy="922598"/>
          </a:xfrm>
          <a:prstGeom prst="rect">
            <a:avLst/>
          </a:prstGeom>
          <a:noFill/>
        </p:spPr>
      </p:pic>
      <p:pic>
        <p:nvPicPr>
          <p:cNvPr id="5122" name="Picture 2" descr="Výsledek obrázku pro em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907" y="1692769"/>
            <a:ext cx="38100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novelusa.com/assets/img/emedmat4_0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005" y="2114378"/>
            <a:ext cx="3610167" cy="232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novel.de/novelcontent/images/stories/download/novelpictures/web/pedar-insole-shoe(c)nove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07" y="4553953"/>
            <a:ext cx="2349893" cy="225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ýsledek obrázku pro pedar insol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470" y="4778870"/>
            <a:ext cx="28575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Výsledek obrázku pro pedar insol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100" y="4785716"/>
            <a:ext cx="2300465" cy="202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55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0997" y="800397"/>
            <a:ext cx="4744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kvantifikace výkonu</a:t>
            </a:r>
            <a:endParaRPr lang="cs-CZ" sz="2800" dirty="0"/>
          </a:p>
        </p:txBody>
      </p:sp>
      <p:pic>
        <p:nvPicPr>
          <p:cNvPr id="12290" name="Picture 2" descr="http://forum.chronomag.cz/uploads/post-10599-1264946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726" y="1670450"/>
            <a:ext cx="3122023" cy="4416841"/>
          </a:xfrm>
          <a:prstGeom prst="rect">
            <a:avLst/>
          </a:prstGeom>
          <a:noFill/>
        </p:spPr>
      </p:pic>
      <p:pic>
        <p:nvPicPr>
          <p:cNvPr id="12292" name="Picture 4" descr="http://img.mf.cz/663/380/2-1_s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3073" y="3048000"/>
            <a:ext cx="2667000" cy="3810000"/>
          </a:xfrm>
          <a:prstGeom prst="rect">
            <a:avLst/>
          </a:prstGeom>
          <a:noFill/>
        </p:spPr>
      </p:pic>
      <p:pic>
        <p:nvPicPr>
          <p:cNvPr id="1026" name="Picture 2" descr="http://upload.wikimedia.org/wikipedia/commons/e/ee/1912_Benjamin_Adam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124" y="1062007"/>
            <a:ext cx="5225876" cy="365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60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kvantifikace výkonu</a:t>
            </a:r>
            <a:r>
              <a:rPr lang="en-US" sz="2800" dirty="0" smtClean="0"/>
              <a:t> </a:t>
            </a:r>
            <a:r>
              <a:rPr lang="cs-CZ" sz="2800" dirty="0" smtClean="0"/>
              <a:t>		</a:t>
            </a:r>
            <a:r>
              <a:rPr lang="cs-CZ" sz="2800" dirty="0" smtClean="0">
                <a:solidFill>
                  <a:srgbClr val="FFFF00"/>
                </a:solidFill>
                <a:latin typeface="Arial Black" pitchFamily="34" charset="0"/>
              </a:rPr>
              <a:t>VZDÁLENOST</a:t>
            </a:r>
            <a:r>
              <a:rPr lang="en-US" sz="2800" dirty="0" smtClean="0"/>
              <a:t>		</a:t>
            </a:r>
            <a:endParaRPr lang="cs-CZ" sz="2800" dirty="0"/>
          </a:p>
        </p:txBody>
      </p:sp>
      <p:pic>
        <p:nvPicPr>
          <p:cNvPr id="1026" name="Picture 2" descr="http://sport.vysspa.cz/1384-3109-home/ukazatel-doskoku-pro-skok-daleky-a-trojskok-provedeni-pro-skok-daleky-5-9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560" y="4399097"/>
            <a:ext cx="2095500" cy="152400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239571" y="1649962"/>
            <a:ext cx="468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 Black" pitchFamily="34" charset="0"/>
              </a:rPr>
              <a:t>LASER, UTRAZVUK</a:t>
            </a:r>
            <a:endParaRPr lang="cs-CZ" sz="2400" dirty="0">
              <a:latin typeface="Arial Black" pitchFamily="34" charset="0"/>
            </a:endParaRPr>
          </a:p>
        </p:txBody>
      </p:sp>
      <p:pic>
        <p:nvPicPr>
          <p:cNvPr id="2" name="Picture 2" descr="http://upload.wikimedia.org/wikipedia/commons/d/dc/Sdiri_vo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39" y="2905125"/>
            <a:ext cx="4490016" cy="301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1.hdnux.com/photos/01/36/61/388176/3/628x4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54" y="2346072"/>
            <a:ext cx="2869222" cy="190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finishlynx.com/wp-content/uploads/LaserLynx-Distance-Measurement-Cha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715" y="4248150"/>
            <a:ext cx="4464010" cy="246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inishlynx.com/wp-content/uploads/summer-track-2007-020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319" y="1880794"/>
            <a:ext cx="3600000" cy="234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6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 descr="http://www.freelap.cz/fotky2297/fotos/_vyr_9Tx-G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021" y="2281962"/>
            <a:ext cx="6734175" cy="3886201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kvantifikace výkonu</a:t>
            </a:r>
            <a:r>
              <a:rPr lang="en-US" sz="2800" dirty="0" smtClean="0"/>
              <a:t> </a:t>
            </a:r>
            <a:r>
              <a:rPr lang="cs-CZ" sz="2800" dirty="0" smtClean="0"/>
              <a:t>		</a:t>
            </a:r>
            <a:r>
              <a:rPr lang="cs-CZ" sz="2800" dirty="0" smtClean="0">
                <a:solidFill>
                  <a:srgbClr val="FFFF00"/>
                </a:solidFill>
                <a:latin typeface="Arial Black" pitchFamily="34" charset="0"/>
              </a:rPr>
              <a:t>ČAS</a:t>
            </a:r>
            <a:r>
              <a:rPr lang="en-US" sz="2800" dirty="0" smtClean="0"/>
              <a:t>		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67097" y="1867989"/>
            <a:ext cx="313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 Black" pitchFamily="34" charset="0"/>
              </a:rPr>
              <a:t>OPTOČIDLA</a:t>
            </a:r>
            <a:endParaRPr lang="cs-CZ" sz="2400" dirty="0">
              <a:latin typeface="Arial Black" pitchFamily="34" charset="0"/>
            </a:endParaRPr>
          </a:p>
        </p:txBody>
      </p:sp>
      <p:pic>
        <p:nvPicPr>
          <p:cNvPr id="28674" name="Picture 2" descr="http://www.freelap.cz/fotky2297/junior%203%20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7256" y="3451723"/>
            <a:ext cx="4343400" cy="3219451"/>
          </a:xfrm>
          <a:prstGeom prst="rect">
            <a:avLst/>
          </a:prstGeom>
          <a:noFill/>
        </p:spPr>
      </p:pic>
      <p:pic>
        <p:nvPicPr>
          <p:cNvPr id="28676" name="Picture 4" descr="http://www.freelap.cz/fotky2297/fotos/d__vyrp12_30Tx-Tou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4185" y="4002994"/>
            <a:ext cx="3000375" cy="2686051"/>
          </a:xfrm>
          <a:prstGeom prst="rect">
            <a:avLst/>
          </a:prstGeom>
          <a:noFill/>
        </p:spPr>
      </p:pic>
      <p:pic>
        <p:nvPicPr>
          <p:cNvPr id="28682" name="Picture 10" descr="TxH2Olyzovan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59495" y="1196975"/>
            <a:ext cx="2857500" cy="3228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26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kvantifikace výkonu</a:t>
            </a:r>
            <a:r>
              <a:rPr lang="en-US" sz="2800" dirty="0" smtClean="0"/>
              <a:t> </a:t>
            </a:r>
            <a:r>
              <a:rPr lang="cs-CZ" sz="2800" dirty="0" smtClean="0"/>
              <a:t>		</a:t>
            </a:r>
            <a:r>
              <a:rPr lang="cs-CZ" sz="2800" dirty="0" smtClean="0">
                <a:solidFill>
                  <a:srgbClr val="FFFF00"/>
                </a:solidFill>
                <a:latin typeface="Arial Black" pitchFamily="34" charset="0"/>
              </a:rPr>
              <a:t>ČAS</a:t>
            </a:r>
            <a:r>
              <a:rPr lang="en-US" sz="2800" dirty="0" smtClean="0"/>
              <a:t>		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67096" y="1867989"/>
            <a:ext cx="4297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 Black" pitchFamily="34" charset="0"/>
              </a:rPr>
              <a:t>CHIPY 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(aktivní, pasivní)</a:t>
            </a:r>
            <a:endParaRPr lang="cs-CZ" sz="2400" dirty="0">
              <a:latin typeface="Arial Black" pitchFamily="34" charset="0"/>
            </a:endParaRPr>
          </a:p>
        </p:txBody>
      </p:sp>
      <p:pic>
        <p:nvPicPr>
          <p:cNvPr id="29698" name="Picture 2" descr="http://www.mylaps.com/cache/images/ba7b313695383490617d3afc5857c6b3_norm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020" y="3752850"/>
            <a:ext cx="3105150" cy="3105150"/>
          </a:xfrm>
          <a:prstGeom prst="rect">
            <a:avLst/>
          </a:prstGeom>
          <a:noFill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5654" y="3554347"/>
            <a:ext cx="4271572" cy="217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0504" y="2456948"/>
            <a:ext cx="3054939" cy="182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8868" y="1452538"/>
            <a:ext cx="4271572" cy="227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Výsledek obrázku pro orientacni beh ci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179" y="4674319"/>
            <a:ext cx="3360821" cy="218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6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kvantifikace výkonu</a:t>
            </a:r>
            <a:r>
              <a:rPr lang="en-US" sz="2800" dirty="0" smtClean="0"/>
              <a:t> </a:t>
            </a:r>
            <a:r>
              <a:rPr lang="cs-CZ" sz="2800" dirty="0" smtClean="0"/>
              <a:t>		</a:t>
            </a:r>
            <a:r>
              <a:rPr lang="cs-CZ" sz="2800" dirty="0" smtClean="0">
                <a:solidFill>
                  <a:srgbClr val="FFFF00"/>
                </a:solidFill>
                <a:latin typeface="Arial Black" pitchFamily="34" charset="0"/>
              </a:rPr>
              <a:t>ČAS</a:t>
            </a:r>
            <a:r>
              <a:rPr lang="en-US" sz="2800" dirty="0" smtClean="0"/>
              <a:t>		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67096" y="1827046"/>
            <a:ext cx="4297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 Black" pitchFamily="34" charset="0"/>
              </a:rPr>
              <a:t>CÍLOVÁ KAMERA</a:t>
            </a:r>
            <a:endParaRPr lang="cs-CZ" sz="2400" dirty="0">
              <a:latin typeface="Arial Black" pitchFamily="34" charset="0"/>
            </a:endParaRPr>
          </a:p>
        </p:txBody>
      </p:sp>
      <p:pic>
        <p:nvPicPr>
          <p:cNvPr id="32770" name="Picture 2" descr="http://img.mf.cz/737/381/2-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998" y="4041866"/>
            <a:ext cx="5381625" cy="2314575"/>
          </a:xfrm>
          <a:prstGeom prst="rect">
            <a:avLst/>
          </a:prstGeom>
          <a:noFill/>
        </p:spPr>
      </p:pic>
      <p:pic>
        <p:nvPicPr>
          <p:cNvPr id="32772" name="Picture 4" descr="http://img.mf.cz/681/380/2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4988" y="4867914"/>
            <a:ext cx="4819650" cy="1419226"/>
          </a:xfrm>
          <a:prstGeom prst="rect">
            <a:avLst/>
          </a:prstGeom>
          <a:noFill/>
        </p:spPr>
      </p:pic>
      <p:pic>
        <p:nvPicPr>
          <p:cNvPr id="32774" name="Picture 6" descr="http://img.mf.cz/714/380/2-3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0408" y="2262868"/>
            <a:ext cx="3933477" cy="2283506"/>
          </a:xfrm>
          <a:prstGeom prst="rect">
            <a:avLst/>
          </a:prstGeom>
          <a:noFill/>
        </p:spPr>
      </p:pic>
      <p:pic>
        <p:nvPicPr>
          <p:cNvPr id="32776" name="Picture 8" descr="http://img.mf.cz/687/380/2-3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21185"/>
            <a:ext cx="2005099" cy="1636815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2101755" y="6441743"/>
            <a:ext cx="2183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Kirbyho</a:t>
            </a:r>
            <a:r>
              <a:rPr lang="cs-CZ" sz="1400" dirty="0" smtClean="0"/>
              <a:t> kamera</a:t>
            </a:r>
            <a:endParaRPr lang="cs-CZ" sz="1400" dirty="0"/>
          </a:p>
        </p:txBody>
      </p:sp>
      <p:pic>
        <p:nvPicPr>
          <p:cNvPr id="32778" name="Picture 10" descr="http://img.mf.cz/724/381/2-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08506" y="163774"/>
            <a:ext cx="27432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26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0996" y="800397"/>
            <a:ext cx="951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kvantifikace výkonu</a:t>
            </a:r>
            <a:r>
              <a:rPr lang="en-US" sz="2800" dirty="0" smtClean="0"/>
              <a:t> </a:t>
            </a:r>
            <a:r>
              <a:rPr lang="cs-CZ" sz="2800" dirty="0" smtClean="0"/>
              <a:t>		</a:t>
            </a:r>
            <a:r>
              <a:rPr lang="cs-CZ" sz="2800" dirty="0" smtClean="0">
                <a:solidFill>
                  <a:srgbClr val="FFFF00"/>
                </a:solidFill>
                <a:latin typeface="Arial Black" pitchFamily="34" charset="0"/>
              </a:rPr>
              <a:t>ČAS</a:t>
            </a:r>
            <a:r>
              <a:rPr lang="en-US" sz="2800" dirty="0" smtClean="0"/>
              <a:t>		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67096" y="1867989"/>
            <a:ext cx="4297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 Black" pitchFamily="34" charset="0"/>
              </a:rPr>
              <a:t>DOTYKOVÁ ZÓNA</a:t>
            </a:r>
            <a:endParaRPr lang="cs-CZ" sz="2400" dirty="0">
              <a:latin typeface="Arial Black" pitchFamily="34" charset="0"/>
            </a:endParaRPr>
          </a:p>
        </p:txBody>
      </p:sp>
      <p:pic>
        <p:nvPicPr>
          <p:cNvPr id="30722" name="Picture 2" descr="http://www.topswim.cz/userFiles/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137" y="4196677"/>
            <a:ext cx="4345133" cy="2661323"/>
          </a:xfrm>
          <a:prstGeom prst="rect">
            <a:avLst/>
          </a:prstGeom>
          <a:noFill/>
        </p:spPr>
      </p:pic>
      <p:pic>
        <p:nvPicPr>
          <p:cNvPr id="30724" name="Picture 4" descr="http://swimtim.com/wp-content/uploads/2014/02/OMEGA-London2012_swimming-timekeeping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0559" y="1370871"/>
            <a:ext cx="5712823" cy="3808549"/>
          </a:xfrm>
          <a:prstGeom prst="rect">
            <a:avLst/>
          </a:prstGeom>
          <a:noFill/>
        </p:spPr>
      </p:pic>
      <p:pic>
        <p:nvPicPr>
          <p:cNvPr id="30726" name="Picture 6" descr="http://www-static2.spulsecdn.net/pics/00/00/03/47/34712_1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34500" y="4010024"/>
            <a:ext cx="2857500" cy="2847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26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TC103457515[[fn=Zobrazení]]</Template>
  <TotalTime>7530</TotalTime>
  <Words>236</Words>
  <Application>Microsoft Office PowerPoint</Application>
  <PresentationFormat>Širokoúhlá obrazovka</PresentationFormat>
  <Paragraphs>76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Arial Black</vt:lpstr>
      <vt:lpstr>Century Schoolbook</vt:lpstr>
      <vt:lpstr>Wingdings 2</vt:lpstr>
      <vt:lpstr>View</vt:lpstr>
      <vt:lpstr>Hodnocení výkonu  – moderní technologie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a diagnostika   PA</dc:title>
  <dc:creator>Tom Vespa</dc:creator>
  <cp:lastModifiedBy>Tom Vespa</cp:lastModifiedBy>
  <cp:revision>62</cp:revision>
  <dcterms:created xsi:type="dcterms:W3CDTF">2014-11-06T11:21:17Z</dcterms:created>
  <dcterms:modified xsi:type="dcterms:W3CDTF">2016-11-10T13:58:48Z</dcterms:modified>
</cp:coreProperties>
</file>