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70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285852" y="2928934"/>
            <a:ext cx="678423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85786" y="1500174"/>
            <a:ext cx="396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   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5984" y="2428868"/>
            <a:ext cx="4572000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cs-CZ" sz="2400" dirty="0"/>
              <a:t>Vědní obor, který studuje </a:t>
            </a:r>
            <a:r>
              <a:rPr lang="cs-CZ" sz="2400" i="1" dirty="0">
                <a:solidFill>
                  <a:srgbClr val="C00000"/>
                </a:solidFill>
              </a:rPr>
              <a:t>motorické projevy </a:t>
            </a:r>
            <a:r>
              <a:rPr lang="cs-CZ" sz="2400" dirty="0"/>
              <a:t>člověka ve vztahu k jeho </a:t>
            </a:r>
            <a:r>
              <a:rPr lang="cs-CZ" sz="2400" i="1" dirty="0">
                <a:solidFill>
                  <a:srgbClr val="C00000"/>
                </a:solidFill>
              </a:rPr>
              <a:t>morfologicko-funkčním</a:t>
            </a:r>
            <a:r>
              <a:rPr lang="cs-CZ" sz="2400" dirty="0"/>
              <a:t> předpokladům.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14348" y="4286256"/>
            <a:ext cx="73581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vědní disciplina, která zkoumá struktury a vztahy mezi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vnitřními předpoklady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vnějšími pohybovými projevy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člověka</a:t>
            </a: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071538" y="1571612"/>
            <a:ext cx="2391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Oblasti zkoumání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00166" y="2551837"/>
            <a:ext cx="67151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teorie </a:t>
            </a:r>
            <a:r>
              <a:rPr lang="cs-CZ" sz="2000" dirty="0"/>
              <a:t>motorických schopností a </a:t>
            </a:r>
            <a:r>
              <a:rPr lang="cs-CZ" sz="2000" dirty="0" smtClean="0"/>
              <a:t>dovedností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teoretické </a:t>
            </a:r>
            <a:r>
              <a:rPr lang="cs-CZ" sz="2000" dirty="0"/>
              <a:t>aspekty tělesných </a:t>
            </a:r>
            <a:r>
              <a:rPr lang="cs-CZ" sz="2000" dirty="0" smtClean="0"/>
              <a:t>cvičení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fylogeneze </a:t>
            </a:r>
            <a:r>
              <a:rPr lang="cs-CZ" sz="2000" dirty="0"/>
              <a:t>a ontogeneze lidské </a:t>
            </a:r>
            <a:r>
              <a:rPr lang="cs-CZ" sz="2000" dirty="0" smtClean="0"/>
              <a:t>motoriky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somatická </a:t>
            </a:r>
            <a:r>
              <a:rPr lang="cs-CZ" sz="2000" dirty="0"/>
              <a:t>a motorická </a:t>
            </a:r>
            <a:r>
              <a:rPr lang="cs-CZ" sz="2000" dirty="0" smtClean="0"/>
              <a:t>metrologie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metody </a:t>
            </a:r>
            <a:r>
              <a:rPr lang="cs-CZ" sz="2000" dirty="0"/>
              <a:t>sledování a vyhodnocování motorické výkonnosti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2143116"/>
            <a:ext cx="8084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643050"/>
            <a:ext cx="3971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Typické znaky lidské motoriky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428728" y="2571744"/>
            <a:ext cx="6572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motorika </a:t>
            </a:r>
            <a:r>
              <a:rPr lang="cs-CZ" sz="2000" dirty="0"/>
              <a:t>spojena s myšlením a řečí (činnost vědomá</a:t>
            </a:r>
            <a:r>
              <a:rPr lang="cs-CZ" sz="20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bohatý </a:t>
            </a:r>
            <a:r>
              <a:rPr lang="cs-CZ" sz="2000" dirty="0"/>
              <a:t>rejstřík naučených pohybů (pohybových dovedností a návyků</a:t>
            </a:r>
            <a:r>
              <a:rPr lang="cs-CZ" sz="20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lateralita </a:t>
            </a:r>
            <a:r>
              <a:rPr lang="cs-CZ" sz="2000" dirty="0"/>
              <a:t>u párových </a:t>
            </a:r>
            <a:r>
              <a:rPr lang="cs-CZ" sz="2000" dirty="0" smtClean="0"/>
              <a:t>orgánů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schopnost </a:t>
            </a:r>
            <a:r>
              <a:rPr lang="cs-CZ" sz="2000" dirty="0"/>
              <a:t>zdokonalování a flexibility pohybové činnosti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57290" y="1714488"/>
            <a:ext cx="3310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Fylogenetické znaky ve vývoji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6000" y="269033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Změny v tělesné stavbě</a:t>
            </a:r>
            <a:r>
              <a:rPr lang="cs-CZ" b="1" dirty="0" smtClean="0"/>
              <a:t>:</a:t>
            </a:r>
          </a:p>
          <a:p>
            <a:endParaRPr lang="cs-CZ" b="1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vzpřímené </a:t>
            </a:r>
            <a:r>
              <a:rPr lang="cs-CZ" dirty="0"/>
              <a:t>držení těla s </a:t>
            </a:r>
            <a:r>
              <a:rPr lang="cs-CZ" dirty="0" err="1"/>
              <a:t>bipedální</a:t>
            </a:r>
            <a:r>
              <a:rPr lang="cs-CZ" dirty="0"/>
              <a:t> </a:t>
            </a:r>
            <a:r>
              <a:rPr lang="cs-CZ" dirty="0" smtClean="0"/>
              <a:t>chůzí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změny </a:t>
            </a:r>
            <a:r>
              <a:rPr lang="cs-CZ" dirty="0"/>
              <a:t>ve stavbě	-	páteře</a:t>
            </a:r>
          </a:p>
          <a:p>
            <a:pPr lvl="0"/>
            <a:r>
              <a:rPr lang="cs-CZ" dirty="0" smtClean="0"/>
              <a:t>		-	dolních </a:t>
            </a:r>
            <a:r>
              <a:rPr lang="cs-CZ" dirty="0"/>
              <a:t>končetin</a:t>
            </a:r>
          </a:p>
          <a:p>
            <a:pPr lvl="0"/>
            <a:r>
              <a:rPr lang="cs-CZ" dirty="0" smtClean="0"/>
              <a:t>		-	rukou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14414" y="2071678"/>
            <a:ext cx="36216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Vývojové stupně řízení motoriky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43042" y="2928934"/>
            <a:ext cx="54292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  Reflexní </a:t>
            </a:r>
            <a:r>
              <a:rPr lang="cs-CZ" dirty="0"/>
              <a:t>reakce organismu (tzv. reflexní oblouk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Reflexní </a:t>
            </a:r>
            <a:r>
              <a:rPr lang="cs-CZ" dirty="0"/>
              <a:t>řetězová reakce (instinkty, pudy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Podmíněné </a:t>
            </a:r>
            <a:r>
              <a:rPr lang="cs-CZ" dirty="0"/>
              <a:t>reflexy (získané v </a:t>
            </a:r>
            <a:r>
              <a:rPr lang="cs-CZ" dirty="0" err="1"/>
              <a:t>onotgenezi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Vědomé </a:t>
            </a:r>
            <a:r>
              <a:rPr lang="cs-CZ" dirty="0"/>
              <a:t>(úmyslné) pohyby (řízené vůlí, myšlením)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28728" y="2071678"/>
            <a:ext cx="3378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/>
              <a:t>Zvláštní skupiny řízení pohybu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57290" y="3286124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  mimovolní </a:t>
            </a:r>
            <a:r>
              <a:rPr lang="cs-CZ" dirty="0"/>
              <a:t>pohyby – často patologické (třesy, křeče, </a:t>
            </a:r>
            <a:r>
              <a:rPr lang="cs-CZ" dirty="0" err="1"/>
              <a:t>hyperkinózy</a:t>
            </a:r>
            <a:r>
              <a:rPr lang="cs-CZ" dirty="0"/>
              <a:t>, </a:t>
            </a:r>
            <a:r>
              <a:rPr lang="cs-CZ" dirty="0" smtClean="0"/>
              <a:t>..)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smtClean="0"/>
              <a:t>  </a:t>
            </a:r>
            <a:r>
              <a:rPr lang="cs-CZ" smtClean="0"/>
              <a:t>motilita </a:t>
            </a:r>
            <a:r>
              <a:rPr lang="cs-CZ" dirty="0"/>
              <a:t>(pohyby vegetativních orgánů, pohyby prováděné hladkým svalstvem)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155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vespa</cp:lastModifiedBy>
  <cp:revision>2</cp:revision>
  <dcterms:created xsi:type="dcterms:W3CDTF">2010-02-24T09:12:20Z</dcterms:created>
  <dcterms:modified xsi:type="dcterms:W3CDTF">2010-03-16T10:00:50Z</dcterms:modified>
</cp:coreProperties>
</file>