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73" r:id="rId9"/>
    <p:sldId id="269" r:id="rId10"/>
    <p:sldId id="268" r:id="rId11"/>
    <p:sldId id="270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 autoAdjust="0"/>
    <p:restoredTop sz="94718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14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D10F0F-22C6-4C64-9E8E-8632ABCAFADB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1F27C9-D1B9-4A73-805A-77D5C9A0BD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kognitivní procesy a sport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529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Posuzování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Motorické testy</a:t>
            </a:r>
            <a:r>
              <a:rPr lang="en-GB" dirty="0" smtClean="0"/>
              <a:t> / nap</a:t>
            </a:r>
            <a:r>
              <a:rPr lang="cs-CZ" dirty="0" smtClean="0"/>
              <a:t>ř. </a:t>
            </a:r>
            <a:r>
              <a:rPr lang="cs-CZ" dirty="0" err="1" smtClean="0"/>
              <a:t>Unifit</a:t>
            </a:r>
            <a:r>
              <a:rPr lang="cs-CZ" dirty="0" smtClean="0"/>
              <a:t> </a:t>
            </a:r>
            <a:r>
              <a:rPr lang="cs-CZ" dirty="0"/>
              <a:t>test 6 – 60 (Měkota </a:t>
            </a:r>
            <a:r>
              <a:rPr lang="en-GB" dirty="0"/>
              <a:t>&amp; </a:t>
            </a:r>
            <a:r>
              <a:rPr lang="en-GB" dirty="0" err="1"/>
              <a:t>Kov</a:t>
            </a:r>
            <a:r>
              <a:rPr lang="cs-CZ" dirty="0" err="1"/>
              <a:t>ář</a:t>
            </a:r>
            <a:r>
              <a:rPr lang="cs-CZ" dirty="0"/>
              <a:t>, 1995) </a:t>
            </a:r>
            <a:r>
              <a:rPr lang="cs-CZ" dirty="0" err="1"/>
              <a:t>Eurofit</a:t>
            </a:r>
            <a:r>
              <a:rPr lang="cs-CZ" dirty="0"/>
              <a:t> (</a:t>
            </a:r>
            <a:r>
              <a:rPr lang="cs-CZ" i="1" dirty="0" err="1"/>
              <a:t>Eurofit</a:t>
            </a:r>
            <a:r>
              <a:rPr lang="cs-CZ" i="1" dirty="0"/>
              <a:t> </a:t>
            </a:r>
            <a:r>
              <a:rPr lang="cs-CZ" i="1" dirty="0" err="1"/>
              <a:t>Tests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Fitness</a:t>
            </a:r>
            <a:r>
              <a:rPr lang="cs-CZ" dirty="0"/>
              <a:t>, 1993), AAHPER test (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Association</a:t>
            </a:r>
            <a:r>
              <a:rPr lang="cs-CZ" i="1" dirty="0"/>
              <a:t> for </a:t>
            </a:r>
            <a:r>
              <a:rPr lang="cs-CZ" i="1" dirty="0" err="1"/>
              <a:t>Health</a:t>
            </a:r>
            <a:r>
              <a:rPr lang="cs-CZ" i="1" dirty="0"/>
              <a:t>,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i="1" dirty="0"/>
              <a:t>, and </a:t>
            </a:r>
            <a:r>
              <a:rPr lang="cs-CZ" i="1" dirty="0" err="1"/>
              <a:t>Recreation</a:t>
            </a:r>
            <a:r>
              <a:rPr lang="cs-CZ" i="1" dirty="0"/>
              <a:t>. </a:t>
            </a:r>
            <a:r>
              <a:rPr lang="cs-CZ" i="1" dirty="0" err="1"/>
              <a:t>Youth</a:t>
            </a:r>
            <a:r>
              <a:rPr lang="cs-CZ" i="1" dirty="0"/>
              <a:t> Fitness test</a:t>
            </a:r>
            <a:r>
              <a:rPr lang="cs-CZ" dirty="0"/>
              <a:t>, 1961)</a:t>
            </a:r>
            <a:endParaRPr lang="cs-CZ" dirty="0" smtClean="0"/>
          </a:p>
          <a:p>
            <a:r>
              <a:rPr lang="cs-CZ" dirty="0" smtClean="0"/>
              <a:t>Standardy pro motorické testy</a:t>
            </a:r>
          </a:p>
          <a:p>
            <a:pPr lvl="1"/>
            <a:r>
              <a:rPr lang="cs-CZ" dirty="0" smtClean="0"/>
              <a:t>Co měří testy?</a:t>
            </a:r>
          </a:p>
          <a:p>
            <a:r>
              <a:rPr lang="cs-CZ" dirty="0" smtClean="0"/>
              <a:t>Nápodoba pohybů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9910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Problematika testování a selekce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Ranná specializace x obecné pohybové dovednosti</a:t>
            </a:r>
          </a:p>
          <a:p>
            <a:r>
              <a:rPr lang="cs-CZ" dirty="0" smtClean="0"/>
              <a:t>Akcelerovaní jedinci</a:t>
            </a:r>
          </a:p>
          <a:p>
            <a:r>
              <a:rPr lang="cs-CZ" dirty="0" smtClean="0"/>
              <a:t>Datum narození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108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dovednosti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6579482"/>
              </p:ext>
            </p:extLst>
          </p:nvPr>
        </p:nvGraphicFramePr>
        <p:xfrm>
          <a:off x="827584" y="1371996"/>
          <a:ext cx="7344815" cy="4577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231"/>
                <a:gridCol w="2374292"/>
                <a:gridCol w="2374292"/>
              </a:tblGrid>
              <a:tr h="651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Pohybové dovednosti</a:t>
                      </a:r>
                      <a:endParaRPr lang="cs-CZ" sz="12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Dovednosti kontrolovat objekt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Pohyby rovnováhy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 anchor="ctr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Chození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Odeslání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Stabilizovaná pozice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Běh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Házení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Rovnováha</a:t>
                      </a:r>
                      <a:r>
                        <a:rPr lang="en-GB" sz="1200">
                          <a:effectLst/>
                        </a:rPr>
                        <a:t>/</a:t>
                      </a:r>
                      <a:r>
                        <a:rPr lang="cs-CZ" sz="1200">
                          <a:effectLst/>
                        </a:rPr>
                        <a:t>Klid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Skákání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Kopání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Zastavení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Hopsání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Přihrávání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Přistání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Vyskakování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Kutálení míčem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Klesnutí/Spadnutí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Klouzání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Trefovaní míčem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Kymácení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Zrychlení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Přijímání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Natažení /natočení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Lezení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Chycení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Obrácení/Otočení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Kývání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Zpracování nohou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Roztočení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Přeskakování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Zpracování (holí)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Kotoul </a:t>
                      </a:r>
                      <a:r>
                        <a:rPr lang="en-US" sz="1200">
                          <a:effectLst/>
                        </a:rPr>
                        <a:t>/ kut</a:t>
                      </a:r>
                      <a:r>
                        <a:rPr lang="cs-CZ" sz="1200">
                          <a:effectLst/>
                        </a:rPr>
                        <a:t>álet se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79819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Pohybování se s objektem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Uhýb 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Driblování (ruce)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Driblování (nohy)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Driblování (holí)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Přijímání a odesílání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Odbití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Úder (pálka)</a:t>
                      </a:r>
                      <a:endParaRPr lang="cs-CZ" sz="12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4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Úder (hůl)</a:t>
                      </a:r>
                      <a:endParaRPr lang="cs-CZ" sz="12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NewRomanP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761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 smtClean="0"/>
              <a:t>Tělesně-pohybová inteligence</a:t>
            </a:r>
          </a:p>
          <a:p>
            <a:r>
              <a:rPr lang="cs-CZ" dirty="0" smtClean="0"/>
              <a:t>Reakční čas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 amerického psychologa </a:t>
            </a:r>
            <a:r>
              <a:rPr lang="cs-CZ" dirty="0" err="1" smtClean="0"/>
              <a:t>H.Gardnera</a:t>
            </a:r>
            <a:r>
              <a:rPr lang="cs-CZ" dirty="0" smtClean="0"/>
              <a:t> pro schopnost a dovednost úspěšně řídit pohyby svého těla a zacházet manuálně zručně s předměty</a:t>
            </a:r>
          </a:p>
          <a:p>
            <a:r>
              <a:rPr lang="cs-CZ" dirty="0" smtClean="0"/>
              <a:t>Porozumění, jak se věci a lidé „hýbou“ </a:t>
            </a:r>
          </a:p>
          <a:p>
            <a:r>
              <a:rPr lang="cs-CZ" dirty="0" smtClean="0"/>
              <a:t>Schopnost vystihnout tyto pohyby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13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Zahrnuje jemnou i hrubou motoriku, rovnováhu – jedná se o obratnost těla </a:t>
            </a:r>
          </a:p>
          <a:p>
            <a:r>
              <a:rPr lang="cs-CZ" dirty="0"/>
              <a:t>P</a:t>
            </a:r>
            <a:r>
              <a:rPr lang="cs-CZ" dirty="0" smtClean="0"/>
              <a:t>ropojení vnímání a motoriky</a:t>
            </a:r>
          </a:p>
          <a:p>
            <a:pPr lvl="1"/>
            <a:r>
              <a:rPr lang="cs-CZ" dirty="0" smtClean="0"/>
              <a:t>Neustále probíhají zpětnovazebné signály</a:t>
            </a:r>
          </a:p>
          <a:p>
            <a:r>
              <a:rPr lang="cs-CZ" dirty="0" smtClean="0"/>
              <a:t>Programování pohybu  -cvik</a:t>
            </a:r>
          </a:p>
          <a:p>
            <a:pPr lvl="1"/>
            <a:r>
              <a:rPr lang="cs-CZ" dirty="0" smtClean="0"/>
              <a:t>Například pianista učící se sekvenci pohybů, programování pohybů</a:t>
            </a:r>
          </a:p>
          <a:p>
            <a:r>
              <a:rPr lang="cs-CZ" dirty="0" smtClean="0"/>
              <a:t>Schopnost zapamatování si pohybů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1489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Lateralita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primátů – může být dominantní ruka</a:t>
            </a:r>
          </a:p>
          <a:p>
            <a:r>
              <a:rPr lang="cs-CZ" dirty="0" smtClean="0"/>
              <a:t>Většina lidí má dominantní levou hemisféru</a:t>
            </a:r>
          </a:p>
          <a:p>
            <a:r>
              <a:rPr lang="cs-CZ" dirty="0" smtClean="0"/>
              <a:t>Problémy s přeučováním</a:t>
            </a:r>
          </a:p>
          <a:p>
            <a:r>
              <a:rPr lang="cs-CZ" dirty="0" smtClean="0"/>
              <a:t>Zkřížená lateralita	</a:t>
            </a:r>
          </a:p>
          <a:p>
            <a:pPr lvl="1"/>
            <a:r>
              <a:rPr lang="cs-CZ" dirty="0" smtClean="0"/>
              <a:t>Dominantní v motorice je jedna strana, ve vnímání druhá strana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Clumsy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“, ale může být i výhodou</a:t>
            </a:r>
            <a:endParaRPr lang="en-GB" dirty="0" smtClean="0"/>
          </a:p>
          <a:p>
            <a:r>
              <a:rPr lang="en-GB" dirty="0" smtClean="0"/>
              <a:t>Lev</a:t>
            </a:r>
            <a:r>
              <a:rPr lang="cs-CZ" dirty="0" err="1" smtClean="0"/>
              <a:t>áctví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33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Apraxie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chorobná neschopnost účelných pohybů, porucha hybnosti, neobratnost, nemotornost</a:t>
            </a:r>
          </a:p>
          <a:p>
            <a:r>
              <a:rPr lang="cs-CZ" dirty="0" smtClean="0"/>
              <a:t>Často spojená s afázii (porucha řeči), ale ne vždy</a:t>
            </a:r>
          </a:p>
          <a:p>
            <a:r>
              <a:rPr lang="cs-CZ" dirty="0" smtClean="0"/>
              <a:t>Typy: </a:t>
            </a:r>
          </a:p>
          <a:p>
            <a:pPr lvl="1"/>
            <a:r>
              <a:rPr lang="cs-CZ" dirty="0" smtClean="0"/>
              <a:t>Kinetická apraxie rukou, </a:t>
            </a:r>
          </a:p>
          <a:p>
            <a:pPr lvl="2"/>
            <a:r>
              <a:rPr lang="cs-CZ" dirty="0" smtClean="0"/>
              <a:t>Neschopnost rukama provádět nějaký úkon</a:t>
            </a:r>
          </a:p>
          <a:p>
            <a:pPr lvl="1"/>
            <a:r>
              <a:rPr lang="cs-CZ" dirty="0" smtClean="0"/>
              <a:t>Ideomotorická apraxie</a:t>
            </a:r>
          </a:p>
          <a:p>
            <a:pPr lvl="2"/>
            <a:r>
              <a:rPr lang="cs-CZ" dirty="0" smtClean="0"/>
              <a:t>Používání části těla jako by byly vnější objekty</a:t>
            </a:r>
          </a:p>
          <a:p>
            <a:pPr lvl="1"/>
            <a:r>
              <a:rPr lang="cs-CZ" dirty="0" err="1" smtClean="0"/>
              <a:t>Ideativní</a:t>
            </a:r>
            <a:r>
              <a:rPr lang="cs-CZ" dirty="0" smtClean="0"/>
              <a:t> apraxie</a:t>
            </a:r>
          </a:p>
          <a:p>
            <a:pPr lvl="2"/>
            <a:r>
              <a:rPr lang="cs-CZ" dirty="0" smtClean="0"/>
              <a:t>Problém ve </a:t>
            </a:r>
            <a:r>
              <a:rPr lang="cs-CZ" smtClean="0"/>
              <a:t>správné </a:t>
            </a:r>
            <a:r>
              <a:rPr lang="cs-CZ" smtClean="0"/>
              <a:t>posloupnosti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713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TP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Nápodoba </a:t>
            </a:r>
          </a:p>
          <a:p>
            <a:pPr lvl="1"/>
            <a:r>
              <a:rPr lang="cs-CZ" dirty="0" smtClean="0"/>
              <a:t>Schopnost napodobit, vystihnout pohyby</a:t>
            </a:r>
          </a:p>
          <a:p>
            <a:pPr lvl="1"/>
            <a:r>
              <a:rPr lang="cs-CZ" dirty="0" smtClean="0"/>
              <a:t>Mimové, herci</a:t>
            </a:r>
          </a:p>
          <a:p>
            <a:pPr lvl="1"/>
            <a:r>
              <a:rPr lang="cs-CZ" dirty="0" smtClean="0"/>
              <a:t>Může existovat jedinec, který je tělesně nadaný, přitom pozbývá ostatní typy inteligence?</a:t>
            </a:r>
          </a:p>
          <a:p>
            <a:pPr lvl="2"/>
            <a:r>
              <a:rPr lang="cs-CZ" dirty="0" smtClean="0"/>
              <a:t>Idiot </a:t>
            </a:r>
            <a:r>
              <a:rPr lang="cs-CZ" dirty="0" err="1" smtClean="0"/>
              <a:t>savants</a:t>
            </a:r>
            <a:endParaRPr lang="cs-CZ" dirty="0" smtClean="0"/>
          </a:p>
          <a:p>
            <a:pPr lvl="2"/>
            <a:r>
              <a:rPr lang="cs-CZ" dirty="0" smtClean="0"/>
              <a:t>Chlapec </a:t>
            </a:r>
            <a:r>
              <a:rPr lang="cs-CZ" dirty="0" err="1" smtClean="0"/>
              <a:t>Joye</a:t>
            </a:r>
            <a:endParaRPr lang="cs-CZ" dirty="0" smtClean="0"/>
          </a:p>
          <a:p>
            <a:r>
              <a:rPr lang="cs-CZ" dirty="0"/>
              <a:t>Anticipace</a:t>
            </a:r>
          </a:p>
          <a:p>
            <a:pPr lvl="1"/>
            <a:r>
              <a:rPr lang="cs-CZ" dirty="0"/>
              <a:t>Schopnost předpokládat pohyby </a:t>
            </a:r>
          </a:p>
          <a:p>
            <a:pPr lvl="1"/>
            <a:r>
              <a:rPr lang="cs-CZ" dirty="0"/>
              <a:t>Ve sportu, v tanci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0025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Reakční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rychle reagujeme na podnět</a:t>
            </a:r>
          </a:p>
          <a:p>
            <a:r>
              <a:rPr lang="cs-CZ" dirty="0" smtClean="0"/>
              <a:t>Jednoduchý reakční čas</a:t>
            </a:r>
          </a:p>
          <a:p>
            <a:r>
              <a:rPr lang="cs-CZ" dirty="0" smtClean="0"/>
              <a:t>Disjunktivní reakční čas</a:t>
            </a:r>
          </a:p>
          <a:p>
            <a:pPr lvl="1"/>
            <a:r>
              <a:rPr lang="cs-CZ" dirty="0" smtClean="0"/>
              <a:t>Výběrový – volíme jednu z reakcí</a:t>
            </a:r>
          </a:p>
          <a:p>
            <a:r>
              <a:rPr lang="cs-CZ" dirty="0" smtClean="0"/>
              <a:t>Propojení s anticipaci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Tělesně-pohybová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 smtClean="0"/>
              <a:t>je důležitá pro sport?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53303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607</TotalTime>
  <Words>382</Words>
  <Application>Microsoft Office PowerPoint</Application>
  <PresentationFormat>Předvádění na obrazovce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Vybrané kognitivní procesy a sport</vt:lpstr>
      <vt:lpstr>Snímek 2</vt:lpstr>
      <vt:lpstr>Definice</vt:lpstr>
      <vt:lpstr>Charakteristiky</vt:lpstr>
      <vt:lpstr>Lateralita</vt:lpstr>
      <vt:lpstr>Apraxie</vt:lpstr>
      <vt:lpstr>Aspekty TP inteligence</vt:lpstr>
      <vt:lpstr>Reakční čas</vt:lpstr>
      <vt:lpstr>Tělesně-pohybová inteligence</vt:lpstr>
      <vt:lpstr>Posuzování </vt:lpstr>
      <vt:lpstr>Problematika testování a selekce</vt:lpstr>
      <vt:lpstr>Pohybové dovednosti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Tělesně-pohybová inteligence</dc:title>
  <dc:creator>user2</dc:creator>
  <cp:lastModifiedBy>Adnan</cp:lastModifiedBy>
  <cp:revision>21</cp:revision>
  <dcterms:created xsi:type="dcterms:W3CDTF">2012-05-03T04:14:05Z</dcterms:created>
  <dcterms:modified xsi:type="dcterms:W3CDTF">2015-10-21T23:49:15Z</dcterms:modified>
</cp:coreProperties>
</file>