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9" r:id="rId5"/>
    <p:sldId id="258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Rehabilitace po amputacích končetin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5486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Bandážování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 descr="C:\Users\uživatel\Desktop\Apl. fyz. I\bandazovan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349356"/>
            <a:ext cx="3312368" cy="5175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597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Otužování pomocí </a:t>
            </a:r>
            <a:r>
              <a:rPr lang="cs-CZ" b="1" dirty="0" smtClean="0"/>
              <a:t>pomůcek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kartáčování </a:t>
            </a:r>
            <a:r>
              <a:rPr lang="cs-CZ" sz="2000" dirty="0"/>
              <a:t>a poklepávání jemným </a:t>
            </a:r>
            <a:r>
              <a:rPr lang="cs-CZ" sz="2000" dirty="0" smtClean="0"/>
              <a:t>kartáčkem</a:t>
            </a:r>
          </a:p>
          <a:p>
            <a:endParaRPr lang="cs-CZ" sz="2000" dirty="0"/>
          </a:p>
          <a:p>
            <a:r>
              <a:rPr lang="cs-CZ" sz="2000" dirty="0" err="1"/>
              <a:t>míčkování</a:t>
            </a:r>
            <a:r>
              <a:rPr lang="cs-CZ" sz="2000" dirty="0"/>
              <a:t> 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otírání </a:t>
            </a:r>
            <a:r>
              <a:rPr lang="cs-CZ" sz="2000" dirty="0"/>
              <a:t>suchou žínkou, nebo </a:t>
            </a:r>
            <a:r>
              <a:rPr lang="cs-CZ" sz="2000" dirty="0" smtClean="0"/>
              <a:t>houbou</a:t>
            </a:r>
          </a:p>
          <a:p>
            <a:endParaRPr lang="cs-CZ" sz="2000" dirty="0"/>
          </a:p>
          <a:p>
            <a:r>
              <a:rPr lang="cs-CZ" sz="2000" dirty="0"/>
              <a:t>pomocí jiných akupresurních pomůcek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7099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Zátěž pahýlu ve </a:t>
            </a:r>
            <a:r>
              <a:rPr lang="cs-CZ" b="1" dirty="0" smtClean="0"/>
              <a:t>stoje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až po zhojení měkkých tkání pahýlu</a:t>
            </a:r>
          </a:p>
          <a:p>
            <a:endParaRPr lang="cs-CZ" sz="2000" dirty="0" smtClean="0"/>
          </a:p>
          <a:p>
            <a:r>
              <a:rPr lang="cs-CZ" sz="2000" dirty="0" smtClean="0"/>
              <a:t>dle o fyzického stavu a kondice s oporou podpažních nebo francouzských berlí a stehenní nebo bércový zabandážovaný pahýl opírat postupně se zvětšující se silou o podložku až do bolestivosti </a:t>
            </a:r>
          </a:p>
          <a:p>
            <a:endParaRPr lang="cs-CZ" sz="2000" dirty="0"/>
          </a:p>
          <a:p>
            <a:r>
              <a:rPr lang="cs-CZ" sz="2000" dirty="0" smtClean="0"/>
              <a:t>balanční cviky s přenášením zátěže střídavě na obě dolní končetiny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8900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Polohování </a:t>
            </a:r>
            <a:r>
              <a:rPr lang="cs-CZ" b="1" dirty="0" smtClean="0"/>
              <a:t>pahýlu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c</a:t>
            </a:r>
            <a:r>
              <a:rPr lang="cs-CZ" sz="2000" dirty="0" smtClean="0"/>
              <a:t>ílem í </a:t>
            </a:r>
            <a:r>
              <a:rPr lang="cs-CZ" sz="2000" dirty="0"/>
              <a:t>je zabránit kontrakturám v kyčelním a kolenním </a:t>
            </a:r>
            <a:r>
              <a:rPr lang="cs-CZ" sz="2000" dirty="0" smtClean="0"/>
              <a:t>kloubu</a:t>
            </a:r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 při </a:t>
            </a:r>
            <a:r>
              <a:rPr lang="cs-CZ" sz="2000" dirty="0"/>
              <a:t>amputaci v chodidle musíte trénovat ohnutí pahýlu směrem nahoru, abyste zabránili špičkovému postavení </a:t>
            </a:r>
            <a:r>
              <a:rPr lang="cs-CZ" sz="2000" dirty="0" smtClean="0"/>
              <a:t>chodidla</a:t>
            </a:r>
          </a:p>
          <a:p>
            <a:endParaRPr lang="cs-CZ" sz="2000" dirty="0"/>
          </a:p>
          <a:p>
            <a:r>
              <a:rPr lang="cs-CZ" sz="2000" dirty="0" smtClean="0"/>
              <a:t>předpokladem </a:t>
            </a:r>
            <a:r>
              <a:rPr lang="cs-CZ" sz="2000" dirty="0"/>
              <a:t>pro správnou chůzi v protéze je </a:t>
            </a:r>
            <a:r>
              <a:rPr lang="cs-CZ" sz="2000" dirty="0" smtClean="0"/>
              <a:t>EXT v </a:t>
            </a:r>
            <a:r>
              <a:rPr lang="cs-CZ" sz="2000" dirty="0"/>
              <a:t>kyčelním </a:t>
            </a:r>
            <a:r>
              <a:rPr lang="cs-CZ" sz="2000" dirty="0" smtClean="0"/>
              <a:t>kloubu</a:t>
            </a:r>
          </a:p>
          <a:p>
            <a:endParaRPr lang="cs-CZ" sz="2000" dirty="0"/>
          </a:p>
          <a:p>
            <a:r>
              <a:rPr lang="cs-CZ" sz="2000" dirty="0"/>
              <a:t>p</a:t>
            </a:r>
            <a:r>
              <a:rPr lang="cs-CZ" sz="2000" dirty="0" smtClean="0"/>
              <a:t>olohování </a:t>
            </a:r>
            <a:r>
              <a:rPr lang="cs-CZ" sz="2000" dirty="0"/>
              <a:t>provádíme vleže na zádech nebo na </a:t>
            </a:r>
            <a:r>
              <a:rPr lang="cs-CZ" sz="2000" dirty="0" smtClean="0"/>
              <a:t>břiše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516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Polohování </a:t>
            </a:r>
            <a:r>
              <a:rPr lang="cs-CZ" b="1" dirty="0" smtClean="0"/>
              <a:t>pahýlu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/>
          </a:p>
        </p:txBody>
      </p:sp>
      <p:pic>
        <p:nvPicPr>
          <p:cNvPr id="3074" name="Picture 2" descr="C:\Users\uživatel\Desktop\Apl. fyz. I\polohovani_podlozena_pane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557902"/>
            <a:ext cx="4619625" cy="226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živatel\Desktop\Apl. fyz. I\polohovani_podlozeny_pahy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670" y="3933056"/>
            <a:ext cx="4619626" cy="226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048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098" name="Picture 2" descr="C:\Users\uživatel\Desktop\Apl. fyz. I\chybne_navyk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88640"/>
            <a:ext cx="3783878" cy="6451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99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Vozík či protéza?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Který pacient je vhodný pro </a:t>
            </a:r>
            <a:r>
              <a:rPr lang="cs-CZ" sz="2000" b="1" dirty="0" err="1" smtClean="0"/>
              <a:t>protézování</a:t>
            </a:r>
            <a:r>
              <a:rPr lang="cs-CZ" sz="2000" b="1" dirty="0" smtClean="0"/>
              <a:t>??</a:t>
            </a:r>
            <a:endParaRPr lang="cs-CZ" sz="2000" b="1" dirty="0"/>
          </a:p>
          <a:p>
            <a:r>
              <a:rPr lang="cs-CZ" sz="2000" dirty="0" smtClean="0"/>
              <a:t>minimální riziko </a:t>
            </a:r>
            <a:r>
              <a:rPr lang="cs-CZ" sz="2000" dirty="0"/>
              <a:t>zhoršení </a:t>
            </a:r>
            <a:r>
              <a:rPr lang="cs-CZ" sz="2000" dirty="0" smtClean="0"/>
              <a:t>zdravotního stavu- </a:t>
            </a:r>
            <a:r>
              <a:rPr lang="cs-CZ" sz="2000" dirty="0"/>
              <a:t>až po zhojení měkkých tkání což je kolem 6-8 týdnů po </a:t>
            </a:r>
            <a:r>
              <a:rPr lang="cs-CZ" sz="2000" dirty="0" smtClean="0"/>
              <a:t>amputaci</a:t>
            </a:r>
          </a:p>
          <a:p>
            <a:r>
              <a:rPr lang="cs-CZ" sz="2000" dirty="0"/>
              <a:t>z</a:t>
            </a:r>
            <a:r>
              <a:rPr lang="cs-CZ" sz="2000" dirty="0" smtClean="0"/>
              <a:t>vládnutí </a:t>
            </a:r>
            <a:r>
              <a:rPr lang="cs-CZ" sz="2000" dirty="0"/>
              <a:t>chůze o berlích by mělo být před </a:t>
            </a:r>
            <a:r>
              <a:rPr lang="cs-CZ" sz="2000" dirty="0" err="1"/>
              <a:t>protézováním</a:t>
            </a:r>
            <a:r>
              <a:rPr lang="cs-CZ" sz="2000" dirty="0"/>
              <a:t> </a:t>
            </a:r>
            <a:r>
              <a:rPr lang="cs-CZ" sz="2000" dirty="0" smtClean="0"/>
              <a:t>samozřejmostí</a:t>
            </a:r>
          </a:p>
          <a:p>
            <a:endParaRPr lang="cs-CZ" sz="2000" dirty="0"/>
          </a:p>
          <a:p>
            <a:r>
              <a:rPr lang="cs-CZ" sz="2000" dirty="0" smtClean="0"/>
              <a:t> </a:t>
            </a:r>
            <a:r>
              <a:rPr lang="cs-CZ" sz="2000" dirty="0"/>
              <a:t>t</a:t>
            </a:r>
            <a:r>
              <a:rPr lang="cs-CZ" sz="2000" dirty="0" smtClean="0"/>
              <a:t>var </a:t>
            </a:r>
            <a:r>
              <a:rPr lang="cs-CZ" sz="2000" dirty="0"/>
              <a:t>pahýlu by měl být lehce konický nebo </a:t>
            </a:r>
            <a:r>
              <a:rPr lang="cs-CZ" sz="2000" dirty="0" smtClean="0"/>
              <a:t>cylindrický</a:t>
            </a:r>
          </a:p>
          <a:p>
            <a:endParaRPr lang="cs-CZ" sz="2000" dirty="0"/>
          </a:p>
          <a:p>
            <a:r>
              <a:rPr lang="cs-CZ" sz="2000" dirty="0"/>
              <a:t>p</a:t>
            </a:r>
            <a:r>
              <a:rPr lang="cs-CZ" sz="2000" dirty="0" smtClean="0"/>
              <a:t>ahýl </a:t>
            </a:r>
            <a:r>
              <a:rPr lang="cs-CZ" sz="2000" dirty="0"/>
              <a:t>by neměl být </a:t>
            </a:r>
            <a:r>
              <a:rPr lang="cs-CZ" sz="2000" dirty="0" smtClean="0"/>
              <a:t>bolestivý</a:t>
            </a:r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sociální zázemí</a:t>
            </a:r>
          </a:p>
          <a:p>
            <a:endParaRPr lang="cs-CZ" sz="2000" dirty="0"/>
          </a:p>
          <a:p>
            <a:r>
              <a:rPr lang="cs-CZ" sz="2000" dirty="0" smtClean="0"/>
              <a:t>dřívější pohybový stav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0497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Reedukace chůze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chodítko---- BP------FB</a:t>
            </a:r>
          </a:p>
          <a:p>
            <a:endParaRPr lang="cs-CZ" sz="2000" dirty="0"/>
          </a:p>
          <a:p>
            <a:r>
              <a:rPr lang="cs-CZ" sz="2000" dirty="0" smtClean="0"/>
              <a:t>bradla</a:t>
            </a:r>
          </a:p>
          <a:p>
            <a:endParaRPr lang="cs-CZ" sz="2000" dirty="0"/>
          </a:p>
          <a:p>
            <a:r>
              <a:rPr lang="cs-CZ" sz="2000" dirty="0" smtClean="0"/>
              <a:t>amputace v koleni- kolenní zámek</a:t>
            </a:r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3597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Nasazování </a:t>
            </a:r>
            <a:r>
              <a:rPr lang="cs-CZ" dirty="0" err="1" smtClean="0"/>
              <a:t>ptotézy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122" name="Picture 2" descr="C:\Users\uživatel\Desktop\Apl. fyz. I\nacvik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060848"/>
            <a:ext cx="2295525" cy="383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318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Kategorizace amputovaných dle 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st. 0: Nechodící pacient</a:t>
            </a:r>
          </a:p>
          <a:p>
            <a:endParaRPr lang="cs-CZ" sz="2000" dirty="0"/>
          </a:p>
          <a:p>
            <a:r>
              <a:rPr lang="cs-CZ" sz="2000" dirty="0" smtClean="0"/>
              <a:t>st. 1: Interiérový typ</a:t>
            </a:r>
          </a:p>
          <a:p>
            <a:endParaRPr lang="cs-CZ" sz="2000" dirty="0"/>
          </a:p>
          <a:p>
            <a:r>
              <a:rPr lang="cs-CZ" sz="2000" dirty="0" smtClean="0"/>
              <a:t>st. 2: Limitovaný exteriérový typ</a:t>
            </a:r>
          </a:p>
          <a:p>
            <a:endParaRPr lang="cs-CZ" sz="2000" dirty="0"/>
          </a:p>
          <a:p>
            <a:r>
              <a:rPr lang="cs-CZ" sz="2000" dirty="0" smtClean="0"/>
              <a:t>st. 3: Nelimitovaný exteriérový typ</a:t>
            </a:r>
          </a:p>
          <a:p>
            <a:endParaRPr lang="cs-CZ" sz="2000" dirty="0"/>
          </a:p>
          <a:p>
            <a:r>
              <a:rPr lang="cs-CZ" sz="2000" dirty="0" smtClean="0"/>
              <a:t>st.4: </a:t>
            </a:r>
            <a:r>
              <a:rPr lang="cs-CZ" sz="2000" dirty="0"/>
              <a:t>Nelimitovaný exteriérový </a:t>
            </a:r>
            <a:r>
              <a:rPr lang="cs-CZ" sz="2000" dirty="0" smtClean="0"/>
              <a:t>typ se zvláštními požadavky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8223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amputace</a:t>
            </a:r>
          </a:p>
          <a:p>
            <a:endParaRPr lang="cs-CZ" dirty="0"/>
          </a:p>
          <a:p>
            <a:r>
              <a:rPr lang="cs-CZ" dirty="0" smtClean="0"/>
              <a:t>exartikulace</a:t>
            </a:r>
          </a:p>
          <a:p>
            <a:endParaRPr lang="cs-CZ" dirty="0"/>
          </a:p>
          <a:p>
            <a:r>
              <a:rPr lang="cs-CZ" dirty="0" smtClean="0"/>
              <a:t>protéza</a:t>
            </a:r>
          </a:p>
          <a:p>
            <a:endParaRPr lang="cs-CZ" dirty="0"/>
          </a:p>
          <a:p>
            <a:r>
              <a:rPr lang="cs-CZ" dirty="0" err="1" smtClean="0"/>
              <a:t>epitéza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874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 amputací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vaskulární </a:t>
            </a:r>
            <a:r>
              <a:rPr lang="cs-CZ" sz="2000" b="1" dirty="0" smtClean="0">
                <a:solidFill>
                  <a:srgbClr val="FF0000"/>
                </a:solidFill>
              </a:rPr>
              <a:t>(pandemický charakter- DM II. !!!)</a:t>
            </a:r>
          </a:p>
          <a:p>
            <a:endParaRPr lang="cs-CZ" sz="2000" dirty="0"/>
          </a:p>
          <a:p>
            <a:r>
              <a:rPr lang="cs-CZ" sz="2000" dirty="0" smtClean="0"/>
              <a:t>traumatické</a:t>
            </a:r>
          </a:p>
          <a:p>
            <a:endParaRPr lang="cs-CZ" sz="2000" dirty="0"/>
          </a:p>
          <a:p>
            <a:r>
              <a:rPr lang="cs-CZ" sz="2000" dirty="0" smtClean="0"/>
              <a:t>onkologické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0166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Protézování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= mechanická pomůcka ovládaná silou svalstva pahýlu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 smtClean="0"/>
              <a:t>amputace v paži- </a:t>
            </a:r>
            <a:r>
              <a:rPr lang="cs-CZ" sz="2000" b="1" dirty="0" smtClean="0"/>
              <a:t>tzv. </a:t>
            </a:r>
            <a:r>
              <a:rPr lang="cs-CZ" sz="2000" b="1" dirty="0" err="1" smtClean="0"/>
              <a:t>myoelektrické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protézování</a:t>
            </a:r>
            <a:r>
              <a:rPr lang="cs-CZ" sz="2000" dirty="0" smtClean="0"/>
              <a:t>- signál z oblasti motorického nervu</a:t>
            </a:r>
          </a:p>
          <a:p>
            <a:endParaRPr lang="cs-CZ" sz="2000" dirty="0"/>
          </a:p>
          <a:p>
            <a:r>
              <a:rPr lang="cs-CZ" sz="2000" b="1" dirty="0" smtClean="0"/>
              <a:t>tzv. inteligentní protézy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94747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Skladba protézy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lůžko (pahýlová objímka)</a:t>
            </a:r>
            <a:r>
              <a:rPr lang="cs-CZ" sz="2000" dirty="0" smtClean="0"/>
              <a:t>- má tvar pahýlu</a:t>
            </a:r>
          </a:p>
          <a:p>
            <a:endParaRPr lang="cs-CZ" sz="2000" dirty="0"/>
          </a:p>
          <a:p>
            <a:r>
              <a:rPr lang="cs-CZ" sz="2000" b="1" dirty="0" smtClean="0"/>
              <a:t>trubková konstrukce- </a:t>
            </a:r>
            <a:r>
              <a:rPr lang="cs-CZ" sz="2000" dirty="0" smtClean="0"/>
              <a:t>ušlechtilé materiály</a:t>
            </a:r>
          </a:p>
          <a:p>
            <a:endParaRPr lang="cs-CZ" sz="2000" dirty="0"/>
          </a:p>
          <a:p>
            <a:r>
              <a:rPr lang="cs-CZ" sz="2000" b="1" dirty="0" smtClean="0"/>
              <a:t>chodidlo</a:t>
            </a:r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170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Protéza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C:\Users\uživatel\Desktop\Apl. fyz. I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988840"/>
            <a:ext cx="1512168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66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Rehabilitační péče před operačním výkonem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Pokud </a:t>
            </a:r>
            <a:r>
              <a:rPr lang="cs-CZ" sz="2000" dirty="0"/>
              <a:t>je amputační výkon plánován a je možno se na něj fyzicky připravit </a:t>
            </a:r>
            <a:r>
              <a:rPr lang="cs-CZ" sz="2000" b="1" dirty="0" smtClean="0"/>
              <a:t>Mezi </a:t>
            </a:r>
            <a:r>
              <a:rPr lang="cs-CZ" sz="2000" b="1" dirty="0"/>
              <a:t>základní cviky pro posílení horních končetin zařazujeme:</a:t>
            </a:r>
          </a:p>
          <a:p>
            <a:r>
              <a:rPr lang="cs-CZ" sz="2000" dirty="0"/>
              <a:t>přitahování na hrazdě v nemocniční posteli</a:t>
            </a:r>
          </a:p>
          <a:p>
            <a:r>
              <a:rPr lang="cs-CZ" sz="2000" dirty="0"/>
              <a:t>vzepření pomocí horních končetin na židli nebo mechanickém vozíku</a:t>
            </a:r>
          </a:p>
          <a:p>
            <a:r>
              <a:rPr lang="cs-CZ" sz="2000" dirty="0"/>
              <a:t>vzpíraní malých činek o hmotnosti 0,5 kg</a:t>
            </a:r>
          </a:p>
          <a:p>
            <a:r>
              <a:rPr lang="cs-CZ" sz="2000" dirty="0"/>
              <a:t>posilování úchopu pomocí pružných posilovacích pomůcek (míčky, kolečka apod.)</a:t>
            </a:r>
          </a:p>
          <a:p>
            <a:r>
              <a:rPr lang="cs-CZ" sz="2000" dirty="0"/>
              <a:t>p</a:t>
            </a:r>
            <a:r>
              <a:rPr lang="cs-CZ" sz="2000" dirty="0" smtClean="0"/>
              <a:t>osilování </a:t>
            </a:r>
            <a:r>
              <a:rPr lang="cs-CZ" sz="2000" dirty="0"/>
              <a:t>svalstva dolních </a:t>
            </a:r>
            <a:r>
              <a:rPr lang="cs-CZ" sz="2000" dirty="0" smtClean="0"/>
              <a:t>končetin</a:t>
            </a:r>
            <a:endParaRPr lang="cs-CZ" sz="2000" dirty="0"/>
          </a:p>
          <a:p>
            <a:r>
              <a:rPr lang="cs-CZ" sz="2000" dirty="0"/>
              <a:t>p</a:t>
            </a:r>
            <a:r>
              <a:rPr lang="cs-CZ" sz="2000" dirty="0" smtClean="0"/>
              <a:t>ahýl</a:t>
            </a:r>
            <a:r>
              <a:rPr lang="cs-CZ" sz="2000" dirty="0"/>
              <a:t>, který není dostatečně svalově připraven, neplní dostatečně svou funkci. Svalové napětí je velmi důležité pro fixaci protézy na </a:t>
            </a:r>
            <a:r>
              <a:rPr lang="cs-CZ" sz="2000" dirty="0" smtClean="0"/>
              <a:t>pahýlu</a:t>
            </a:r>
            <a:endParaRPr lang="cs-CZ" sz="2000" dirty="0"/>
          </a:p>
          <a:p>
            <a:r>
              <a:rPr lang="cs-CZ" sz="2000" dirty="0"/>
              <a:t>při nácviku je kladen velký důraz na vysvětlení cviků Vaším </a:t>
            </a:r>
            <a:r>
              <a:rPr lang="cs-CZ" sz="2000" dirty="0" smtClean="0"/>
              <a:t>fyzioterapeutem tak</a:t>
            </a:r>
            <a:r>
              <a:rPr lang="cs-CZ" sz="2000" dirty="0"/>
              <a:t>, abyste mohli cvičit i sami a ne jen za jeho </a:t>
            </a:r>
            <a:r>
              <a:rPr lang="cs-CZ" sz="2000" dirty="0" smtClean="0"/>
              <a:t>přítomnosti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2684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Těsně po amputaci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je </a:t>
            </a:r>
            <a:r>
              <a:rPr lang="cs-CZ" sz="2000" dirty="0"/>
              <a:t>pahýl oteklý a bolestivý, objevují se fantomové pocity a fantomové bolesti. </a:t>
            </a:r>
            <a:r>
              <a:rPr lang="cs-CZ" sz="2000" dirty="0" smtClean="0"/>
              <a:t>Otok </a:t>
            </a:r>
            <a:r>
              <a:rPr lang="cs-CZ" sz="2000" dirty="0"/>
              <a:t>končetiny je způsoben samotným operačním výkonem a změnou cévního řečiště, které bylo přerušeno. </a:t>
            </a:r>
            <a:endParaRPr lang="cs-CZ" sz="2000" dirty="0" smtClean="0"/>
          </a:p>
          <a:p>
            <a:r>
              <a:rPr lang="cs-CZ" sz="2000" b="1" dirty="0" smtClean="0"/>
              <a:t>Fantomové </a:t>
            </a:r>
            <a:r>
              <a:rPr lang="cs-CZ" sz="2000" b="1" dirty="0"/>
              <a:t>vjemy</a:t>
            </a:r>
            <a:r>
              <a:rPr lang="cs-CZ" sz="2000" dirty="0"/>
              <a:t> jsou způsobeny drážděním zakončení nervových vláken, s postupem hojení ustupují a stávají se snesitelnými. Mohou dokonce i vymizet. K rychlejší redukci otoku a zmíněné fantomové bolesti přispívají </a:t>
            </a:r>
            <a:r>
              <a:rPr lang="cs-CZ" sz="2000" b="1" dirty="0"/>
              <a:t>následující techniky</a:t>
            </a:r>
            <a:r>
              <a:rPr lang="cs-CZ" sz="2000" dirty="0"/>
              <a:t>:</a:t>
            </a:r>
          </a:p>
          <a:p>
            <a:r>
              <a:rPr lang="cs-CZ" sz="2000" dirty="0" smtClean="0"/>
              <a:t>Poklep pahýlu</a:t>
            </a:r>
            <a:r>
              <a:rPr lang="cs-CZ" sz="2000" dirty="0"/>
              <a:t>, sprchování ostrou sprchou, střídavě teplou a studenou vodou – „cévní gymnastika“, která napomáhá lepší drenáži měkkých tkání pahýlu</a:t>
            </a:r>
          </a:p>
          <a:p>
            <a:r>
              <a:rPr lang="cs-CZ" sz="2000" dirty="0" smtClean="0"/>
              <a:t>neméně </a:t>
            </a:r>
            <a:r>
              <a:rPr lang="cs-CZ" sz="2000" dirty="0"/>
              <a:t>důležitým způsobem, jak redukovat otok pahýlu a fantomovou bolest je jeho otužování a posilování.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8642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Bandážování </a:t>
            </a:r>
            <a:r>
              <a:rPr lang="cs-CZ" b="1" dirty="0" smtClean="0"/>
              <a:t>pahýlu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 smtClean="0"/>
              <a:t>Cílem </a:t>
            </a:r>
            <a:r>
              <a:rPr lang="cs-CZ" sz="2200" b="1" dirty="0"/>
              <a:t>bandážování je</a:t>
            </a:r>
            <a:r>
              <a:rPr lang="cs-CZ" sz="2200" b="1" dirty="0" smtClean="0"/>
              <a:t>:</a:t>
            </a:r>
          </a:p>
          <a:p>
            <a:pPr marL="0" indent="0">
              <a:buNone/>
            </a:pPr>
            <a:endParaRPr lang="cs-CZ" sz="2200" b="1" dirty="0"/>
          </a:p>
          <a:p>
            <a:r>
              <a:rPr lang="cs-CZ" sz="2200" dirty="0"/>
              <a:t>ideálně tvarovaný </a:t>
            </a:r>
            <a:r>
              <a:rPr lang="cs-CZ" sz="2200" dirty="0" smtClean="0"/>
              <a:t>pahýl</a:t>
            </a:r>
          </a:p>
          <a:p>
            <a:endParaRPr lang="cs-CZ" sz="2200" dirty="0"/>
          </a:p>
          <a:p>
            <a:r>
              <a:rPr lang="cs-CZ" sz="2200" dirty="0"/>
              <a:t>adaptace měkkých tkání na tlak a </a:t>
            </a:r>
            <a:r>
              <a:rPr lang="cs-CZ" sz="2200" dirty="0" smtClean="0"/>
              <a:t>tah</a:t>
            </a:r>
          </a:p>
          <a:p>
            <a:endParaRPr lang="cs-CZ" sz="2200" dirty="0"/>
          </a:p>
          <a:p>
            <a:r>
              <a:rPr lang="cs-CZ" sz="2200" dirty="0"/>
              <a:t>polohování pahýlu a ovlivnění osově nevyhovujícího postavení v </a:t>
            </a:r>
            <a:r>
              <a:rPr lang="cs-CZ" sz="2200" dirty="0" smtClean="0"/>
              <a:t>zachovalém kloubu </a:t>
            </a:r>
            <a:r>
              <a:rPr lang="cs-CZ" sz="2200" dirty="0"/>
              <a:t>končetiny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981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539</Words>
  <Application>Microsoft Office PowerPoint</Application>
  <PresentationFormat>Předvádění na obrazovce (4:3)</PresentationFormat>
  <Paragraphs>103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sady Office</vt:lpstr>
      <vt:lpstr>Rehabilitace po amputacích končetin</vt:lpstr>
      <vt:lpstr>Pojmy</vt:lpstr>
      <vt:lpstr>Příčiny amputací</vt:lpstr>
      <vt:lpstr>Protézování</vt:lpstr>
      <vt:lpstr>Skladba protézy</vt:lpstr>
      <vt:lpstr>Protéza</vt:lpstr>
      <vt:lpstr>Rehabilitační péče před operačním výkonem </vt:lpstr>
      <vt:lpstr>Těsně po amputaci </vt:lpstr>
      <vt:lpstr>Bandážování pahýlu</vt:lpstr>
      <vt:lpstr>Bandážování</vt:lpstr>
      <vt:lpstr>Otužování pomocí pomůcek</vt:lpstr>
      <vt:lpstr>Zátěž pahýlu ve stoje</vt:lpstr>
      <vt:lpstr>Polohování pahýlu</vt:lpstr>
      <vt:lpstr>Polohování pahýlu</vt:lpstr>
      <vt:lpstr>Prezentace aplikace PowerPoint</vt:lpstr>
      <vt:lpstr>Vozík či protéza?</vt:lpstr>
      <vt:lpstr>Reedukace chůze</vt:lpstr>
      <vt:lpstr>Nasazování ptotézy</vt:lpstr>
      <vt:lpstr>Kategorizace amputovaných dle ZP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Rehabilitace po amputacích končetin</dc:title>
  <dc:creator>uživatel</dc:creator>
  <cp:lastModifiedBy>Dosbaba Filip</cp:lastModifiedBy>
  <cp:revision>17</cp:revision>
  <dcterms:created xsi:type="dcterms:W3CDTF">2015-11-28T09:12:19Z</dcterms:created>
  <dcterms:modified xsi:type="dcterms:W3CDTF">2016-10-17T10:40:14Z</dcterms:modified>
</cp:coreProperties>
</file>