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71" r:id="rId8"/>
    <p:sldId id="278" r:id="rId9"/>
    <p:sldId id="280" r:id="rId10"/>
    <p:sldId id="282" r:id="rId11"/>
    <p:sldId id="284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4" r:id="rId28"/>
    <p:sldId id="301" r:id="rId29"/>
    <p:sldId id="302" r:id="rId30"/>
    <p:sldId id="303" r:id="rId31"/>
    <p:sldId id="306" r:id="rId32"/>
    <p:sldId id="307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7"/>
    <a:srgbClr val="FFFFCC"/>
    <a:srgbClr val="00D9D4"/>
    <a:srgbClr val="00FFFF"/>
    <a:srgbClr val="D7FFFF"/>
    <a:srgbClr val="B1FFFF"/>
    <a:srgbClr val="FF0000"/>
    <a:srgbClr val="FFFF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59" autoAdjust="0"/>
  </p:normalViewPr>
  <p:slideViewPr>
    <p:cSldViewPr>
      <p:cViewPr varScale="1">
        <p:scale>
          <a:sx n="106" d="100"/>
          <a:sy n="106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E997A-1F2A-4CD8-9B7F-E924DB94BD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4C241-4083-4C24-818B-E0E3EC00D5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FDE7C-F370-4399-BD1E-B69E02BE047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4966EEB-C953-4661-941C-8223BCC9BCA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FCC63-8069-480B-A142-2C2DA7408C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110EB-2A27-4631-8064-432FBF9F82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A65EE-32AB-4A2B-B99F-E36A7AD300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FA29F-EB2B-435F-B569-AD2CCB1261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3E530-1272-42C0-AA7C-079746694F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EDD98-1CA4-4DBE-93C8-B588D4ED09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95AEB-1238-4E8B-85EF-EDE9E1350A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97224-158E-45B5-B0DC-7144B821CB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C8891D-A8E7-43E8-A999-D7E15F738BF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19600" y="304800"/>
            <a:ext cx="4876800" cy="1828800"/>
          </a:xfrm>
        </p:spPr>
        <p:txBody>
          <a:bodyPr/>
          <a:lstStyle/>
          <a:p>
            <a:r>
              <a:rPr lang="cs-CZ" b="1">
                <a:solidFill>
                  <a:srgbClr val="FF0000"/>
                </a:solidFill>
                <a:latin typeface="Arial Narrow" pitchFamily="34" charset="0"/>
              </a:rPr>
              <a:t>Systém zdravotních bodů</a:t>
            </a:r>
            <a:endParaRPr lang="cs-CZ">
              <a:solidFill>
                <a:srgbClr val="FF0000"/>
              </a:solidFill>
            </a:endParaRPr>
          </a:p>
        </p:txBody>
      </p:sp>
      <p:pic>
        <p:nvPicPr>
          <p:cNvPr id="2052" name="Picture 4" descr="Snímek 0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4538663" cy="6553200"/>
          </a:xfrm>
          <a:prstGeom prst="rect">
            <a:avLst/>
          </a:prstGeom>
          <a:noFill/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114800" y="3657600"/>
            <a:ext cx="5029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ctr"/>
            <a:r>
              <a:rPr lang="cs-CZ" sz="2800" b="1">
                <a:latin typeface="Arial Narrow" pitchFamily="34" charset="0"/>
              </a:rPr>
              <a:t>Optimalizace objemu cvičení                                 a odhad zdravotních účinků  pohybových aktivit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115093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136683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  <a:r>
              <a:rPr lang="cs-CZ" sz="1600">
                <a:solidFill>
                  <a:schemeClr val="accent2"/>
                </a:solidFill>
              </a:rPr>
              <a:t>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MTR: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TFmax – TFklid = 220 – 25 – 68 = 127 tepů/min</a:t>
            </a:r>
            <a:endParaRPr lang="cs-CZ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17272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  <a:r>
              <a:rPr lang="cs-CZ" sz="1600">
                <a:solidFill>
                  <a:schemeClr val="accent2"/>
                </a:solidFill>
              </a:rPr>
              <a:t>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MTR: </a:t>
            </a:r>
            <a:r>
              <a:rPr lang="cs-CZ" sz="1600">
                <a:solidFill>
                  <a:schemeClr val="accent2"/>
                </a:solidFill>
              </a:rPr>
              <a:t>TFmax – TFklid = 220 – 25 – 68 = 127 tepů/min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% ZC: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100 . ((TFc – TFklid) / MTR) = 100 . (0,6850) = 68,5 %</a:t>
            </a:r>
            <a:endParaRPr lang="cs-CZ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1655763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2000" dirty="0"/>
              <a:t>Kolik získá ZB za jeden trénink dvacetiletý muž, </a:t>
            </a:r>
            <a:r>
              <a:rPr lang="cs-CZ" sz="2000" dirty="0" smtClean="0"/>
              <a:t>který </a:t>
            </a:r>
            <a:r>
              <a:rPr lang="cs-CZ" sz="2000" dirty="0"/>
              <a:t>trénuje obden a za </a:t>
            </a:r>
            <a:r>
              <a:rPr lang="cs-CZ" sz="2000" dirty="0" smtClean="0"/>
              <a:t>týden </a:t>
            </a:r>
            <a:r>
              <a:rPr lang="cs-CZ" sz="2000" dirty="0"/>
              <a:t>získá optimální počet ZB?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dirty="0"/>
              <a:t>Optimální počet ZB = 125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dirty="0"/>
              <a:t>ZB za trénink = ZB za týden / počet tréninků za týden </a:t>
            </a:r>
            <a:r>
              <a:rPr lang="cs-CZ" sz="2000" dirty="0" smtClean="0"/>
              <a:t>= </a:t>
            </a:r>
            <a:r>
              <a:rPr lang="cs-CZ" sz="2000" dirty="0"/>
              <a:t>125 / 3,5 = </a:t>
            </a:r>
            <a:r>
              <a:rPr lang="cs-CZ" sz="2000" b="1" dirty="0">
                <a:solidFill>
                  <a:srgbClr val="FF0000"/>
                </a:solidFill>
              </a:rPr>
              <a:t>35,71 ZB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19431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  <a:r>
              <a:rPr lang="cs-CZ" sz="1600">
                <a:solidFill>
                  <a:schemeClr val="accent2"/>
                </a:solidFill>
              </a:rPr>
              <a:t>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MTR: </a:t>
            </a:r>
            <a:r>
              <a:rPr lang="cs-CZ" sz="1600">
                <a:solidFill>
                  <a:schemeClr val="accent2"/>
                </a:solidFill>
              </a:rPr>
              <a:t>TFmax – TFklid = 220 – 25 – 68 = 127 tepů/min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% ZC: </a:t>
            </a:r>
            <a:r>
              <a:rPr lang="cs-CZ" sz="1600">
                <a:solidFill>
                  <a:schemeClr val="accent2"/>
                </a:solidFill>
              </a:rPr>
              <a:t>100 . ((TFc – TFklid) / MTR) = 100 . (0,6850) = 68,5 %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ZB/trénink: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121 / 3,5 = 34,57 ZB</a:t>
            </a:r>
            <a:endParaRPr lang="cs-CZ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363272" cy="4392613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1800" b="1" dirty="0">
                <a:solidFill>
                  <a:srgbClr val="002060"/>
                </a:solidFill>
              </a:rPr>
              <a:t>Kolik vydá v tréninku energie 187 cm vysoký muž, který za něj </a:t>
            </a:r>
            <a:r>
              <a:rPr lang="cs-CZ" sz="1800" b="1" dirty="0" smtClean="0">
                <a:solidFill>
                  <a:srgbClr val="002060"/>
                </a:solidFill>
              </a:rPr>
              <a:t>získá 34,8 </a:t>
            </a:r>
            <a:r>
              <a:rPr lang="cs-CZ" sz="1800" b="1" dirty="0">
                <a:solidFill>
                  <a:srgbClr val="002060"/>
                </a:solidFill>
              </a:rPr>
              <a:t>ZB a má BMI = 30 kg/m</a:t>
            </a:r>
            <a:r>
              <a:rPr lang="cs-CZ" sz="1800" b="1" baseline="30000" dirty="0">
                <a:solidFill>
                  <a:srgbClr val="002060"/>
                </a:solidFill>
              </a:rPr>
              <a:t>2</a:t>
            </a:r>
            <a:r>
              <a:rPr lang="cs-CZ" sz="1800" b="1" dirty="0">
                <a:solidFill>
                  <a:srgbClr val="002060"/>
                </a:solidFill>
              </a:rPr>
              <a:t>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BMI = hmotnost / výška</a:t>
            </a:r>
            <a:r>
              <a:rPr lang="cs-CZ" sz="1800" b="1" baseline="30000" dirty="0">
                <a:latin typeface="Calibri" pitchFamily="34" charset="0"/>
              </a:rPr>
              <a:t>2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hmotnost = BMI . výška</a:t>
            </a:r>
            <a:r>
              <a:rPr lang="cs-CZ" sz="1800" b="1" baseline="30000" dirty="0">
                <a:latin typeface="Calibri" pitchFamily="34" charset="0"/>
              </a:rPr>
              <a:t>2 </a:t>
            </a:r>
            <a:r>
              <a:rPr lang="cs-CZ" sz="1800" b="1" dirty="0">
                <a:latin typeface="Calibri" pitchFamily="34" charset="0"/>
              </a:rPr>
              <a:t>= 30 .  3,497= 104,9 kg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ZB = </a:t>
            </a:r>
            <a:r>
              <a:rPr lang="cs-CZ" sz="1800" b="1" dirty="0" smtClean="0">
                <a:latin typeface="Calibri" pitchFamily="34" charset="0"/>
              </a:rPr>
              <a:t>5 </a:t>
            </a:r>
            <a:r>
              <a:rPr lang="cs-CZ" sz="1800" b="1" dirty="0">
                <a:latin typeface="Calibri" pitchFamily="34" charset="0"/>
              </a:rPr>
              <a:t>. EV / hmotnost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EV = (ZB . hmotnost) / 5 = (34,8 . 104,9) / 5 = </a:t>
            </a:r>
            <a:r>
              <a:rPr lang="cs-CZ" sz="1800" b="1" dirty="0">
                <a:solidFill>
                  <a:srgbClr val="FF0000"/>
                </a:solidFill>
                <a:latin typeface="Calibri" pitchFamily="34" charset="0"/>
              </a:rPr>
              <a:t>730,1 kcal</a:t>
            </a:r>
            <a:r>
              <a:rPr lang="cs-CZ" sz="1800" b="1" dirty="0">
                <a:latin typeface="Calibri" pitchFamily="34" charset="0"/>
              </a:rPr>
              <a:t> </a:t>
            </a:r>
            <a:endParaRPr lang="cs-CZ" sz="1800" b="1" dirty="0" smtClean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1800" b="1" dirty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Jak </a:t>
            </a:r>
            <a:r>
              <a:rPr lang="cs-CZ" sz="1800" b="1" dirty="0">
                <a:solidFill>
                  <a:srgbClr val="002060"/>
                </a:solidFill>
              </a:rPr>
              <a:t>vysoká je žena (BMI = 22kg/m</a:t>
            </a:r>
            <a:r>
              <a:rPr lang="cs-CZ" sz="1800" b="1" baseline="30000" dirty="0">
                <a:solidFill>
                  <a:srgbClr val="002060"/>
                </a:solidFill>
              </a:rPr>
              <a:t>2</a:t>
            </a:r>
            <a:r>
              <a:rPr lang="cs-CZ" sz="1800" b="1" dirty="0">
                <a:solidFill>
                  <a:srgbClr val="002060"/>
                </a:solidFill>
              </a:rPr>
              <a:t>), která za trénink vydá 372 kcal </a:t>
            </a:r>
            <a:r>
              <a:rPr lang="cs-CZ" sz="1800" b="1" dirty="0" smtClean="0">
                <a:solidFill>
                  <a:srgbClr val="002060"/>
                </a:solidFill>
              </a:rPr>
              <a:t>a </a:t>
            </a:r>
            <a:r>
              <a:rPr lang="cs-CZ" sz="1800" b="1" dirty="0">
                <a:solidFill>
                  <a:srgbClr val="002060"/>
                </a:solidFill>
              </a:rPr>
              <a:t>získá 30 ZB?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EV . 5 = ZB . hmotnost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Hmotnost = 5EV / ZB = 5 . 372 / 30 = 62 kg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BMI = hmotnost / výška</a:t>
            </a:r>
            <a:r>
              <a:rPr lang="cs-CZ" sz="1800" b="1" baseline="30000" dirty="0">
                <a:latin typeface="Calibri" pitchFamily="34" charset="0"/>
              </a:rPr>
              <a:t>2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BMI . výška</a:t>
            </a:r>
            <a:r>
              <a:rPr lang="cs-CZ" sz="1800" b="1" baseline="30000" dirty="0">
                <a:latin typeface="Calibri" pitchFamily="34" charset="0"/>
              </a:rPr>
              <a:t>2 </a:t>
            </a:r>
            <a:r>
              <a:rPr lang="cs-CZ" sz="1800" b="1" dirty="0">
                <a:latin typeface="Calibri" pitchFamily="34" charset="0"/>
              </a:rPr>
              <a:t>= hmotnost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Výška</a:t>
            </a:r>
            <a:r>
              <a:rPr lang="cs-CZ" sz="1800" b="1" baseline="30000" dirty="0">
                <a:latin typeface="Calibri" pitchFamily="34" charset="0"/>
              </a:rPr>
              <a:t>2 </a:t>
            </a:r>
            <a:r>
              <a:rPr lang="cs-CZ" sz="1800" b="1" dirty="0">
                <a:latin typeface="Calibri" pitchFamily="34" charset="0"/>
              </a:rPr>
              <a:t>= hmotnost / BMI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Výška = odmocnina (hmotnost / BMI) = odmocnina 2,818 = </a:t>
            </a:r>
            <a:r>
              <a:rPr lang="cs-CZ" sz="1800" b="1" dirty="0">
                <a:solidFill>
                  <a:srgbClr val="FF0000"/>
                </a:solidFill>
                <a:latin typeface="Calibri" pitchFamily="34" charset="0"/>
              </a:rPr>
              <a:t>1,68 m = 168 cm</a:t>
            </a:r>
            <a:endParaRPr lang="cs-CZ" sz="1800" b="1" dirty="0">
              <a:latin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4725144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5 ZB = 1 kcal/kg </a:t>
            </a:r>
          </a:p>
          <a:p>
            <a:r>
              <a:rPr lang="cs-CZ" b="1" dirty="0" smtClean="0"/>
              <a:t>Počet ZB = 5 x (energetický výdej / hmotnost)</a:t>
            </a:r>
          </a:p>
          <a:p>
            <a:r>
              <a:rPr lang="cs-CZ" b="1" dirty="0" smtClean="0"/>
              <a:t>ZB x hmotnost = 5 x EV</a:t>
            </a:r>
          </a:p>
          <a:p>
            <a:r>
              <a:rPr lang="cs-CZ" b="1" dirty="0" smtClean="0"/>
              <a:t>Hmotnost = 5 x EV/ ZB</a:t>
            </a:r>
          </a:p>
          <a:p>
            <a:endParaRPr lang="cs-CZ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235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  <p:bldP spid="3" grpId="0" uiExpand="1" build="p"/>
      <p:bldP spid="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230346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dirty="0"/>
              <a:t>25 </a:t>
            </a:r>
            <a:r>
              <a:rPr lang="cs-CZ" sz="1800" dirty="0" err="1"/>
              <a:t>letý</a:t>
            </a:r>
            <a:r>
              <a:rPr lang="cs-CZ" sz="1800" dirty="0"/>
              <a:t>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Hmotnost: </a:t>
            </a:r>
            <a:r>
              <a:rPr lang="cs-CZ" sz="1600" dirty="0">
                <a:solidFill>
                  <a:schemeClr val="accent2"/>
                </a:solidFill>
              </a:rPr>
              <a:t>BMI . výška</a:t>
            </a:r>
            <a:r>
              <a:rPr lang="cs-CZ" sz="1600" baseline="30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 = 24 . 1,78 . 1,78 = 76,04 kg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MTR: </a:t>
            </a:r>
            <a:r>
              <a:rPr lang="cs-CZ" sz="1600" dirty="0" err="1">
                <a:solidFill>
                  <a:schemeClr val="accent2"/>
                </a:solidFill>
              </a:rPr>
              <a:t>TFmax</a:t>
            </a:r>
            <a:r>
              <a:rPr lang="cs-CZ" sz="1600" dirty="0">
                <a:solidFill>
                  <a:schemeClr val="accent2"/>
                </a:solidFill>
              </a:rPr>
              <a:t> – </a:t>
            </a:r>
            <a:r>
              <a:rPr lang="cs-CZ" sz="1600" dirty="0" err="1">
                <a:solidFill>
                  <a:schemeClr val="accent2"/>
                </a:solidFill>
              </a:rPr>
              <a:t>TFklid</a:t>
            </a:r>
            <a:r>
              <a:rPr lang="cs-CZ" sz="1600" dirty="0">
                <a:solidFill>
                  <a:schemeClr val="accent2"/>
                </a:solidFill>
              </a:rPr>
              <a:t> = 220 – 25 – 68 = 127 tepů/min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% ZC: </a:t>
            </a:r>
            <a:r>
              <a:rPr lang="cs-CZ" sz="1600" dirty="0">
                <a:solidFill>
                  <a:schemeClr val="accent2"/>
                </a:solidFill>
              </a:rPr>
              <a:t>100 . ((TFc – </a:t>
            </a:r>
            <a:r>
              <a:rPr lang="cs-CZ" sz="1600" dirty="0" err="1">
                <a:solidFill>
                  <a:schemeClr val="accent2"/>
                </a:solidFill>
              </a:rPr>
              <a:t>TFklid</a:t>
            </a:r>
            <a:r>
              <a:rPr lang="cs-CZ" sz="1600" dirty="0">
                <a:solidFill>
                  <a:schemeClr val="accent2"/>
                </a:solidFill>
              </a:rPr>
              <a:t>) / MTR) = 100 . (0,6850) = 68,5 %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ZB/trénink: </a:t>
            </a:r>
            <a:r>
              <a:rPr lang="cs-CZ" sz="1600" dirty="0">
                <a:solidFill>
                  <a:schemeClr val="accent2"/>
                </a:solidFill>
              </a:rPr>
              <a:t>121 / 3,5 = 34,57 ZB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EV/trénink: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 dirty="0">
                <a:solidFill>
                  <a:schemeClr val="accent2"/>
                </a:solidFill>
              </a:rPr>
              <a:t>	(ZB . hmotnost) / 5 = (34,57 . </a:t>
            </a:r>
            <a:r>
              <a:rPr lang="cs-CZ" sz="1600" dirty="0" smtClean="0">
                <a:solidFill>
                  <a:schemeClr val="accent2"/>
                </a:solidFill>
              </a:rPr>
              <a:t>76,04) </a:t>
            </a:r>
            <a:r>
              <a:rPr lang="cs-CZ" sz="1600" dirty="0">
                <a:solidFill>
                  <a:schemeClr val="accent2"/>
                </a:solidFill>
              </a:rPr>
              <a:t>/ 5 = 525,74 kcal </a:t>
            </a:r>
            <a:endParaRPr lang="cs-CZ" sz="1800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  <p:bldP spid="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453707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2000" b="1" dirty="0">
                <a:solidFill>
                  <a:srgbClr val="002060"/>
                </a:solidFill>
              </a:rPr>
              <a:t>Jakou má VO</a:t>
            </a:r>
            <a:r>
              <a:rPr lang="cs-CZ" sz="2000" b="1" baseline="-25000" dirty="0">
                <a:solidFill>
                  <a:srgbClr val="002060"/>
                </a:solidFill>
              </a:rPr>
              <a:t>2</a:t>
            </a:r>
            <a:r>
              <a:rPr lang="cs-CZ" sz="2000" b="1" dirty="0">
                <a:solidFill>
                  <a:srgbClr val="002060"/>
                </a:solidFill>
              </a:rPr>
              <a:t>/kg.min muž (BMI = 22,6 kg/m2, výška 182 cm) </a:t>
            </a:r>
            <a:r>
              <a:rPr lang="cs-CZ" sz="2000" b="1" dirty="0" smtClean="0">
                <a:solidFill>
                  <a:srgbClr val="002060"/>
                </a:solidFill>
              </a:rPr>
              <a:t>při </a:t>
            </a:r>
            <a:r>
              <a:rPr lang="cs-CZ" sz="2000" b="1" dirty="0">
                <a:solidFill>
                  <a:srgbClr val="002060"/>
                </a:solidFill>
              </a:rPr>
              <a:t>půlhodinovém tréninku, jestliže za něj získá </a:t>
            </a:r>
            <a:r>
              <a:rPr lang="cs-CZ" sz="2000" b="1" dirty="0" smtClean="0">
                <a:solidFill>
                  <a:srgbClr val="002060"/>
                </a:solidFill>
              </a:rPr>
              <a:t>15 </a:t>
            </a:r>
            <a:r>
              <a:rPr lang="cs-CZ" sz="2000" b="1" dirty="0">
                <a:solidFill>
                  <a:srgbClr val="002060"/>
                </a:solidFill>
              </a:rPr>
              <a:t>ZB?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BMI = hmotnost / výška</a:t>
            </a:r>
            <a:r>
              <a:rPr lang="cs-CZ" sz="2000" b="1" baseline="30000" dirty="0">
                <a:latin typeface="Calibri" pitchFamily="34" charset="0"/>
              </a:rPr>
              <a:t>2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hmotnost = BMI . výška</a:t>
            </a:r>
            <a:r>
              <a:rPr lang="cs-CZ" sz="2000" b="1" baseline="30000" dirty="0">
                <a:latin typeface="Calibri" pitchFamily="34" charset="0"/>
              </a:rPr>
              <a:t>2</a:t>
            </a:r>
            <a:r>
              <a:rPr lang="cs-CZ" sz="2000" b="1" dirty="0">
                <a:latin typeface="Calibri" pitchFamily="34" charset="0"/>
              </a:rPr>
              <a:t> = 22,6 . 1,82 . 1,82 = 74,9 kg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ZB = 5 . EV / hmotnost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EV = (ZB . hmotnost) / 5 = (15 . 74,9) / 5 = 224,7 kcal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EV = 5 . VO</a:t>
            </a:r>
            <a:r>
              <a:rPr lang="cs-CZ" sz="2000" b="1" baseline="-25000" dirty="0">
                <a:latin typeface="Calibri" pitchFamily="34" charset="0"/>
              </a:rPr>
              <a:t>2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VO</a:t>
            </a:r>
            <a:r>
              <a:rPr lang="cs-CZ" sz="2000" b="1" baseline="-25000" dirty="0">
                <a:latin typeface="Calibri" pitchFamily="34" charset="0"/>
              </a:rPr>
              <a:t>2</a:t>
            </a:r>
            <a:r>
              <a:rPr lang="cs-CZ" sz="2000" b="1" dirty="0">
                <a:latin typeface="Calibri" pitchFamily="34" charset="0"/>
              </a:rPr>
              <a:t> = EV / 5 = 224,7 / 5 = 44,94 L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Za 30 min = 44,9 L, za 1 min = 44,94 / 30 = 1,498 L = 1498 ml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VO</a:t>
            </a:r>
            <a:r>
              <a:rPr lang="cs-CZ" sz="2000" b="1" baseline="-25000" dirty="0">
                <a:latin typeface="Calibri" pitchFamily="34" charset="0"/>
              </a:rPr>
              <a:t>2 </a:t>
            </a:r>
            <a:r>
              <a:rPr lang="cs-CZ" sz="2000" b="1" dirty="0">
                <a:latin typeface="Calibri" pitchFamily="34" charset="0"/>
              </a:rPr>
              <a:t>/min = 1498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VO</a:t>
            </a:r>
            <a:r>
              <a:rPr lang="cs-CZ" sz="2000" b="1" baseline="-25000" dirty="0">
                <a:latin typeface="Calibri" pitchFamily="34" charset="0"/>
              </a:rPr>
              <a:t>2 </a:t>
            </a:r>
            <a:r>
              <a:rPr lang="cs-CZ" sz="2000" b="1" dirty="0">
                <a:latin typeface="Calibri" pitchFamily="34" charset="0"/>
              </a:rPr>
              <a:t>/kg.min = 1498 / 74,9 = </a:t>
            </a:r>
            <a:r>
              <a:rPr lang="cs-CZ" sz="2000" b="1" dirty="0">
                <a:solidFill>
                  <a:srgbClr val="FF0000"/>
                </a:solidFill>
                <a:latin typeface="Calibri" pitchFamily="34" charset="0"/>
              </a:rPr>
              <a:t>20 ml/kg.min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uiExpand="1" build="p"/>
      <p:bldP spid="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251936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  <a:r>
              <a:rPr lang="cs-CZ" sz="1600">
                <a:solidFill>
                  <a:schemeClr val="accent2"/>
                </a:solidFill>
              </a:rPr>
              <a:t>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MTR: </a:t>
            </a:r>
            <a:r>
              <a:rPr lang="cs-CZ" sz="1600">
                <a:solidFill>
                  <a:schemeClr val="accent2"/>
                </a:solidFill>
              </a:rPr>
              <a:t>TFmax – TFklid = 220 – 25 – 68 = 127 tepů/min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% ZC: </a:t>
            </a:r>
            <a:r>
              <a:rPr lang="cs-CZ" sz="1600">
                <a:solidFill>
                  <a:schemeClr val="accent2"/>
                </a:solidFill>
              </a:rPr>
              <a:t>100 . ((TFc – TFklid) / MTR) = 100 . (0,6850) = 68,5 %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ZB/trénink: </a:t>
            </a:r>
            <a:r>
              <a:rPr lang="cs-CZ" sz="1600">
                <a:solidFill>
                  <a:schemeClr val="accent2"/>
                </a:solidFill>
              </a:rPr>
              <a:t>121 / 3,5 = 34,57 ZB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EV/trénink: </a:t>
            </a:r>
            <a:r>
              <a:rPr lang="cs-CZ" sz="1600">
                <a:solidFill>
                  <a:schemeClr val="accent2"/>
                </a:solidFill>
              </a:rPr>
              <a:t>(ZB . hmotnost) / 5 = (34,57 . 76,04( / 5 = 525,74 kcal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/trénink: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EV / 5 = 525,74 / 5 = 105,15 L</a:t>
            </a:r>
            <a:endParaRPr lang="cs-CZ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30241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  <a:r>
              <a:rPr lang="cs-CZ" sz="1600">
                <a:solidFill>
                  <a:schemeClr val="accent2"/>
                </a:solidFill>
              </a:rPr>
              <a:t>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MTR: </a:t>
            </a:r>
            <a:r>
              <a:rPr lang="cs-CZ" sz="1600">
                <a:solidFill>
                  <a:schemeClr val="accent2"/>
                </a:solidFill>
              </a:rPr>
              <a:t>TFmax – TFklid = 220 – 25 – 68 = 127 tepů/min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% ZC: </a:t>
            </a:r>
            <a:r>
              <a:rPr lang="cs-CZ" sz="1600">
                <a:solidFill>
                  <a:schemeClr val="accent2"/>
                </a:solidFill>
              </a:rPr>
              <a:t>100 . ((TFc – TFklid) / MTR) = 100 . (0,6850) = 68,5 %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ZB/trénink: </a:t>
            </a:r>
            <a:r>
              <a:rPr lang="cs-CZ" sz="1600">
                <a:solidFill>
                  <a:schemeClr val="accent2"/>
                </a:solidFill>
              </a:rPr>
              <a:t>121 / 3,5 = 34,57 ZB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EV/trénink: </a:t>
            </a:r>
            <a:r>
              <a:rPr lang="cs-CZ" sz="1600">
                <a:solidFill>
                  <a:schemeClr val="accent2"/>
                </a:solidFill>
              </a:rPr>
              <a:t>(ZB . hmotnost) / 5 = (34,57 . 76,04( / 5 = 525,74 kcal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/trénink: </a:t>
            </a:r>
            <a:r>
              <a:rPr lang="cs-CZ" sz="1600">
                <a:solidFill>
                  <a:schemeClr val="accent2"/>
                </a:solidFill>
              </a:rPr>
              <a:t>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EV / 5 = 525,74 / 5 = 105,15 L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/kg.min: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VO</a:t>
            </a:r>
            <a:r>
              <a:rPr lang="cs-CZ" sz="1600" baseline="-25000">
                <a:solidFill>
                  <a:schemeClr val="accent2"/>
                </a:solidFill>
              </a:rPr>
              <a:t>2 </a:t>
            </a:r>
            <a:r>
              <a:rPr lang="cs-CZ" sz="1600">
                <a:solidFill>
                  <a:schemeClr val="accent2"/>
                </a:solidFill>
              </a:rPr>
              <a:t>/min =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/trénink / trvání tréninku = 105,15 / 45 = 2,3367 L = 30,73 ml/kg.min </a:t>
            </a:r>
            <a:endParaRPr lang="cs-CZ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 descr="Pergamen"/>
          <p:cNvSpPr txBox="1">
            <a:spLocks noChangeArrowheads="1"/>
          </p:cNvSpPr>
          <p:nvPr/>
        </p:nvSpPr>
        <p:spPr bwMode="auto">
          <a:xfrm>
            <a:off x="533400" y="381000"/>
            <a:ext cx="8077200" cy="8318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 algn="ctr"/>
            <a:r>
              <a:rPr lang="cs-CZ" b="1">
                <a:latin typeface="Arial Narrow" pitchFamily="34" charset="0"/>
              </a:rPr>
              <a:t>Redukce rizika a dosažení pozitivních zdravotních efektů pomocí pravidelného cvičení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4478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4675" lvl="3" algn="ctr"/>
            <a:r>
              <a:rPr lang="cs-CZ" b="1">
                <a:latin typeface="Arial Narrow" pitchFamily="34" charset="0"/>
              </a:rPr>
              <a:t>Potřeba určitého energetického výdeje,                                                         který je zapotřebí k pozitivnímu ovlivnění zdraví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-228600" y="2590800"/>
            <a:ext cx="93726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4675" lvl="3" algn="ctr"/>
            <a:r>
              <a:rPr lang="cs-CZ" b="1">
                <a:latin typeface="Arial Narrow" pitchFamily="34" charset="0"/>
              </a:rPr>
              <a:t>Každý týden při pohybové aktivitě                                                       spotřebovat zpočátku minimálně </a:t>
            </a:r>
            <a:r>
              <a:rPr lang="cs-CZ" sz="2800" b="1">
                <a:solidFill>
                  <a:srgbClr val="FF0000"/>
                </a:solidFill>
                <a:latin typeface="Arial Narrow" pitchFamily="34" charset="0"/>
              </a:rPr>
              <a:t>10</a:t>
            </a:r>
            <a:r>
              <a:rPr lang="cs-CZ" b="1">
                <a:solidFill>
                  <a:srgbClr val="FF0000"/>
                </a:solidFill>
                <a:latin typeface="Arial Narrow" pitchFamily="34" charset="0"/>
              </a:rPr>
              <a:t> kcal/kg</a:t>
            </a:r>
            <a:r>
              <a:rPr lang="cs-CZ" b="1">
                <a:latin typeface="Arial Narrow" pitchFamily="34" charset="0"/>
              </a:rPr>
              <a:t>, později až </a:t>
            </a:r>
            <a:r>
              <a:rPr lang="cs-CZ" sz="2800" b="1">
                <a:solidFill>
                  <a:srgbClr val="FF0000"/>
                </a:solidFill>
                <a:latin typeface="Arial Narrow" pitchFamily="34" charset="0"/>
              </a:rPr>
              <a:t>25</a:t>
            </a:r>
            <a:r>
              <a:rPr lang="cs-CZ" b="1">
                <a:latin typeface="Arial Narrow" pitchFamily="34" charset="0"/>
              </a:rPr>
              <a:t> </a:t>
            </a:r>
            <a:r>
              <a:rPr lang="cs-CZ" b="1">
                <a:solidFill>
                  <a:srgbClr val="FF0000"/>
                </a:solidFill>
                <a:latin typeface="Arial Narrow" pitchFamily="34" charset="0"/>
              </a:rPr>
              <a:t>kcal/kg</a:t>
            </a:r>
            <a:endParaRPr lang="cs-CZ" b="1">
              <a:latin typeface="Arial Narrow" pitchFamily="34" charset="0"/>
            </a:endParaRPr>
          </a:p>
        </p:txBody>
      </p:sp>
      <p:sp>
        <p:nvSpPr>
          <p:cNvPr id="3078" name="Text Box 6" descr="Pergamen"/>
          <p:cNvSpPr txBox="1">
            <a:spLocks noChangeArrowheads="1"/>
          </p:cNvSpPr>
          <p:nvPr/>
        </p:nvSpPr>
        <p:spPr bwMode="auto">
          <a:xfrm>
            <a:off x="609600" y="3990975"/>
            <a:ext cx="7924800" cy="18097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rgbClr val="FF0000"/>
                </a:solidFill>
                <a:latin typeface="Arial Narrow" pitchFamily="34" charset="0"/>
              </a:rPr>
              <a:t>Každý týden při pohybové aktivitě                                                                 získat zpočátku minimálně </a:t>
            </a:r>
            <a:r>
              <a:rPr lang="cs-CZ" sz="2800" b="1">
                <a:latin typeface="Arial Narrow" pitchFamily="34" charset="0"/>
              </a:rPr>
              <a:t>50 ZB</a:t>
            </a:r>
            <a:r>
              <a:rPr lang="cs-CZ" sz="2800" b="1">
                <a:solidFill>
                  <a:srgbClr val="FF0000"/>
                </a:solidFill>
                <a:latin typeface="Arial Narrow" pitchFamily="34" charset="0"/>
              </a:rPr>
              <a:t>,</a:t>
            </a:r>
            <a:r>
              <a:rPr lang="cs-CZ" b="1">
                <a:solidFill>
                  <a:srgbClr val="FF0000"/>
                </a:solidFill>
                <a:latin typeface="Arial Narrow" pitchFamily="34" charset="0"/>
              </a:rPr>
              <a:t>                                                                    </a:t>
            </a:r>
            <a:r>
              <a:rPr lang="cs-CZ" sz="2800" b="1">
                <a:solidFill>
                  <a:srgbClr val="FF0000"/>
                </a:solidFill>
                <a:latin typeface="Arial Narrow" pitchFamily="34" charset="0"/>
              </a:rPr>
              <a:t>později optimálně při dobrém zdravotním stavu                                   a odpovídající zdatnosti až </a:t>
            </a:r>
            <a:r>
              <a:rPr lang="cs-CZ" sz="2800" b="1">
                <a:latin typeface="Arial Narrow" pitchFamily="34" charset="0"/>
              </a:rPr>
              <a:t>125 ZB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 autoUpdateAnimBg="0"/>
      <p:bldP spid="3075" grpId="0" autoUpdateAnimBg="0"/>
      <p:bldP spid="3077" grpId="0" autoUpdateAnimBg="0"/>
      <p:bldP spid="307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68313" y="476250"/>
            <a:ext cx="8280400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105000"/>
              </a:lnSpc>
            </a:pPr>
            <a:r>
              <a:rPr lang="cs-CZ" sz="2000" b="1" dirty="0">
                <a:solidFill>
                  <a:srgbClr val="002060"/>
                </a:solidFill>
              </a:rPr>
              <a:t>Jakou má VO</a:t>
            </a:r>
            <a:r>
              <a:rPr lang="cs-CZ" sz="2000" b="1" baseline="-25000" dirty="0">
                <a:solidFill>
                  <a:srgbClr val="002060"/>
                </a:solidFill>
              </a:rPr>
              <a:t>2</a:t>
            </a:r>
            <a:r>
              <a:rPr lang="cs-CZ" sz="2000" b="1" dirty="0">
                <a:solidFill>
                  <a:srgbClr val="002060"/>
                </a:solidFill>
              </a:rPr>
              <a:t>/kg max 22letý muž (</a:t>
            </a:r>
            <a:r>
              <a:rPr lang="cs-CZ" sz="2000" b="1" dirty="0" err="1">
                <a:solidFill>
                  <a:srgbClr val="002060"/>
                </a:solidFill>
              </a:rPr>
              <a:t>TFklid</a:t>
            </a:r>
            <a:r>
              <a:rPr lang="cs-CZ" sz="2000" b="1" dirty="0">
                <a:solidFill>
                  <a:srgbClr val="002060"/>
                </a:solidFill>
              </a:rPr>
              <a:t> = 60 tepů/min, výška 184 cm,</a:t>
            </a:r>
          </a:p>
          <a:p>
            <a:pPr>
              <a:lnSpc>
                <a:spcPct val="105000"/>
              </a:lnSpc>
            </a:pPr>
            <a:r>
              <a:rPr lang="cs-CZ" sz="2000" b="1" dirty="0" smtClean="0">
                <a:solidFill>
                  <a:srgbClr val="002060"/>
                </a:solidFill>
              </a:rPr>
              <a:t>BMI </a:t>
            </a:r>
            <a:r>
              <a:rPr lang="cs-CZ" sz="2000" b="1" dirty="0">
                <a:solidFill>
                  <a:srgbClr val="002060"/>
                </a:solidFill>
              </a:rPr>
              <a:t>= 23 kg/m</a:t>
            </a:r>
            <a:r>
              <a:rPr lang="cs-CZ" sz="2000" b="1" baseline="30000" dirty="0">
                <a:solidFill>
                  <a:srgbClr val="002060"/>
                </a:solidFill>
              </a:rPr>
              <a:t>2</a:t>
            </a:r>
            <a:r>
              <a:rPr lang="cs-CZ" sz="2000" b="1" dirty="0">
                <a:solidFill>
                  <a:srgbClr val="002060"/>
                </a:solidFill>
              </a:rPr>
              <a:t>), který měl při 40min tréninku TFc = 164 </a:t>
            </a:r>
            <a:r>
              <a:rPr lang="cs-CZ" sz="2000" b="1" dirty="0" smtClean="0">
                <a:solidFill>
                  <a:srgbClr val="002060"/>
                </a:solidFill>
              </a:rPr>
              <a:t>tepů/min a </a:t>
            </a:r>
            <a:r>
              <a:rPr lang="cs-CZ" sz="2000" b="1" dirty="0">
                <a:solidFill>
                  <a:srgbClr val="002060"/>
                </a:solidFill>
              </a:rPr>
              <a:t>získal v tomto tréninku 39 ZB?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Hmotnost = BMI . výška</a:t>
            </a:r>
            <a:r>
              <a:rPr lang="cs-CZ" sz="2000" b="1" baseline="30000" dirty="0">
                <a:latin typeface="Calibri" pitchFamily="34" charset="0"/>
              </a:rPr>
              <a:t>2 </a:t>
            </a:r>
            <a:r>
              <a:rPr lang="cs-CZ" sz="2000" b="1" dirty="0">
                <a:latin typeface="Calibri" pitchFamily="34" charset="0"/>
              </a:rPr>
              <a:t>= 23 . 1,84 . 1,84 = 77,9 kg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MTR = </a:t>
            </a:r>
            <a:r>
              <a:rPr lang="cs-CZ" sz="2000" b="1" dirty="0" err="1">
                <a:latin typeface="Calibri" pitchFamily="34" charset="0"/>
              </a:rPr>
              <a:t>TFmax</a:t>
            </a:r>
            <a:r>
              <a:rPr lang="cs-CZ" sz="2000" b="1" dirty="0">
                <a:latin typeface="Calibri" pitchFamily="34" charset="0"/>
              </a:rPr>
              <a:t> – </a:t>
            </a:r>
            <a:r>
              <a:rPr lang="cs-CZ" sz="2000" b="1" dirty="0" err="1">
                <a:latin typeface="Calibri" pitchFamily="34" charset="0"/>
              </a:rPr>
              <a:t>TFklid</a:t>
            </a:r>
            <a:r>
              <a:rPr lang="cs-CZ" sz="2000" b="1" dirty="0">
                <a:latin typeface="Calibri" pitchFamily="34" charset="0"/>
              </a:rPr>
              <a:t> = 220 – 22 – 60 = 138 tepů/min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ZC % = 100 . (TFc – </a:t>
            </a:r>
            <a:r>
              <a:rPr lang="cs-CZ" sz="2000" b="1" dirty="0" err="1">
                <a:latin typeface="Calibri" pitchFamily="34" charset="0"/>
              </a:rPr>
              <a:t>TFklid</a:t>
            </a:r>
            <a:r>
              <a:rPr lang="cs-CZ" sz="2000" b="1" dirty="0">
                <a:latin typeface="Calibri" pitchFamily="34" charset="0"/>
              </a:rPr>
              <a:t>) / MTR = 100 . (164 – 60) / 138 =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	= 104 / 138 = </a:t>
            </a:r>
            <a:r>
              <a:rPr lang="cs-CZ" sz="2000" b="1" u="sng" dirty="0">
                <a:latin typeface="Calibri" pitchFamily="34" charset="0"/>
              </a:rPr>
              <a:t>75,4 %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ZB = 5EV/hmotnost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EV = (ZB . hmotnost) / 5 = (39 . 77,9) / 5 = 607,6 kcal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VO</a:t>
            </a:r>
            <a:r>
              <a:rPr lang="cs-CZ" sz="2000" b="1" baseline="-25000" dirty="0">
                <a:latin typeface="Calibri" pitchFamily="34" charset="0"/>
              </a:rPr>
              <a:t>2</a:t>
            </a:r>
            <a:r>
              <a:rPr lang="cs-CZ" sz="2000" b="1" dirty="0">
                <a:latin typeface="Calibri" pitchFamily="34" charset="0"/>
              </a:rPr>
              <a:t> = EV / 5 = 121,5 L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VO</a:t>
            </a:r>
            <a:r>
              <a:rPr lang="cs-CZ" sz="2000" b="1" baseline="-25000" dirty="0">
                <a:latin typeface="Calibri" pitchFamily="34" charset="0"/>
              </a:rPr>
              <a:t>2</a:t>
            </a:r>
            <a:r>
              <a:rPr lang="cs-CZ" sz="2000" b="1" dirty="0">
                <a:latin typeface="Calibri" pitchFamily="34" charset="0"/>
              </a:rPr>
              <a:t>/min = 121,5 L za 40 min, za 1 min = 121,5 / 40 = 3,038 L = 3038 ml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VO</a:t>
            </a:r>
            <a:r>
              <a:rPr lang="cs-CZ" sz="2000" b="1" baseline="-25000" dirty="0">
                <a:latin typeface="Calibri" pitchFamily="34" charset="0"/>
              </a:rPr>
              <a:t>2</a:t>
            </a:r>
            <a:r>
              <a:rPr lang="cs-CZ" sz="2000" b="1" dirty="0">
                <a:latin typeface="Calibri" pitchFamily="34" charset="0"/>
              </a:rPr>
              <a:t>/kg.min = 3038 ml / kg = 3038 / 77,9 = 39 ml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VO</a:t>
            </a:r>
            <a:r>
              <a:rPr lang="cs-CZ" sz="2000" b="1" baseline="-25000" dirty="0">
                <a:latin typeface="Calibri" pitchFamily="34" charset="0"/>
              </a:rPr>
              <a:t>2</a:t>
            </a:r>
            <a:r>
              <a:rPr lang="cs-CZ" sz="2000" b="1" dirty="0">
                <a:latin typeface="Calibri" pitchFamily="34" charset="0"/>
              </a:rPr>
              <a:t>/kg.min 39 ml = 75,4 %, </a:t>
            </a:r>
          </a:p>
          <a:p>
            <a:pPr marL="609600" indent="-609600">
              <a:lnSpc>
                <a:spcPct val="105000"/>
              </a:lnSpc>
            </a:pPr>
            <a:r>
              <a:rPr lang="cs-CZ" sz="2000" b="1" dirty="0">
                <a:latin typeface="Calibri" pitchFamily="34" charset="0"/>
              </a:rPr>
              <a:t>VO</a:t>
            </a:r>
            <a:r>
              <a:rPr lang="cs-CZ" sz="2000" b="1" baseline="-25000" dirty="0">
                <a:latin typeface="Calibri" pitchFamily="34" charset="0"/>
              </a:rPr>
              <a:t>2</a:t>
            </a:r>
            <a:r>
              <a:rPr lang="cs-CZ" sz="2000" b="1" dirty="0">
                <a:latin typeface="Calibri" pitchFamily="34" charset="0"/>
              </a:rPr>
              <a:t>/kg max (100 %) = </a:t>
            </a:r>
            <a:r>
              <a:rPr lang="cs-CZ" sz="2000" b="1" dirty="0" err="1">
                <a:latin typeface="Calibri" pitchFamily="34" charset="0"/>
              </a:rPr>
              <a:t>100</a:t>
            </a:r>
            <a:r>
              <a:rPr lang="cs-CZ" sz="2000" b="1" dirty="0">
                <a:latin typeface="Calibri" pitchFamily="34" charset="0"/>
              </a:rPr>
              <a:t> . (39 / 75,4) = </a:t>
            </a:r>
            <a:r>
              <a:rPr lang="cs-CZ" sz="2000" b="1" dirty="0">
                <a:solidFill>
                  <a:srgbClr val="FF0000"/>
                </a:solidFill>
                <a:latin typeface="Calibri" pitchFamily="34" charset="0"/>
              </a:rPr>
              <a:t>51,7 ml/kg.min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33115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  <a:r>
              <a:rPr lang="cs-CZ" sz="1600">
                <a:solidFill>
                  <a:schemeClr val="accent2"/>
                </a:solidFill>
              </a:rPr>
              <a:t>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MTR: </a:t>
            </a:r>
            <a:r>
              <a:rPr lang="cs-CZ" sz="1600">
                <a:solidFill>
                  <a:schemeClr val="accent2"/>
                </a:solidFill>
              </a:rPr>
              <a:t>TFmax – TFklid = 220 – 25 – 68 = 127 tepů/min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% ZC: </a:t>
            </a:r>
            <a:r>
              <a:rPr lang="cs-CZ" sz="1600">
                <a:solidFill>
                  <a:schemeClr val="accent2"/>
                </a:solidFill>
              </a:rPr>
              <a:t>100 . ((TFc – TFklid) / MTR) = 100 . (0,6850) = 68,5 %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ZB/trénink: </a:t>
            </a:r>
            <a:r>
              <a:rPr lang="cs-CZ" sz="1600">
                <a:solidFill>
                  <a:schemeClr val="accent2"/>
                </a:solidFill>
              </a:rPr>
              <a:t>121 / 3,5 = 34,57 ZB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EV/trénink: </a:t>
            </a:r>
            <a:r>
              <a:rPr lang="cs-CZ" sz="1600">
                <a:solidFill>
                  <a:schemeClr val="accent2"/>
                </a:solidFill>
              </a:rPr>
              <a:t>(ZB . hmotnost) / 5 = (34,57 . 76,04( / 5 = 525,74 kcal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/trénink: </a:t>
            </a:r>
            <a:r>
              <a:rPr lang="cs-CZ" sz="1600">
                <a:solidFill>
                  <a:schemeClr val="accent2"/>
                </a:solidFill>
              </a:rPr>
              <a:t>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EV / 5 = 525,74 / 5 = 105,15 L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/kg.min: </a:t>
            </a:r>
            <a:r>
              <a:rPr lang="cs-CZ" sz="1600">
                <a:solidFill>
                  <a:schemeClr val="accent2"/>
                </a:solidFill>
              </a:rPr>
              <a:t>VO</a:t>
            </a:r>
            <a:r>
              <a:rPr lang="cs-CZ" sz="1600" baseline="-25000">
                <a:solidFill>
                  <a:schemeClr val="accent2"/>
                </a:solidFill>
              </a:rPr>
              <a:t>2 </a:t>
            </a:r>
            <a:r>
              <a:rPr lang="cs-CZ" sz="1600">
                <a:solidFill>
                  <a:schemeClr val="accent2"/>
                </a:solidFill>
              </a:rPr>
              <a:t>/min =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/trénink / trvání tréninku = 105,15 / 45 = 2,3367 L = 30,73 ml/kg.min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/kg max: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30,73 ml = 68,5 %,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/kg.min max = (30,73 / 68,5) . 100 = 44,86 </a:t>
            </a:r>
            <a:endParaRPr lang="cs-CZ" sz="180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uiExpand="1" build="p"/>
      <p:bldP spid="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b="1" dirty="0">
                <a:solidFill>
                  <a:srgbClr val="002060"/>
                </a:solidFill>
              </a:rPr>
              <a:t>Jakou by měla mít optimální TFc při 45min cvičení 25letá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žena </a:t>
            </a:r>
            <a:r>
              <a:rPr lang="cs-CZ" sz="2400" b="1" dirty="0">
                <a:solidFill>
                  <a:srgbClr val="002060"/>
                </a:solidFill>
              </a:rPr>
              <a:t>(VO</a:t>
            </a:r>
            <a:r>
              <a:rPr lang="cs-CZ" sz="2400" b="1" baseline="-25000" dirty="0">
                <a:solidFill>
                  <a:srgbClr val="002060"/>
                </a:solidFill>
              </a:rPr>
              <a:t>2</a:t>
            </a:r>
            <a:r>
              <a:rPr lang="cs-CZ" sz="2400" b="1" dirty="0">
                <a:solidFill>
                  <a:srgbClr val="002060"/>
                </a:solidFill>
              </a:rPr>
              <a:t>/kg max = 38,5 ml, hmotnost = 65 kg, </a:t>
            </a:r>
            <a:r>
              <a:rPr lang="cs-CZ" sz="2400" b="1" dirty="0" err="1" smtClean="0">
                <a:solidFill>
                  <a:srgbClr val="002060"/>
                </a:solidFill>
              </a:rPr>
              <a:t>TFklid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>
                <a:solidFill>
                  <a:srgbClr val="002060"/>
                </a:solidFill>
              </a:rPr>
              <a:t>= 69 tepů/min), která za ně získá 30,76 ZB?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dirty="0">
                <a:latin typeface="Calibri" pitchFamily="34" charset="0"/>
              </a:rPr>
              <a:t>EV = (ZB . hmotnost) / 5 = (30,76 . 65) / 5 = 399,88 kcal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dirty="0">
                <a:latin typeface="Calibri" pitchFamily="34" charset="0"/>
              </a:rPr>
              <a:t>VO</a:t>
            </a:r>
            <a:r>
              <a:rPr lang="cs-CZ" sz="2400" b="1" baseline="-25000" dirty="0">
                <a:latin typeface="Calibri" pitchFamily="34" charset="0"/>
              </a:rPr>
              <a:t>2</a:t>
            </a:r>
            <a:r>
              <a:rPr lang="cs-CZ" sz="2400" b="1" dirty="0">
                <a:latin typeface="Calibri" pitchFamily="34" charset="0"/>
              </a:rPr>
              <a:t> = EV / 5 = 399,88 / 5 = 79,98 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dirty="0">
                <a:latin typeface="Calibri" pitchFamily="34" charset="0"/>
              </a:rPr>
              <a:t>VO</a:t>
            </a:r>
            <a:r>
              <a:rPr lang="cs-CZ" sz="2400" b="1" baseline="-25000" dirty="0">
                <a:latin typeface="Calibri" pitchFamily="34" charset="0"/>
              </a:rPr>
              <a:t>2</a:t>
            </a:r>
            <a:r>
              <a:rPr lang="cs-CZ" sz="2400" b="1" dirty="0">
                <a:latin typeface="Calibri" pitchFamily="34" charset="0"/>
              </a:rPr>
              <a:t>/kg.min = 79,98 / 65 / 45 = 0,027344 L = 27,34 ml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dirty="0">
                <a:latin typeface="Calibri" pitchFamily="34" charset="0"/>
              </a:rPr>
              <a:t>% VO</a:t>
            </a:r>
            <a:r>
              <a:rPr lang="cs-CZ" sz="2400" b="1" baseline="-25000" dirty="0">
                <a:latin typeface="Calibri" pitchFamily="34" charset="0"/>
              </a:rPr>
              <a:t>2</a:t>
            </a:r>
            <a:r>
              <a:rPr lang="cs-CZ" sz="2400" b="1" dirty="0">
                <a:latin typeface="Calibri" pitchFamily="34" charset="0"/>
              </a:rPr>
              <a:t>/kg.min = VO</a:t>
            </a:r>
            <a:r>
              <a:rPr lang="cs-CZ" sz="2400" b="1" baseline="-25000" dirty="0">
                <a:latin typeface="Calibri" pitchFamily="34" charset="0"/>
              </a:rPr>
              <a:t>2</a:t>
            </a:r>
            <a:r>
              <a:rPr lang="cs-CZ" sz="2400" b="1" dirty="0">
                <a:latin typeface="Calibri" pitchFamily="34" charset="0"/>
              </a:rPr>
              <a:t>/kg.min / VO</a:t>
            </a:r>
            <a:r>
              <a:rPr lang="cs-CZ" sz="2400" b="1" baseline="-25000" dirty="0">
                <a:latin typeface="Calibri" pitchFamily="34" charset="0"/>
              </a:rPr>
              <a:t>2</a:t>
            </a:r>
            <a:r>
              <a:rPr lang="cs-CZ" sz="2400" b="1" dirty="0">
                <a:latin typeface="Calibri" pitchFamily="34" charset="0"/>
              </a:rPr>
              <a:t>/kg.min max 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dirty="0">
                <a:latin typeface="Calibri" pitchFamily="34" charset="0"/>
              </a:rPr>
              <a:t>	= 27,34 / 38,5 = 71 %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dirty="0">
                <a:latin typeface="Calibri" pitchFamily="34" charset="0"/>
              </a:rPr>
              <a:t>MTR = </a:t>
            </a:r>
            <a:r>
              <a:rPr lang="cs-CZ" sz="2400" b="1" dirty="0" err="1">
                <a:latin typeface="Calibri" pitchFamily="34" charset="0"/>
              </a:rPr>
              <a:t>TFmax</a:t>
            </a:r>
            <a:r>
              <a:rPr lang="cs-CZ" sz="2400" b="1" dirty="0">
                <a:latin typeface="Calibri" pitchFamily="34" charset="0"/>
              </a:rPr>
              <a:t> – </a:t>
            </a:r>
            <a:r>
              <a:rPr lang="cs-CZ" sz="2400" b="1" dirty="0" err="1">
                <a:latin typeface="Calibri" pitchFamily="34" charset="0"/>
              </a:rPr>
              <a:t>TFklid</a:t>
            </a:r>
            <a:r>
              <a:rPr lang="cs-CZ" sz="2400" b="1" dirty="0">
                <a:latin typeface="Calibri" pitchFamily="34" charset="0"/>
              </a:rPr>
              <a:t> = 220 – 25 – 69 = 126 tepů/min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dirty="0">
                <a:latin typeface="Calibri" pitchFamily="34" charset="0"/>
              </a:rPr>
              <a:t>71 % MTR = 0,71 . 126 = 89 tepů/min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dirty="0">
                <a:latin typeface="Calibri" pitchFamily="34" charset="0"/>
              </a:rPr>
              <a:t>TFc = </a:t>
            </a:r>
            <a:r>
              <a:rPr lang="cs-CZ" sz="2400" b="1" dirty="0" err="1">
                <a:latin typeface="Calibri" pitchFamily="34" charset="0"/>
              </a:rPr>
              <a:t>TFklid</a:t>
            </a:r>
            <a:r>
              <a:rPr lang="cs-CZ" sz="2400" b="1" dirty="0">
                <a:latin typeface="Calibri" pitchFamily="34" charset="0"/>
              </a:rPr>
              <a:t> + TF při 71 % MTR = 69 + 89 = </a:t>
            </a:r>
            <a:r>
              <a:rPr lang="cs-CZ" sz="2400" b="1" dirty="0">
                <a:solidFill>
                  <a:srgbClr val="FF0000"/>
                </a:solidFill>
                <a:latin typeface="Calibri" pitchFamily="34" charset="0"/>
              </a:rPr>
              <a:t>158 tepů/min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  <p:bldP spid="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34559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  <a:r>
              <a:rPr lang="cs-CZ" sz="1600">
                <a:solidFill>
                  <a:schemeClr val="accent2"/>
                </a:solidFill>
              </a:rPr>
              <a:t>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MTR: </a:t>
            </a:r>
            <a:r>
              <a:rPr lang="cs-CZ" sz="1600">
                <a:solidFill>
                  <a:schemeClr val="accent2"/>
                </a:solidFill>
              </a:rPr>
              <a:t>TFmax – TFklid = 220 – 25 – 68 = 127 tepů/min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% ZC: </a:t>
            </a:r>
            <a:r>
              <a:rPr lang="cs-CZ" sz="1600">
                <a:solidFill>
                  <a:schemeClr val="accent2"/>
                </a:solidFill>
              </a:rPr>
              <a:t>100 . ((TFc – TFklid) / MTR) = 100 . (0,6850) = 68,5 %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ZB/trénink: </a:t>
            </a:r>
            <a:r>
              <a:rPr lang="cs-CZ" sz="1600">
                <a:solidFill>
                  <a:schemeClr val="accent2"/>
                </a:solidFill>
              </a:rPr>
              <a:t>121 / 3,5 = 34,57 ZB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EV/trénink: </a:t>
            </a:r>
            <a:r>
              <a:rPr lang="cs-CZ" sz="1600">
                <a:solidFill>
                  <a:schemeClr val="accent2"/>
                </a:solidFill>
              </a:rPr>
              <a:t>(ZB . hmotnost) / 5 = (34,57 . 76,04( / 5 = 525,74 kcal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/trénink: </a:t>
            </a:r>
            <a:r>
              <a:rPr lang="cs-CZ" sz="1600">
                <a:solidFill>
                  <a:schemeClr val="accent2"/>
                </a:solidFill>
              </a:rPr>
              <a:t>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EV / 5 = 525,74 / 5 = 105,15 L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/kg.min: </a:t>
            </a:r>
            <a:r>
              <a:rPr lang="cs-CZ" sz="1600">
                <a:solidFill>
                  <a:schemeClr val="accent2"/>
                </a:solidFill>
              </a:rPr>
              <a:t>VO</a:t>
            </a:r>
            <a:r>
              <a:rPr lang="cs-CZ" sz="1600" baseline="-25000">
                <a:solidFill>
                  <a:schemeClr val="accent2"/>
                </a:solidFill>
              </a:rPr>
              <a:t>2 </a:t>
            </a:r>
            <a:r>
              <a:rPr lang="cs-CZ" sz="1600">
                <a:solidFill>
                  <a:schemeClr val="accent2"/>
                </a:solidFill>
              </a:rPr>
              <a:t>/min =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/trénink / trvání tréninku = 105,15 / 45 = 2,3367 L = 30,73 ml/kg.min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/kg max: </a:t>
            </a:r>
            <a:r>
              <a:rPr lang="cs-CZ" sz="1600">
                <a:solidFill>
                  <a:schemeClr val="accent2"/>
                </a:solidFill>
              </a:rPr>
              <a:t>30,73 ml = 68,5 %,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/kg.min max = (30,73 / 68,5) . 100 = 44,86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Optimální TFc: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% ZC = 60 + (VO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/kg.min max / 3,5) = 60 + 12,82 = 72,82 %</a:t>
            </a:r>
            <a:endParaRPr lang="cs-CZ" sz="180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uiExpand="1" build="p"/>
      <p:bldP spid="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sz="2800" b="1" dirty="0">
                <a:solidFill>
                  <a:srgbClr val="002060"/>
                </a:solidFill>
              </a:rPr>
              <a:t>Jakou </a:t>
            </a:r>
            <a:r>
              <a:rPr lang="cs-CZ" sz="2800" b="1" dirty="0" smtClean="0">
                <a:solidFill>
                  <a:srgbClr val="002060"/>
                </a:solidFill>
              </a:rPr>
              <a:t>průměrnou </a:t>
            </a:r>
            <a:r>
              <a:rPr lang="cs-CZ" sz="2800" b="1" dirty="0">
                <a:solidFill>
                  <a:srgbClr val="002060"/>
                </a:solidFill>
              </a:rPr>
              <a:t>rychlost pohybu </a:t>
            </a:r>
            <a:r>
              <a:rPr lang="cs-CZ" sz="2800" b="1" dirty="0" smtClean="0">
                <a:solidFill>
                  <a:srgbClr val="002060"/>
                </a:solidFill>
              </a:rPr>
              <a:t>má žena</a:t>
            </a:r>
            <a:r>
              <a:rPr lang="cs-CZ" sz="2800" b="1" dirty="0">
                <a:solidFill>
                  <a:srgbClr val="002060"/>
                </a:solidFill>
              </a:rPr>
              <a:t>, která trénuje obden </a:t>
            </a:r>
            <a:r>
              <a:rPr lang="cs-CZ" sz="2800" b="1" dirty="0" smtClean="0">
                <a:solidFill>
                  <a:srgbClr val="002060"/>
                </a:solidFill>
              </a:rPr>
              <a:t>45 minut a </a:t>
            </a:r>
            <a:r>
              <a:rPr lang="cs-CZ" sz="2800" b="1" dirty="0">
                <a:solidFill>
                  <a:srgbClr val="002060"/>
                </a:solidFill>
              </a:rPr>
              <a:t>získá za </a:t>
            </a:r>
            <a:r>
              <a:rPr lang="cs-CZ" sz="2800" b="1" dirty="0" smtClean="0">
                <a:solidFill>
                  <a:srgbClr val="002060"/>
                </a:solidFill>
              </a:rPr>
              <a:t>týden 98,012 </a:t>
            </a:r>
            <a:r>
              <a:rPr lang="cs-CZ" sz="2800" b="1" dirty="0">
                <a:solidFill>
                  <a:srgbClr val="002060"/>
                </a:solidFill>
              </a:rPr>
              <a:t>ZB?</a:t>
            </a:r>
          </a:p>
          <a:p>
            <a:pPr>
              <a:buFontTx/>
              <a:buNone/>
            </a:pPr>
            <a:r>
              <a:rPr lang="cs-CZ" sz="2800" b="1" dirty="0">
                <a:latin typeface="Calibri" pitchFamily="34" charset="0"/>
              </a:rPr>
              <a:t>ZB/min = 98,012 / 3,5 / 45 = </a:t>
            </a:r>
            <a:r>
              <a:rPr lang="cs-CZ" sz="2800" b="1" dirty="0">
                <a:solidFill>
                  <a:srgbClr val="FF0000"/>
                </a:solidFill>
                <a:latin typeface="Calibri" pitchFamily="34" charset="0"/>
              </a:rPr>
              <a:t>0,6223</a:t>
            </a:r>
          </a:p>
          <a:p>
            <a:pPr>
              <a:buFontTx/>
              <a:buNone/>
            </a:pPr>
            <a:r>
              <a:rPr lang="cs-CZ" sz="2800" b="1" dirty="0">
                <a:latin typeface="Calibri" pitchFamily="34" charset="0"/>
              </a:rPr>
              <a:t>To odpovídá rychlosti 7,1 km/hod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uiExpand="1" build="p"/>
      <p:bldP spid="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Group 2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6248400"/>
        </p:xfrm>
        <a:graphic>
          <a:graphicData uri="http://schemas.openxmlformats.org/drawingml/2006/table">
            <a:tbl>
              <a:tblPr/>
              <a:tblGrid>
                <a:gridCol w="1371600"/>
                <a:gridCol w="1285875"/>
                <a:gridCol w="1498600"/>
                <a:gridCol w="1289050"/>
                <a:gridCol w="1498600"/>
                <a:gridCol w="1285875"/>
              </a:tblGrid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0,1514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0,5575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1,0065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0,1558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0,5709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1,0159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0,1604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0,5846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1,0253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0,1651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0,5985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1,0347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0,1701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0,6129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1,0440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0,1753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0,6223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1,0534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0,1807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0,6316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1,0628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0,1862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0,6410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1,0722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0,1920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0,6504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1,0815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0,1980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0,6598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1,0909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0,2041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0,6691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1,1003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0,2105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0,6785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1,1096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0,2170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0,6879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1,1190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0,2238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0,6973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1,1284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0,2307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0,7066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1,1378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0,2379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0,7160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1,1471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0,2452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0,7254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1,1565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0,2528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0,7347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1,1659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0,2605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0,7441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1,1753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0,2685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0,7535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1,1846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0,2766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0,7629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1,1940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0,2849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0,7722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1,2034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0,2935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0,7816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1,2127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0,3022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0,7910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1,2221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34" name="Oval 186"/>
          <p:cNvSpPr>
            <a:spLocks noChangeArrowheads="1"/>
          </p:cNvSpPr>
          <p:nvPr/>
        </p:nvSpPr>
        <p:spPr bwMode="auto">
          <a:xfrm>
            <a:off x="5292725" y="1844675"/>
            <a:ext cx="574675" cy="288925"/>
          </a:xfrm>
          <a:prstGeom prst="ellips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835" name="Oval 187"/>
          <p:cNvSpPr>
            <a:spLocks noChangeArrowheads="1"/>
          </p:cNvSpPr>
          <p:nvPr/>
        </p:nvSpPr>
        <p:spPr bwMode="auto">
          <a:xfrm>
            <a:off x="4141788" y="1844675"/>
            <a:ext cx="574675" cy="288925"/>
          </a:xfrm>
          <a:prstGeom prst="ellips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8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7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7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7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7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34" grpId="0" animBg="1"/>
      <p:bldP spid="2783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41036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  <a:r>
              <a:rPr lang="cs-CZ" sz="1600">
                <a:solidFill>
                  <a:schemeClr val="accent2"/>
                </a:solidFill>
              </a:rPr>
              <a:t>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MTR: </a:t>
            </a:r>
            <a:r>
              <a:rPr lang="cs-CZ" sz="1600">
                <a:solidFill>
                  <a:schemeClr val="accent2"/>
                </a:solidFill>
              </a:rPr>
              <a:t>TFmax – TFklid = 220 – 25 – 68 = 127 tepů/min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% ZC: </a:t>
            </a:r>
            <a:r>
              <a:rPr lang="cs-CZ" sz="1600">
                <a:solidFill>
                  <a:schemeClr val="accent2"/>
                </a:solidFill>
              </a:rPr>
              <a:t>100 . ((TFc – TFklid) / MTR) = 100 . (0,6850) = 68,5 %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ZB/trénink: </a:t>
            </a:r>
            <a:r>
              <a:rPr lang="cs-CZ" sz="1600">
                <a:solidFill>
                  <a:schemeClr val="accent2"/>
                </a:solidFill>
              </a:rPr>
              <a:t>121 / 3,5 = 34,57 ZB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EV/trénink: </a:t>
            </a:r>
            <a:r>
              <a:rPr lang="cs-CZ" sz="1600">
                <a:solidFill>
                  <a:schemeClr val="accent2"/>
                </a:solidFill>
              </a:rPr>
              <a:t>(ZB . hmotnost) / 5 = (34,57 . 76,04( / 5 = 525,74 kcal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/trénink: </a:t>
            </a:r>
            <a:r>
              <a:rPr lang="cs-CZ" sz="1600">
                <a:solidFill>
                  <a:schemeClr val="accent2"/>
                </a:solidFill>
              </a:rPr>
              <a:t>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EV / 5 = 525,74 / 5 = 105,15 L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/kg.min: </a:t>
            </a:r>
            <a:r>
              <a:rPr lang="cs-CZ" sz="1600">
                <a:solidFill>
                  <a:schemeClr val="accent2"/>
                </a:solidFill>
              </a:rPr>
              <a:t>VO</a:t>
            </a:r>
            <a:r>
              <a:rPr lang="cs-CZ" sz="1600" baseline="-25000">
                <a:solidFill>
                  <a:schemeClr val="accent2"/>
                </a:solidFill>
              </a:rPr>
              <a:t>2 </a:t>
            </a:r>
            <a:r>
              <a:rPr lang="cs-CZ" sz="1600">
                <a:solidFill>
                  <a:schemeClr val="accent2"/>
                </a:solidFill>
              </a:rPr>
              <a:t>/min =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/trénink / trvání tréninku = 105,15 / 45 = 2,3367 L = 30,73 ml/kg.min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/kg max: </a:t>
            </a:r>
            <a:r>
              <a:rPr lang="cs-CZ" sz="1600">
                <a:solidFill>
                  <a:schemeClr val="accent2"/>
                </a:solidFill>
              </a:rPr>
              <a:t>30,73 ml = 68,5 %,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/kg.min max = (30,73 / 68,5) . 100 = 44,86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Optimální TFc: </a:t>
            </a:r>
            <a:r>
              <a:rPr lang="cs-CZ" sz="1600">
                <a:solidFill>
                  <a:schemeClr val="accent2"/>
                </a:solidFill>
              </a:rPr>
              <a:t>% ZC = 60 + (VO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/kg.min max / 3,5) = 60 + 12,82 = 72,82 %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Rychlost pohybu: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ZB/min = ZB/trénink / 45 = 34,57 / 45 = 0,7682 ZB/min = 8,6 – 8,7 km/hod (viz tabulka)</a:t>
            </a:r>
            <a:endParaRPr lang="cs-CZ" sz="180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uiExpand="1" build="p"/>
      <p:bldP spid="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Group 2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6248400"/>
        </p:xfrm>
        <a:graphic>
          <a:graphicData uri="http://schemas.openxmlformats.org/drawingml/2006/table">
            <a:tbl>
              <a:tblPr/>
              <a:tblGrid>
                <a:gridCol w="1371600"/>
                <a:gridCol w="1285875"/>
                <a:gridCol w="1498600"/>
                <a:gridCol w="1289050"/>
                <a:gridCol w="1498600"/>
                <a:gridCol w="1285875"/>
              </a:tblGrid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0,1514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0,5575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1,0065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0,1558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0,5709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1,0159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0,1604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0,5846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1,0253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0,1651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0,5985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1,0347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0,1701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0,6129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1,0440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0,1753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0,6223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1,0534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0,1807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0,6316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1,0628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0,1862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0,6410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1,0722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0,1920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0,6504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1,0815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0,1980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0,6598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1,0909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0,2041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0,6691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1,1003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0,2105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0,6785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1,1096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0,2170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0,6879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1,1190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0,2238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0,6973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1,1284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0,2307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0,7066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1,1378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0,2379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0,7160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1,1471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0,2452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0,7254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1,1565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0,2528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0,7347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1,1659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0,2605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0,7441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1,1753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0,2685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0,7535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1,1846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0,2766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0,7629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1,1940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0,2849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0,7722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1,2034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0,2935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0,7816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1,2127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0,3022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0,7910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1,2221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34" name="Oval 186"/>
          <p:cNvSpPr>
            <a:spLocks noChangeArrowheads="1"/>
          </p:cNvSpPr>
          <p:nvPr/>
        </p:nvSpPr>
        <p:spPr bwMode="auto">
          <a:xfrm>
            <a:off x="5292725" y="5516339"/>
            <a:ext cx="574675" cy="288925"/>
          </a:xfrm>
          <a:prstGeom prst="ellips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835" name="Oval 187"/>
          <p:cNvSpPr>
            <a:spLocks noChangeArrowheads="1"/>
          </p:cNvSpPr>
          <p:nvPr/>
        </p:nvSpPr>
        <p:spPr bwMode="auto">
          <a:xfrm>
            <a:off x="4141788" y="5516339"/>
            <a:ext cx="574675" cy="288925"/>
          </a:xfrm>
          <a:prstGeom prst="ellips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Oval 186"/>
          <p:cNvSpPr>
            <a:spLocks noChangeArrowheads="1"/>
          </p:cNvSpPr>
          <p:nvPr/>
        </p:nvSpPr>
        <p:spPr bwMode="auto">
          <a:xfrm>
            <a:off x="5292080" y="5733256"/>
            <a:ext cx="574675" cy="288925"/>
          </a:xfrm>
          <a:prstGeom prst="ellips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Oval 187"/>
          <p:cNvSpPr>
            <a:spLocks noChangeArrowheads="1"/>
          </p:cNvSpPr>
          <p:nvPr/>
        </p:nvSpPr>
        <p:spPr bwMode="auto">
          <a:xfrm>
            <a:off x="4139952" y="5733256"/>
            <a:ext cx="574675" cy="288925"/>
          </a:xfrm>
          <a:prstGeom prst="ellips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8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7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7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7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34" grpId="0" animBg="1"/>
      <p:bldP spid="27835" grpId="0" animBg="1"/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47211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/>
              <a:t>25 letý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Hmotnost: </a:t>
            </a:r>
            <a:r>
              <a:rPr lang="cs-CZ" sz="1600">
                <a:solidFill>
                  <a:schemeClr val="accent2"/>
                </a:solidFill>
              </a:rPr>
              <a:t>BMI . výška</a:t>
            </a:r>
            <a:r>
              <a:rPr lang="cs-CZ" sz="1600" baseline="30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24 . 1,78 . 1,78 = 76,04 kg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MTR: </a:t>
            </a:r>
            <a:r>
              <a:rPr lang="cs-CZ" sz="1600">
                <a:solidFill>
                  <a:schemeClr val="accent2"/>
                </a:solidFill>
              </a:rPr>
              <a:t>TFmax – TFklid = 220 – 25 – 68 = 127 tepů/min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% ZC: </a:t>
            </a:r>
            <a:r>
              <a:rPr lang="cs-CZ" sz="1600">
                <a:solidFill>
                  <a:schemeClr val="accent2"/>
                </a:solidFill>
              </a:rPr>
              <a:t>100 . ((TFc – TFklid) / MTR) = 100 . (0,6850) = 68,5 %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ZB/trénink: </a:t>
            </a:r>
            <a:r>
              <a:rPr lang="cs-CZ" sz="1600">
                <a:solidFill>
                  <a:schemeClr val="accent2"/>
                </a:solidFill>
              </a:rPr>
              <a:t>121 / 3,5 = 34,57 ZB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EV/trénink: </a:t>
            </a:r>
            <a:r>
              <a:rPr lang="cs-CZ" sz="1600">
                <a:solidFill>
                  <a:schemeClr val="accent2"/>
                </a:solidFill>
              </a:rPr>
              <a:t>(ZB . hmotnost) / 5 = (34,57 . 76,04( / 5 = 525,74 kcal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/trénink: </a:t>
            </a:r>
            <a:r>
              <a:rPr lang="cs-CZ" sz="1600">
                <a:solidFill>
                  <a:schemeClr val="accent2"/>
                </a:solidFill>
              </a:rPr>
              <a:t>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 = EV / 5 = 525,74 / 5 = 105,15 L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/kg.min: </a:t>
            </a:r>
            <a:r>
              <a:rPr lang="cs-CZ" sz="1600">
                <a:solidFill>
                  <a:schemeClr val="accent2"/>
                </a:solidFill>
              </a:rPr>
              <a:t>VO</a:t>
            </a:r>
            <a:r>
              <a:rPr lang="cs-CZ" sz="1600" baseline="-25000">
                <a:solidFill>
                  <a:schemeClr val="accent2"/>
                </a:solidFill>
              </a:rPr>
              <a:t>2 </a:t>
            </a:r>
            <a:r>
              <a:rPr lang="cs-CZ" sz="1600">
                <a:solidFill>
                  <a:schemeClr val="accent2"/>
                </a:solidFill>
              </a:rPr>
              <a:t>/min =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/trénink / trvání tréninku = 105,15 / 45 = 2,3367 L = 30,73 ml/kg.min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VO</a:t>
            </a:r>
            <a:r>
              <a:rPr lang="cs-CZ" sz="1800" baseline="-25000"/>
              <a:t>2</a:t>
            </a:r>
            <a:r>
              <a:rPr lang="cs-CZ" sz="1800"/>
              <a:t>/kg max: </a:t>
            </a:r>
            <a:r>
              <a:rPr lang="cs-CZ" sz="1600">
                <a:solidFill>
                  <a:schemeClr val="accent2"/>
                </a:solidFill>
              </a:rPr>
              <a:t>30,73 ml = 68,5 %,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/kg.min max = (30,73 / 68,5) . 100 = 44,86 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Optimální TFc: </a:t>
            </a:r>
            <a:r>
              <a:rPr lang="cs-CZ" sz="1600">
                <a:solidFill>
                  <a:schemeClr val="accent2"/>
                </a:solidFill>
              </a:rPr>
              <a:t>% ZC = 60 + (VO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/kg.min max / 3,5) = 60 + 12,82 = 72,82 %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Rychlost pohybu: </a:t>
            </a:r>
            <a:r>
              <a:rPr lang="cs-CZ" sz="1600">
                <a:solidFill>
                  <a:schemeClr val="accent2"/>
                </a:solidFill>
              </a:rPr>
              <a:t>ZB/min = ZB/trénink / 45 = 34,57 / 45 = 0,7682 ZB/min = 8,6 – 8,7 km/hod (viz tabulka)</a:t>
            </a:r>
            <a:endParaRPr lang="cs-CZ" sz="18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/>
              <a:t>Optimální rychlost pohybu: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Optimální % ZC = 72,82. Optimální VO</a:t>
            </a:r>
            <a:r>
              <a:rPr lang="cs-CZ" sz="1600" baseline="-25000">
                <a:solidFill>
                  <a:schemeClr val="accent2"/>
                </a:solidFill>
              </a:rPr>
              <a:t>2</a:t>
            </a:r>
            <a:r>
              <a:rPr lang="cs-CZ" sz="1600">
                <a:solidFill>
                  <a:schemeClr val="accent2"/>
                </a:solidFill>
              </a:rPr>
              <a:t>/kg při tréninku = 0,7282 . 44,86 =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32,67 ml. Optimální EV/kg.min = 32,67 . 5 = 163,34 cal = 0,16334 kcal.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>
                <a:solidFill>
                  <a:schemeClr val="accent2"/>
                </a:solidFill>
              </a:rPr>
              <a:t>	ZB = 5 . EV = 0,8167 ZB =  9,01 km/hod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63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638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uiExpand="1" build="p"/>
      <p:bldP spid="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9753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dirty="0"/>
              <a:t>25 </a:t>
            </a:r>
            <a:r>
              <a:rPr lang="cs-CZ" sz="1800" dirty="0" err="1"/>
              <a:t>letý</a:t>
            </a:r>
            <a:r>
              <a:rPr lang="cs-CZ" sz="1800" dirty="0"/>
              <a:t>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Hmotnost: </a:t>
            </a:r>
            <a:r>
              <a:rPr lang="cs-CZ" sz="1600" dirty="0">
                <a:solidFill>
                  <a:schemeClr val="accent2"/>
                </a:solidFill>
              </a:rPr>
              <a:t>BMI . výška</a:t>
            </a:r>
            <a:r>
              <a:rPr lang="cs-CZ" sz="1600" baseline="30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 = 24 . 1,78 . 1,78 = 76,04 kg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MTR: </a:t>
            </a:r>
            <a:r>
              <a:rPr lang="cs-CZ" sz="1600" dirty="0" err="1">
                <a:solidFill>
                  <a:schemeClr val="accent2"/>
                </a:solidFill>
              </a:rPr>
              <a:t>TFmax</a:t>
            </a:r>
            <a:r>
              <a:rPr lang="cs-CZ" sz="1600" dirty="0">
                <a:solidFill>
                  <a:schemeClr val="accent2"/>
                </a:solidFill>
              </a:rPr>
              <a:t> – </a:t>
            </a:r>
            <a:r>
              <a:rPr lang="cs-CZ" sz="1600" dirty="0" err="1">
                <a:solidFill>
                  <a:schemeClr val="accent2"/>
                </a:solidFill>
              </a:rPr>
              <a:t>TFklid</a:t>
            </a:r>
            <a:r>
              <a:rPr lang="cs-CZ" sz="1600" dirty="0">
                <a:solidFill>
                  <a:schemeClr val="accent2"/>
                </a:solidFill>
              </a:rPr>
              <a:t> = 220 – 25 – 68 = 127 tepů/min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% ZC: </a:t>
            </a:r>
            <a:r>
              <a:rPr lang="cs-CZ" sz="1600" dirty="0">
                <a:solidFill>
                  <a:schemeClr val="accent2"/>
                </a:solidFill>
              </a:rPr>
              <a:t>100 . ((TFc – </a:t>
            </a:r>
            <a:r>
              <a:rPr lang="cs-CZ" sz="1600" dirty="0" err="1">
                <a:solidFill>
                  <a:schemeClr val="accent2"/>
                </a:solidFill>
              </a:rPr>
              <a:t>TFklid</a:t>
            </a:r>
            <a:r>
              <a:rPr lang="cs-CZ" sz="1600" dirty="0">
                <a:solidFill>
                  <a:schemeClr val="accent2"/>
                </a:solidFill>
              </a:rPr>
              <a:t>) / MTR) = 100 . (0,6850) = 68,5 %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ZB/trénink: </a:t>
            </a:r>
            <a:r>
              <a:rPr lang="cs-CZ" sz="1600" dirty="0">
                <a:solidFill>
                  <a:schemeClr val="accent2"/>
                </a:solidFill>
              </a:rPr>
              <a:t>121 / 3,5 = 34,57 ZB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EV/trénink: </a:t>
            </a:r>
            <a:r>
              <a:rPr lang="cs-CZ" sz="1600" dirty="0">
                <a:solidFill>
                  <a:schemeClr val="accent2"/>
                </a:solidFill>
              </a:rPr>
              <a:t>(ZB . hmotnost) / 5 = (34,57 . 76,04( / 5 = 525,74 kcal 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VO</a:t>
            </a:r>
            <a:r>
              <a:rPr lang="cs-CZ" sz="1800" baseline="-25000" dirty="0"/>
              <a:t>2</a:t>
            </a:r>
            <a:r>
              <a:rPr lang="cs-CZ" sz="1800" dirty="0"/>
              <a:t>/trénink: </a:t>
            </a:r>
            <a:r>
              <a:rPr lang="cs-CZ" sz="1600" dirty="0">
                <a:solidFill>
                  <a:schemeClr val="accent2"/>
                </a:solidFill>
              </a:rPr>
              <a:t>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 = EV / 5 = 525,74 / 5 = 105,15 L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VO</a:t>
            </a:r>
            <a:r>
              <a:rPr lang="cs-CZ" sz="1800" baseline="-25000" dirty="0"/>
              <a:t>2</a:t>
            </a:r>
            <a:r>
              <a:rPr lang="cs-CZ" sz="1800" dirty="0"/>
              <a:t>/kg.min: </a:t>
            </a:r>
            <a:r>
              <a:rPr lang="cs-CZ" sz="1600" dirty="0">
                <a:solidFill>
                  <a:schemeClr val="accent2"/>
                </a:solidFill>
              </a:rPr>
              <a:t>VO</a:t>
            </a:r>
            <a:r>
              <a:rPr lang="cs-CZ" sz="1600" baseline="-25000" dirty="0">
                <a:solidFill>
                  <a:schemeClr val="accent2"/>
                </a:solidFill>
              </a:rPr>
              <a:t>2 </a:t>
            </a:r>
            <a:r>
              <a:rPr lang="cs-CZ" sz="1600" dirty="0">
                <a:solidFill>
                  <a:schemeClr val="accent2"/>
                </a:solidFill>
              </a:rPr>
              <a:t>/min = 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/trénink / trvání tréninku = 105,15 / 45 = 2,3367 L = 30,73 ml/kg.min 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VO</a:t>
            </a:r>
            <a:r>
              <a:rPr lang="cs-CZ" sz="1800" baseline="-25000" dirty="0"/>
              <a:t>2</a:t>
            </a:r>
            <a:r>
              <a:rPr lang="cs-CZ" sz="1800" dirty="0"/>
              <a:t>/kg max: </a:t>
            </a:r>
            <a:r>
              <a:rPr lang="cs-CZ" sz="1600" dirty="0">
                <a:solidFill>
                  <a:schemeClr val="accent2"/>
                </a:solidFill>
              </a:rPr>
              <a:t>30,73 ml = 68,5 %, 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/kg.min max = (30,73 / 68,5) . 100 = 44,86 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Optimální TFc: </a:t>
            </a:r>
            <a:r>
              <a:rPr lang="cs-CZ" sz="1600" dirty="0">
                <a:solidFill>
                  <a:schemeClr val="accent2"/>
                </a:solidFill>
              </a:rPr>
              <a:t>% ZC = 60 + (VO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/kg.min max / 3,5) = 60 + 12,82 = 72,82 %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Rychlost pohybu: </a:t>
            </a:r>
            <a:r>
              <a:rPr lang="cs-CZ" sz="1600" dirty="0">
                <a:solidFill>
                  <a:schemeClr val="accent2"/>
                </a:solidFill>
              </a:rPr>
              <a:t>ZB/min = ZB/trénink / 45 = 34,57 / 45 = 0,7682 ZB/min = 8,6 – 8,7 km/hod (viz tabulka)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Optimální rychlost pohybu: </a:t>
            </a:r>
            <a:r>
              <a:rPr lang="cs-CZ" sz="1600" dirty="0">
                <a:solidFill>
                  <a:schemeClr val="accent2"/>
                </a:solidFill>
              </a:rPr>
              <a:t>Optimální % ZC = 72,82. Optimální 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/kg při tréninku = 0,7282 . 44,86 = 32,67 ml. Optimální EV/kg.min = 32,67 . 5 = 163,34 </a:t>
            </a:r>
            <a:r>
              <a:rPr lang="cs-CZ" sz="1600" dirty="0" err="1">
                <a:solidFill>
                  <a:schemeClr val="accent2"/>
                </a:solidFill>
              </a:rPr>
              <a:t>cal</a:t>
            </a:r>
            <a:r>
              <a:rPr lang="cs-CZ" sz="1600" dirty="0">
                <a:solidFill>
                  <a:schemeClr val="accent2"/>
                </a:solidFill>
              </a:rPr>
              <a:t> = 0,16334 kcal. ZB = 5 . EV = 0,8167 ZB =  9,01 km/hod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Energetický výdej/kg týden: </a:t>
            </a:r>
            <a:endParaRPr lang="cs-CZ" sz="18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1800" dirty="0" smtClean="0"/>
              <a:t>	(</a:t>
            </a:r>
            <a:r>
              <a:rPr lang="cs-CZ" sz="1600" dirty="0">
                <a:solidFill>
                  <a:schemeClr val="accent2"/>
                </a:solidFill>
              </a:rPr>
              <a:t>EV = ZB . Hmotnost) / 5 = (121 . 76,04) / 5 = 9200,84 / 5 = 1840,2 kcal = 24,2 kcal/kg; totéž jako EV = ZB / 5 = 121 / 5 = 24,2 kcal/kg 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uiExpand="1" build="p"/>
      <p:bldP spid="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534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 dirty="0"/>
              <a:t>25 kcal/kg týden = 125 ZB</a:t>
            </a:r>
          </a:p>
          <a:p>
            <a:pPr algn="ctr">
              <a:spcBef>
                <a:spcPct val="50000"/>
              </a:spcBef>
            </a:pPr>
            <a:r>
              <a:rPr lang="cs-CZ" b="1" dirty="0"/>
              <a:t>1 kcal/kg/týden = 5 ZB</a:t>
            </a:r>
          </a:p>
          <a:p>
            <a:pPr algn="ctr">
              <a:spcBef>
                <a:spcPct val="50000"/>
              </a:spcBef>
            </a:pPr>
            <a:r>
              <a:rPr lang="cs-CZ" b="1" dirty="0"/>
              <a:t>0,2 kcal/kg/týden = 1 ZB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28600" y="2209800"/>
            <a:ext cx="8686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 dirty="0"/>
              <a:t>Energetický ekvivalent pro kyslík 4,92 kcal</a:t>
            </a:r>
          </a:p>
          <a:p>
            <a:pPr algn="ctr">
              <a:spcBef>
                <a:spcPct val="50000"/>
              </a:spcBef>
            </a:pPr>
            <a:r>
              <a:rPr lang="cs-CZ" b="1" dirty="0"/>
              <a:t>VO</a:t>
            </a:r>
            <a:r>
              <a:rPr lang="cs-CZ" b="1" baseline="-25000" dirty="0"/>
              <a:t>2</a:t>
            </a:r>
            <a:r>
              <a:rPr lang="cs-CZ" b="1" dirty="0"/>
              <a:t> = 1 </a:t>
            </a:r>
            <a:r>
              <a:rPr lang="cs-CZ" b="1" dirty="0" smtClean="0"/>
              <a:t>L </a:t>
            </a:r>
            <a:r>
              <a:rPr lang="cs-CZ" b="1" dirty="0"/>
              <a:t>= 4,92 kcal = </a:t>
            </a:r>
            <a:r>
              <a:rPr lang="cs-CZ" b="1" dirty="0">
                <a:solidFill>
                  <a:srgbClr val="FF0000"/>
                </a:solidFill>
              </a:rPr>
              <a:t>5 kcal</a:t>
            </a:r>
          </a:p>
          <a:p>
            <a:pPr algn="ctr">
              <a:spcBef>
                <a:spcPct val="50000"/>
              </a:spcBef>
            </a:pPr>
            <a:r>
              <a:rPr lang="cs-CZ" b="1" dirty="0"/>
              <a:t>VO</a:t>
            </a:r>
            <a:r>
              <a:rPr lang="cs-CZ" b="1" baseline="-25000" dirty="0"/>
              <a:t>2</a:t>
            </a:r>
            <a:r>
              <a:rPr lang="cs-CZ" b="1" dirty="0"/>
              <a:t> = 0,2 </a:t>
            </a:r>
            <a:r>
              <a:rPr lang="cs-CZ" b="1" dirty="0" smtClean="0"/>
              <a:t>L </a:t>
            </a:r>
            <a:r>
              <a:rPr lang="cs-CZ" b="1" dirty="0"/>
              <a:t>= 1 kcal</a:t>
            </a:r>
          </a:p>
          <a:p>
            <a:pPr algn="ctr">
              <a:spcBef>
                <a:spcPct val="50000"/>
              </a:spcBef>
            </a:pPr>
            <a:r>
              <a:rPr lang="cs-CZ" b="1" dirty="0"/>
              <a:t>VO2 = 0,04 </a:t>
            </a:r>
            <a:r>
              <a:rPr lang="cs-CZ" b="1" dirty="0" smtClean="0"/>
              <a:t>L </a:t>
            </a:r>
            <a:r>
              <a:rPr lang="cs-CZ" b="1" dirty="0"/>
              <a:t>= </a:t>
            </a:r>
            <a:r>
              <a:rPr lang="cs-CZ" b="1" dirty="0">
                <a:solidFill>
                  <a:srgbClr val="FF0000"/>
                </a:solidFill>
              </a:rPr>
              <a:t>40 ml</a:t>
            </a:r>
            <a:r>
              <a:rPr lang="cs-CZ" b="1" dirty="0"/>
              <a:t> = 0,2 kcal = </a:t>
            </a:r>
            <a:r>
              <a:rPr lang="cs-CZ" b="1" dirty="0">
                <a:solidFill>
                  <a:srgbClr val="FF0000"/>
                </a:solidFill>
              </a:rPr>
              <a:t>1 ZB</a:t>
            </a:r>
            <a:r>
              <a:rPr lang="cs-CZ" b="1" baseline="-25000" dirty="0"/>
              <a:t> 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04800" y="4633913"/>
            <a:ext cx="8534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 smtClean="0"/>
              <a:t>ZB </a:t>
            </a:r>
            <a:r>
              <a:rPr lang="cs-CZ" dirty="0"/>
              <a:t>= VO</a:t>
            </a:r>
            <a:r>
              <a:rPr lang="cs-CZ" baseline="-25000" dirty="0"/>
              <a:t>2</a:t>
            </a:r>
            <a:r>
              <a:rPr lang="cs-CZ" dirty="0"/>
              <a:t>/kg (ml) : 40</a:t>
            </a:r>
          </a:p>
          <a:p>
            <a:pPr algn="ctr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</a:rPr>
              <a:t>VO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/kg (ml) = ZB . 40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  <p:bldP spid="512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97535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1800" b="1" dirty="0">
                <a:solidFill>
                  <a:srgbClr val="002060"/>
                </a:solidFill>
              </a:rPr>
              <a:t>25 </a:t>
            </a:r>
            <a:r>
              <a:rPr lang="cs-CZ" sz="1800" b="1" dirty="0" err="1">
                <a:solidFill>
                  <a:srgbClr val="002060"/>
                </a:solidFill>
              </a:rPr>
              <a:t>letý</a:t>
            </a:r>
            <a:r>
              <a:rPr lang="cs-CZ" sz="1800" b="1" dirty="0">
                <a:solidFill>
                  <a:srgbClr val="002060"/>
                </a:solidFill>
              </a:rPr>
              <a:t> muž, BMI 24, výška 178 cm, TF klid = 68 tepů/min, běhá obden při TFc = 155  tepů/min po dobu 45 min, za týden 121 ZB.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Hmotnost: </a:t>
            </a:r>
            <a:r>
              <a:rPr lang="cs-CZ" sz="1600" dirty="0">
                <a:solidFill>
                  <a:schemeClr val="accent2"/>
                </a:solidFill>
              </a:rPr>
              <a:t>BMI . výška</a:t>
            </a:r>
            <a:r>
              <a:rPr lang="cs-CZ" sz="1600" baseline="30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 = 24 . 1,78 . 1,78 = 76,04 kg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MTR: </a:t>
            </a:r>
            <a:r>
              <a:rPr lang="cs-CZ" sz="1600" dirty="0" err="1">
                <a:solidFill>
                  <a:schemeClr val="accent2"/>
                </a:solidFill>
              </a:rPr>
              <a:t>TFmax</a:t>
            </a:r>
            <a:r>
              <a:rPr lang="cs-CZ" sz="1600" dirty="0">
                <a:solidFill>
                  <a:schemeClr val="accent2"/>
                </a:solidFill>
              </a:rPr>
              <a:t> – </a:t>
            </a:r>
            <a:r>
              <a:rPr lang="cs-CZ" sz="1600" dirty="0" err="1">
                <a:solidFill>
                  <a:schemeClr val="accent2"/>
                </a:solidFill>
              </a:rPr>
              <a:t>TFklid</a:t>
            </a:r>
            <a:r>
              <a:rPr lang="cs-CZ" sz="1600" dirty="0">
                <a:solidFill>
                  <a:schemeClr val="accent2"/>
                </a:solidFill>
              </a:rPr>
              <a:t> = 220 – 25 – 68 = 127 tepů/min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% ZC: </a:t>
            </a:r>
            <a:r>
              <a:rPr lang="cs-CZ" sz="1600" dirty="0">
                <a:solidFill>
                  <a:schemeClr val="accent2"/>
                </a:solidFill>
              </a:rPr>
              <a:t>100 . ((TFc – </a:t>
            </a:r>
            <a:r>
              <a:rPr lang="cs-CZ" sz="1600" dirty="0" err="1">
                <a:solidFill>
                  <a:schemeClr val="accent2"/>
                </a:solidFill>
              </a:rPr>
              <a:t>TFklid</a:t>
            </a:r>
            <a:r>
              <a:rPr lang="cs-CZ" sz="1600" dirty="0">
                <a:solidFill>
                  <a:schemeClr val="accent2"/>
                </a:solidFill>
              </a:rPr>
              <a:t>) / MTR) = 100 . (0,6850) = 68,5 %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ZB/trénink: </a:t>
            </a:r>
            <a:r>
              <a:rPr lang="cs-CZ" sz="1600" dirty="0">
                <a:solidFill>
                  <a:schemeClr val="accent2"/>
                </a:solidFill>
              </a:rPr>
              <a:t>121 / 3,5 = 34,57 ZB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EV/trénink: </a:t>
            </a:r>
            <a:r>
              <a:rPr lang="cs-CZ" sz="1600" dirty="0">
                <a:solidFill>
                  <a:schemeClr val="accent2"/>
                </a:solidFill>
              </a:rPr>
              <a:t>(ZB . hmotnost) / 5 = (34,57 . 76,04( / 5 = 525,74 kcal 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VO</a:t>
            </a:r>
            <a:r>
              <a:rPr lang="cs-CZ" sz="1800" baseline="-25000" dirty="0"/>
              <a:t>2</a:t>
            </a:r>
            <a:r>
              <a:rPr lang="cs-CZ" sz="1800" dirty="0"/>
              <a:t>/trénink: </a:t>
            </a:r>
            <a:r>
              <a:rPr lang="cs-CZ" sz="1600" dirty="0">
                <a:solidFill>
                  <a:schemeClr val="accent2"/>
                </a:solidFill>
              </a:rPr>
              <a:t>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 = EV / 5 = 525,74 / 5 = 105,15 L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VO</a:t>
            </a:r>
            <a:r>
              <a:rPr lang="cs-CZ" sz="1800" baseline="-25000" dirty="0"/>
              <a:t>2</a:t>
            </a:r>
            <a:r>
              <a:rPr lang="cs-CZ" sz="1800" dirty="0"/>
              <a:t>/kg.min: </a:t>
            </a:r>
            <a:r>
              <a:rPr lang="cs-CZ" sz="1600" dirty="0">
                <a:solidFill>
                  <a:schemeClr val="accent2"/>
                </a:solidFill>
              </a:rPr>
              <a:t>VO</a:t>
            </a:r>
            <a:r>
              <a:rPr lang="cs-CZ" sz="1600" baseline="-25000" dirty="0">
                <a:solidFill>
                  <a:schemeClr val="accent2"/>
                </a:solidFill>
              </a:rPr>
              <a:t>2 </a:t>
            </a:r>
            <a:r>
              <a:rPr lang="cs-CZ" sz="1600" dirty="0">
                <a:solidFill>
                  <a:schemeClr val="accent2"/>
                </a:solidFill>
              </a:rPr>
              <a:t>/min = 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/trénink / trvání tréninku = 105,15 / 45 = 2,3367 L = 30,73 ml/kg.min 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VO</a:t>
            </a:r>
            <a:r>
              <a:rPr lang="cs-CZ" sz="1800" baseline="-25000" dirty="0"/>
              <a:t>2</a:t>
            </a:r>
            <a:r>
              <a:rPr lang="cs-CZ" sz="1800" dirty="0"/>
              <a:t>/kg max: </a:t>
            </a:r>
            <a:r>
              <a:rPr lang="cs-CZ" sz="1600" dirty="0">
                <a:solidFill>
                  <a:schemeClr val="accent2"/>
                </a:solidFill>
              </a:rPr>
              <a:t>30,73 ml = 68,5 %, 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/kg.min max = (30,73 / 68,5) . 100 = 44,86 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Optimální TFc: </a:t>
            </a:r>
            <a:r>
              <a:rPr lang="cs-CZ" sz="1600" dirty="0">
                <a:solidFill>
                  <a:schemeClr val="accent2"/>
                </a:solidFill>
              </a:rPr>
              <a:t>% ZC = 60 + (VO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/kg.min max / 3,5) = 60 + 12,82 = 72,82 %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Rychlost pohybu: </a:t>
            </a:r>
            <a:r>
              <a:rPr lang="cs-CZ" sz="1600" dirty="0">
                <a:solidFill>
                  <a:schemeClr val="accent2"/>
                </a:solidFill>
              </a:rPr>
              <a:t>ZB/min = ZB/trénink / 45 = 34,57 / 45 = 0,7682 ZB/min = 8,6 – 8,7 km/hod (viz tabulka)</a:t>
            </a:r>
            <a:endParaRPr lang="cs-CZ" sz="1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Optimální rychlost pohybu: </a:t>
            </a:r>
            <a:r>
              <a:rPr lang="cs-CZ" sz="1600" dirty="0">
                <a:solidFill>
                  <a:schemeClr val="accent2"/>
                </a:solidFill>
              </a:rPr>
              <a:t>Optimální % ZC = 72,82. Optimální VO</a:t>
            </a:r>
            <a:r>
              <a:rPr lang="cs-CZ" sz="1600" baseline="-25000" dirty="0">
                <a:solidFill>
                  <a:schemeClr val="accent2"/>
                </a:solidFill>
              </a:rPr>
              <a:t>2</a:t>
            </a:r>
            <a:r>
              <a:rPr lang="cs-CZ" sz="1600" dirty="0">
                <a:solidFill>
                  <a:schemeClr val="accent2"/>
                </a:solidFill>
              </a:rPr>
              <a:t>/kg při tréninku = 0,7282 . 44,86 = 32,67 ml. Optimální EV/kg.min = 32,67 . 5 = 163,34 </a:t>
            </a:r>
            <a:r>
              <a:rPr lang="cs-CZ" sz="1600" dirty="0" err="1">
                <a:solidFill>
                  <a:schemeClr val="accent2"/>
                </a:solidFill>
              </a:rPr>
              <a:t>cal</a:t>
            </a:r>
            <a:r>
              <a:rPr lang="cs-CZ" sz="1600" dirty="0">
                <a:solidFill>
                  <a:schemeClr val="accent2"/>
                </a:solidFill>
              </a:rPr>
              <a:t> = 0,16334 kcal. ZB = 5 . EV = 0,8167 ZB =  9,01 km/hod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1800" dirty="0"/>
              <a:t>Energetický výdej/kg týden: (</a:t>
            </a:r>
            <a:r>
              <a:rPr lang="cs-CZ" sz="1600" dirty="0">
                <a:solidFill>
                  <a:schemeClr val="accent2"/>
                </a:solidFill>
              </a:rPr>
              <a:t>EV = ZB . Hmotnost) / 5 = (121 . 76,04) / 5 = 9200,84 / 5 = 1840,2 kcal = 24,2 kcal/kg; totéž jako EV = ZB / 5 = 121 / 5 = 24,2 kcal/kg 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84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84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4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  <p:bldP spid="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114300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22 </a:t>
            </a:r>
            <a:r>
              <a:rPr lang="cs-CZ" sz="2800" b="1" dirty="0" err="1" smtClean="0">
                <a:solidFill>
                  <a:srgbClr val="002060"/>
                </a:solidFill>
              </a:rPr>
              <a:t>letá</a:t>
            </a:r>
            <a:r>
              <a:rPr lang="cs-CZ" sz="2800" b="1" dirty="0" smtClean="0">
                <a:solidFill>
                  <a:srgbClr val="002060"/>
                </a:solidFill>
              </a:rPr>
              <a:t> žena, BMI 24,5, výška 173 cm, TF klid = 63 tepů/min, běhá obden při TFc = 165  tepů/min po dobu 35 min, za týden 125 ZB.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Hmotnost: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MTR: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% ZC: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ZB/trénink: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EV/trénink: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VO</a:t>
            </a:r>
            <a:r>
              <a:rPr lang="cs-CZ" sz="2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/trénink: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VO</a:t>
            </a:r>
            <a:r>
              <a:rPr lang="cs-CZ" sz="2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/kg.min: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VO</a:t>
            </a:r>
            <a:r>
              <a:rPr lang="cs-CZ" sz="2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/kg max: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Optimální TFc: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Rychlost pohybu: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Optimální rychlost pohybu:</a:t>
            </a:r>
            <a:endParaRPr lang="cs-CZ" sz="18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Energetický výdej/kg týden:</a:t>
            </a:r>
            <a:endParaRPr lang="cs-CZ" sz="18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cs-CZ" sz="1800" b="1" dirty="0" smtClean="0">
              <a:solidFill>
                <a:srgbClr val="002060"/>
              </a:solidFill>
            </a:endParaRPr>
          </a:p>
          <a:p>
            <a:endParaRPr lang="cs-CZ" sz="1800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143000"/>
          </a:xfrm>
        </p:spPr>
        <p:txBody>
          <a:bodyPr/>
          <a:lstStyle/>
          <a:p>
            <a:pPr lvl="0"/>
            <a:r>
              <a:rPr lang="cs-CZ" sz="2400" b="1" dirty="0" smtClean="0"/>
              <a:t>Žena 45 let měří 163 cm a má BMI = 28,22 kg/m</a:t>
            </a:r>
            <a:r>
              <a:rPr lang="cs-CZ" sz="2400" b="1" baseline="30000" dirty="0" smtClean="0"/>
              <a:t>2</a:t>
            </a:r>
            <a:r>
              <a:rPr lang="cs-CZ" sz="2400" b="1" dirty="0" smtClean="0"/>
              <a:t>, VO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/kg max = 29,70 ml a SF v klidu 72 tepů/min. Trénuje obden 40 min a na tréninku má průměrnou SF = 135 tepů/min.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Jakou má hmotnost?</a:t>
            </a:r>
          </a:p>
          <a:p>
            <a:pPr lvl="0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Jakou má maximální tepovou rezervu?</a:t>
            </a:r>
          </a:p>
          <a:p>
            <a:pPr lvl="0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Na kolik procent je při cvičení zatížena?</a:t>
            </a:r>
          </a:p>
          <a:p>
            <a:pPr lvl="0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Jakou má energetickou spotřebu za jeden trénink?</a:t>
            </a:r>
          </a:p>
          <a:p>
            <a:pPr lvl="0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Jakou má energetickou spotřebu vztaženou na 1 kg hmotnosti za týdenní trénink?</a:t>
            </a:r>
          </a:p>
          <a:p>
            <a:pPr lvl="0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Kolik získá ZB za týdenní trénink?</a:t>
            </a:r>
          </a:p>
          <a:p>
            <a:pPr lvl="0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Trénuje optimální intenzitou?</a:t>
            </a:r>
          </a:p>
          <a:p>
            <a:pPr lvl="0"/>
            <a:r>
              <a:rPr lang="cs-CZ" sz="2000" b="1" smtClean="0">
                <a:latin typeface="Arial" pitchFamily="34" charset="0"/>
                <a:cs typeface="Arial" pitchFamily="34" charset="0"/>
              </a:rPr>
              <a:t>Trénuje optimálním objemem?</a:t>
            </a: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228184" y="5301208"/>
            <a:ext cx="29523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1200" b="1" dirty="0"/>
              <a:t>1 ZB = VO</a:t>
            </a:r>
            <a:r>
              <a:rPr lang="cs-CZ" sz="1200" b="1" baseline="-25000" dirty="0"/>
              <a:t>2</a:t>
            </a:r>
            <a:r>
              <a:rPr lang="cs-CZ" sz="1200" b="1" dirty="0"/>
              <a:t>/kg (ml) : 40</a:t>
            </a:r>
          </a:p>
          <a:p>
            <a:pPr algn="ctr">
              <a:spcBef>
                <a:spcPts val="0"/>
              </a:spcBef>
            </a:pPr>
            <a:r>
              <a:rPr lang="cs-CZ" sz="1200" b="1" dirty="0">
                <a:solidFill>
                  <a:srgbClr val="FF0000"/>
                </a:solidFill>
              </a:rPr>
              <a:t>VO</a:t>
            </a:r>
            <a:r>
              <a:rPr lang="cs-CZ" sz="1200" b="1" baseline="-25000" dirty="0">
                <a:solidFill>
                  <a:srgbClr val="FF0000"/>
                </a:solidFill>
              </a:rPr>
              <a:t>2</a:t>
            </a:r>
            <a:r>
              <a:rPr lang="cs-CZ" sz="1200" b="1" dirty="0">
                <a:solidFill>
                  <a:srgbClr val="FF0000"/>
                </a:solidFill>
              </a:rPr>
              <a:t>/kg (ml) = ZB . </a:t>
            </a:r>
            <a:r>
              <a:rPr lang="cs-CZ" sz="1200" b="1" dirty="0" smtClean="0">
                <a:solidFill>
                  <a:srgbClr val="FF0000"/>
                </a:solidFill>
              </a:rPr>
              <a:t>40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Chůze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</a:t>
            </a:r>
            <a:r>
              <a:rPr lang="cs-CZ" sz="1200" b="1" dirty="0" smtClean="0"/>
              <a:t> = (0,395 . </a:t>
            </a:r>
            <a:r>
              <a:rPr lang="cs-CZ" sz="1200" b="1" u="sng" dirty="0" smtClean="0"/>
              <a:t>v</a:t>
            </a:r>
            <a:r>
              <a:rPr lang="cs-CZ" sz="1200" b="1" baseline="30000" dirty="0" smtClean="0"/>
              <a:t>2</a:t>
            </a:r>
            <a:r>
              <a:rPr lang="cs-CZ" sz="1200" b="1" dirty="0" smtClean="0"/>
              <a:t>) + 4,268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>
                <a:solidFill>
                  <a:schemeClr val="tx2"/>
                </a:solidFill>
              </a:rPr>
              <a:t>Běh VO</a:t>
            </a:r>
            <a:r>
              <a:rPr lang="cs-CZ" sz="1200" b="1" baseline="-25000" dirty="0" smtClean="0">
                <a:solidFill>
                  <a:schemeClr val="tx2"/>
                </a:solidFill>
              </a:rPr>
              <a:t>2</a:t>
            </a:r>
            <a:r>
              <a:rPr lang="cs-CZ" sz="1200" b="1" dirty="0" smtClean="0">
                <a:solidFill>
                  <a:schemeClr val="tx2"/>
                </a:solidFill>
              </a:rPr>
              <a:t>/kg</a:t>
            </a:r>
            <a:r>
              <a:rPr lang="cs-CZ" sz="1200" b="1" dirty="0" smtClean="0"/>
              <a:t>  </a:t>
            </a:r>
            <a:r>
              <a:rPr lang="cs-CZ" sz="1200" dirty="0" smtClean="0"/>
              <a:t>(ml) </a:t>
            </a:r>
            <a:r>
              <a:rPr lang="cs-CZ" sz="1200" b="1" dirty="0" smtClean="0"/>
              <a:t>= (3,749 . </a:t>
            </a:r>
            <a:r>
              <a:rPr lang="cs-CZ" sz="1200" b="1" u="sng" dirty="0" smtClean="0"/>
              <a:t>v</a:t>
            </a:r>
            <a:r>
              <a:rPr lang="cs-CZ" sz="1200" b="1" dirty="0" smtClean="0"/>
              <a:t>) - 2,133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1 kcal/kg/týden = 5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0,2 kcal/kg/týden = 1 ZB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</a:t>
            </a:r>
            <a:r>
              <a:rPr lang="cs-CZ" sz="1200" b="1" baseline="-25000" dirty="0" smtClean="0"/>
              <a:t>2</a:t>
            </a:r>
            <a:r>
              <a:rPr lang="cs-CZ" sz="1200" b="1" dirty="0" smtClean="0"/>
              <a:t> = 0,2 L = 1 kcal</a:t>
            </a:r>
          </a:p>
          <a:p>
            <a:pPr algn="ctr">
              <a:spcBef>
                <a:spcPts val="0"/>
              </a:spcBef>
            </a:pPr>
            <a:r>
              <a:rPr lang="cs-CZ" sz="1200" b="1" dirty="0" smtClean="0"/>
              <a:t>VO2 = 0,04 L = </a:t>
            </a:r>
            <a:r>
              <a:rPr lang="cs-CZ" sz="1200" b="1" dirty="0" smtClean="0">
                <a:solidFill>
                  <a:srgbClr val="FF0000"/>
                </a:solidFill>
              </a:rPr>
              <a:t>40 ml</a:t>
            </a:r>
            <a:r>
              <a:rPr lang="cs-CZ" sz="1200" b="1" dirty="0" smtClean="0"/>
              <a:t> = 0,2 kcal = </a:t>
            </a:r>
            <a:r>
              <a:rPr lang="cs-CZ" sz="1200" b="1" dirty="0" smtClean="0">
                <a:solidFill>
                  <a:srgbClr val="FF0000"/>
                </a:solidFill>
              </a:rPr>
              <a:t>1 ZB</a:t>
            </a:r>
            <a:r>
              <a:rPr lang="cs-CZ" sz="1200" b="1" baseline="-2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16764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chemeClr val="tx2"/>
                </a:solidFill>
              </a:rPr>
              <a:t>VO</a:t>
            </a:r>
            <a:r>
              <a:rPr lang="cs-CZ" b="1" baseline="-25000" dirty="0">
                <a:solidFill>
                  <a:schemeClr val="tx2"/>
                </a:solidFill>
              </a:rPr>
              <a:t>2</a:t>
            </a:r>
            <a:r>
              <a:rPr lang="cs-CZ" b="1" dirty="0">
                <a:solidFill>
                  <a:schemeClr val="tx2"/>
                </a:solidFill>
              </a:rPr>
              <a:t>/kg</a:t>
            </a:r>
            <a:r>
              <a:rPr lang="cs-CZ" b="1" dirty="0"/>
              <a:t>  </a:t>
            </a:r>
            <a:r>
              <a:rPr lang="cs-CZ" dirty="0"/>
              <a:t>(ml)</a:t>
            </a:r>
            <a:r>
              <a:rPr lang="cs-CZ" b="1" dirty="0"/>
              <a:t> = (0,395 . </a:t>
            </a:r>
            <a:r>
              <a:rPr lang="cs-CZ" b="1" u="sng" dirty="0"/>
              <a:t>v</a:t>
            </a:r>
            <a:r>
              <a:rPr lang="cs-CZ" b="1" baseline="30000" dirty="0"/>
              <a:t>2</a:t>
            </a:r>
            <a:r>
              <a:rPr lang="cs-CZ" b="1" dirty="0"/>
              <a:t>) + 4,268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>
                <a:latin typeface="Arial Narrow" pitchFamily="34" charset="0"/>
              </a:rPr>
              <a:t>Spotřeba kyslíku (VO</a:t>
            </a:r>
            <a:r>
              <a:rPr lang="cs-CZ" sz="3200" b="1" baseline="-25000">
                <a:latin typeface="Arial Narrow" pitchFamily="34" charset="0"/>
              </a:rPr>
              <a:t>2</a:t>
            </a:r>
            <a:r>
              <a:rPr lang="cs-CZ" sz="3200" b="1">
                <a:latin typeface="Arial Narrow" pitchFamily="34" charset="0"/>
              </a:rPr>
              <a:t>/kg) při chůzi                             (do </a:t>
            </a:r>
            <a:r>
              <a:rPr lang="cs-CZ" sz="3200" b="1" u="sng">
                <a:solidFill>
                  <a:schemeClr val="tx2"/>
                </a:solidFill>
                <a:latin typeface="Arial Narrow" pitchFamily="34" charset="0"/>
              </a:rPr>
              <a:t>v</a:t>
            </a:r>
            <a:r>
              <a:rPr lang="cs-CZ" sz="3200" b="1">
                <a:solidFill>
                  <a:schemeClr val="tx2"/>
                </a:solidFill>
                <a:latin typeface="Arial Narrow" pitchFamily="34" charset="0"/>
              </a:rPr>
              <a:t> = 7,259 km/h)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52578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chemeClr val="tx2"/>
                </a:solidFill>
              </a:rPr>
              <a:t>VO</a:t>
            </a:r>
            <a:r>
              <a:rPr lang="cs-CZ" b="1" baseline="-25000" dirty="0">
                <a:solidFill>
                  <a:schemeClr val="tx2"/>
                </a:solidFill>
              </a:rPr>
              <a:t>2</a:t>
            </a:r>
            <a:r>
              <a:rPr lang="cs-CZ" b="1" dirty="0">
                <a:solidFill>
                  <a:schemeClr val="tx2"/>
                </a:solidFill>
              </a:rPr>
              <a:t>/kg</a:t>
            </a:r>
            <a:r>
              <a:rPr lang="cs-CZ" b="1" dirty="0"/>
              <a:t>  </a:t>
            </a:r>
            <a:r>
              <a:rPr lang="cs-CZ" dirty="0"/>
              <a:t>(ml) </a:t>
            </a:r>
            <a:r>
              <a:rPr lang="cs-CZ" b="1" dirty="0"/>
              <a:t>= (3,749 . </a:t>
            </a:r>
            <a:r>
              <a:rPr lang="cs-CZ" b="1" u="sng" dirty="0"/>
              <a:t>v</a:t>
            </a:r>
            <a:r>
              <a:rPr lang="cs-CZ" b="1" dirty="0"/>
              <a:t>) - 2,133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8600" y="37338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>
                <a:latin typeface="Arial Narrow" pitchFamily="34" charset="0"/>
              </a:rPr>
              <a:t>Spotřeba kyslíku (VO</a:t>
            </a:r>
            <a:r>
              <a:rPr lang="cs-CZ" sz="3200" b="1" baseline="-25000">
                <a:latin typeface="Arial Narrow" pitchFamily="34" charset="0"/>
              </a:rPr>
              <a:t>2</a:t>
            </a:r>
            <a:r>
              <a:rPr lang="cs-CZ" sz="3200" b="1">
                <a:latin typeface="Arial Narrow" pitchFamily="34" charset="0"/>
              </a:rPr>
              <a:t>/kg) při běhu                              (od </a:t>
            </a:r>
            <a:r>
              <a:rPr lang="cs-CZ" sz="3200" b="1" u="sng">
                <a:solidFill>
                  <a:schemeClr val="tx2"/>
                </a:solidFill>
                <a:latin typeface="Arial Narrow" pitchFamily="34" charset="0"/>
              </a:rPr>
              <a:t>v</a:t>
            </a:r>
            <a:r>
              <a:rPr lang="cs-CZ" sz="3200" b="1">
                <a:solidFill>
                  <a:schemeClr val="tx2"/>
                </a:solidFill>
                <a:latin typeface="Arial Narrow" pitchFamily="34" charset="0"/>
              </a:rPr>
              <a:t> = 7,259 km/h)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  <p:bldP spid="4101" grpId="0" autoUpdateAnimBg="0"/>
      <p:bldP spid="410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4582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chemeClr val="tx2"/>
                </a:solidFill>
              </a:rPr>
              <a:t>Chůze </a:t>
            </a:r>
            <a:r>
              <a:rPr lang="cs-CZ" b="1" u="sng"/>
              <a:t>v </a:t>
            </a:r>
            <a:r>
              <a:rPr lang="cs-CZ" b="1"/>
              <a:t>= 5 km/hod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chemeClr val="tx2"/>
                </a:solidFill>
              </a:rPr>
              <a:t>VO</a:t>
            </a:r>
            <a:r>
              <a:rPr lang="cs-CZ" b="1" baseline="-25000">
                <a:solidFill>
                  <a:schemeClr val="tx2"/>
                </a:solidFill>
              </a:rPr>
              <a:t>2</a:t>
            </a:r>
            <a:r>
              <a:rPr lang="cs-CZ" b="1">
                <a:solidFill>
                  <a:schemeClr val="tx2"/>
                </a:solidFill>
              </a:rPr>
              <a:t>/kg</a:t>
            </a:r>
            <a:r>
              <a:rPr lang="cs-CZ" b="1"/>
              <a:t>  </a:t>
            </a:r>
            <a:r>
              <a:rPr lang="cs-CZ"/>
              <a:t>(ml)</a:t>
            </a:r>
            <a:r>
              <a:rPr lang="cs-CZ" b="1"/>
              <a:t> = (0,395 . </a:t>
            </a:r>
            <a:r>
              <a:rPr lang="cs-CZ" b="1" u="sng"/>
              <a:t>v</a:t>
            </a:r>
            <a:r>
              <a:rPr lang="cs-CZ" b="1" baseline="30000"/>
              <a:t>2</a:t>
            </a:r>
            <a:r>
              <a:rPr lang="cs-CZ" b="1"/>
              <a:t>) + 4,268 = (0,395 . 25) + 4,268 = </a:t>
            </a:r>
            <a:r>
              <a:rPr lang="cs-CZ" b="1">
                <a:solidFill>
                  <a:srgbClr val="FF0000"/>
                </a:solidFill>
              </a:rPr>
              <a:t>14,143</a:t>
            </a:r>
            <a:endParaRPr lang="cs-CZ" b="1"/>
          </a:p>
          <a:p>
            <a:pPr>
              <a:spcBef>
                <a:spcPct val="50000"/>
              </a:spcBef>
            </a:pPr>
            <a:r>
              <a:rPr lang="cs-CZ" b="1"/>
              <a:t>VO</a:t>
            </a:r>
            <a:r>
              <a:rPr lang="cs-CZ" b="1" baseline="-25000"/>
              <a:t>2</a:t>
            </a:r>
            <a:r>
              <a:rPr lang="cs-CZ" b="1"/>
              <a:t>/kg (ml) / 40 = ZB</a:t>
            </a:r>
          </a:p>
          <a:p>
            <a:pPr>
              <a:spcBef>
                <a:spcPct val="50000"/>
              </a:spcBef>
            </a:pPr>
            <a:r>
              <a:rPr lang="cs-CZ" b="1"/>
              <a:t>14,143 ml / 40 = </a:t>
            </a:r>
            <a:r>
              <a:rPr lang="cs-CZ" b="1">
                <a:solidFill>
                  <a:srgbClr val="FF0000"/>
                </a:solidFill>
              </a:rPr>
              <a:t>0,3536 ZB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" y="3019425"/>
            <a:ext cx="8610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Jak dlouho chodit pro efekt 50 ZB?</a:t>
            </a:r>
          </a:p>
          <a:p>
            <a:pPr>
              <a:spcBef>
                <a:spcPct val="50000"/>
              </a:spcBef>
            </a:pPr>
            <a:r>
              <a:rPr lang="cs-CZ"/>
              <a:t>t (min) = 50 : ZB/min = 50 : 0,3536 = 141 min = 2 hod 21 min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Každodenně 20 min, obden 40 min</a:t>
            </a:r>
            <a:r>
              <a:rPr lang="cs-CZ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8600" y="4862513"/>
            <a:ext cx="8610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Jak dlouho chodit pro efekt 125 ZB?</a:t>
            </a:r>
            <a:endParaRPr lang="cs-CZ"/>
          </a:p>
          <a:p>
            <a:pPr>
              <a:spcBef>
                <a:spcPct val="50000"/>
              </a:spcBef>
            </a:pPr>
            <a:r>
              <a:rPr lang="cs-CZ"/>
              <a:t>t (min) = 125 : ZB/min = 125 : 0,3536 = 354 min = 5 hod 54 min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Každodenně 51 min, obden 101 min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utoUpdateAnimBg="0"/>
      <p:bldP spid="61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4582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chemeClr val="tx2"/>
                </a:solidFill>
              </a:rPr>
              <a:t>Chůze </a:t>
            </a:r>
            <a:r>
              <a:rPr lang="cs-CZ" b="1" u="sng"/>
              <a:t>v </a:t>
            </a:r>
            <a:r>
              <a:rPr lang="cs-CZ" b="1"/>
              <a:t>= 6 km/hod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chemeClr val="tx2"/>
                </a:solidFill>
              </a:rPr>
              <a:t>VO</a:t>
            </a:r>
            <a:r>
              <a:rPr lang="cs-CZ" b="1" baseline="-25000">
                <a:solidFill>
                  <a:schemeClr val="tx2"/>
                </a:solidFill>
              </a:rPr>
              <a:t>2</a:t>
            </a:r>
            <a:r>
              <a:rPr lang="cs-CZ" b="1">
                <a:solidFill>
                  <a:schemeClr val="tx2"/>
                </a:solidFill>
              </a:rPr>
              <a:t>/kg</a:t>
            </a:r>
            <a:r>
              <a:rPr lang="cs-CZ" b="1"/>
              <a:t>  </a:t>
            </a:r>
            <a:r>
              <a:rPr lang="cs-CZ"/>
              <a:t>(ml)</a:t>
            </a:r>
            <a:r>
              <a:rPr lang="cs-CZ" b="1"/>
              <a:t> = (0,395 . </a:t>
            </a:r>
            <a:r>
              <a:rPr lang="cs-CZ" b="1" u="sng"/>
              <a:t>v</a:t>
            </a:r>
            <a:r>
              <a:rPr lang="cs-CZ" b="1" baseline="30000"/>
              <a:t>2</a:t>
            </a:r>
            <a:r>
              <a:rPr lang="cs-CZ" b="1"/>
              <a:t>) + 4,268 = (0,395 . 36) + 4,268 = </a:t>
            </a:r>
            <a:r>
              <a:rPr lang="cs-CZ" b="1">
                <a:solidFill>
                  <a:srgbClr val="FF0000"/>
                </a:solidFill>
              </a:rPr>
              <a:t>18,488</a:t>
            </a:r>
            <a:endParaRPr lang="cs-CZ" b="1"/>
          </a:p>
          <a:p>
            <a:pPr>
              <a:spcBef>
                <a:spcPct val="50000"/>
              </a:spcBef>
            </a:pPr>
            <a:r>
              <a:rPr lang="cs-CZ" b="1"/>
              <a:t>VO</a:t>
            </a:r>
            <a:r>
              <a:rPr lang="cs-CZ" b="1" baseline="-25000"/>
              <a:t>2</a:t>
            </a:r>
            <a:r>
              <a:rPr lang="cs-CZ" b="1"/>
              <a:t>/kg (ml) / 40 = ZB</a:t>
            </a:r>
          </a:p>
          <a:p>
            <a:pPr>
              <a:spcBef>
                <a:spcPct val="50000"/>
              </a:spcBef>
            </a:pPr>
            <a:r>
              <a:rPr lang="cs-CZ" b="1"/>
              <a:t>18, 488 : 40 = </a:t>
            </a:r>
            <a:r>
              <a:rPr lang="cs-CZ" b="1">
                <a:solidFill>
                  <a:srgbClr val="FF0000"/>
                </a:solidFill>
              </a:rPr>
              <a:t>0,4622 ZB</a:t>
            </a:r>
            <a:endParaRPr lang="cs-CZ" b="1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3019425"/>
            <a:ext cx="8610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Jak dlouho chodit pro efekt 50 ZB?</a:t>
            </a:r>
          </a:p>
          <a:p>
            <a:pPr>
              <a:spcBef>
                <a:spcPct val="50000"/>
              </a:spcBef>
            </a:pPr>
            <a:r>
              <a:rPr lang="cs-CZ"/>
              <a:t>t (min) = 50 : ZB/min = 50 : 0,4622 = 108 min = 1 hod 48 min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Každodenně 16 min, obden 31 min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4862513"/>
            <a:ext cx="8610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Jak dlouho chodit pro efekt 125 ZB?</a:t>
            </a:r>
          </a:p>
          <a:p>
            <a:pPr>
              <a:spcBef>
                <a:spcPct val="50000"/>
              </a:spcBef>
            </a:pPr>
            <a:r>
              <a:rPr lang="cs-CZ"/>
              <a:t>t (min) = 125 : ZB/min = 125 : 0,4622 = 270 min = 4 hod 30 min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Každodenně 39 min, obden 77 min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utoUpdateAnimBg="0"/>
      <p:bldP spid="71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/>
          <p:cNvGraphicFramePr>
            <a:graphicFrameLocks noGrp="1"/>
          </p:cNvGraphicFramePr>
          <p:nvPr/>
        </p:nvGraphicFramePr>
        <p:xfrm>
          <a:off x="179388" y="260350"/>
          <a:ext cx="4714875" cy="6248400"/>
        </p:xfrm>
        <a:graphic>
          <a:graphicData uri="http://schemas.openxmlformats.org/drawingml/2006/table">
            <a:tbl>
              <a:tblPr/>
              <a:tblGrid>
                <a:gridCol w="785812"/>
                <a:gridCol w="736600"/>
                <a:gridCol w="858838"/>
                <a:gridCol w="738187"/>
                <a:gridCol w="858838"/>
                <a:gridCol w="736600"/>
              </a:tblGrid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0,1514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0,5575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1,0065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0,1558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0,5709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1,0159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0,1604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0,5846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1,0253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0,1651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0,5985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1,0347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0,1701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0,6129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1,0440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0,6223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1,0534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0,1807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0,6316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1,0628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0,1862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0,6410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1,0722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0,1920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0,6504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1,0815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0,1980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0,6598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1,0909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0,2041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0,6691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1,1003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0,6785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1,1096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0,2170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0,6879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1,1190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0,2238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0,6973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1,1284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0,2307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0,7066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1,1378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0,7160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1,1471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0,2452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0,7254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1,1565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0,2528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0,7347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1,1659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0,2605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0,7441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1,1753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0,2685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0,7535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1,1846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0,2766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0,7629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1,1940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0,2849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0,7722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1,2034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0,2935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0,7816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1,2127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0,7910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1,2221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18" name="Rectangle 186"/>
          <p:cNvSpPr>
            <a:spLocks noChangeArrowheads="1"/>
          </p:cNvSpPr>
          <p:nvPr/>
        </p:nvSpPr>
        <p:spPr bwMode="auto">
          <a:xfrm>
            <a:off x="0" y="932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 sz="1800">
              <a:latin typeface="Arial" charset="0"/>
            </a:endParaRPr>
          </a:p>
        </p:txBody>
      </p:sp>
      <p:sp>
        <p:nvSpPr>
          <p:cNvPr id="18619" name="Oval 187"/>
          <p:cNvSpPr>
            <a:spLocks noChangeArrowheads="1"/>
          </p:cNvSpPr>
          <p:nvPr/>
        </p:nvSpPr>
        <p:spPr bwMode="auto">
          <a:xfrm>
            <a:off x="2195513" y="620713"/>
            <a:ext cx="358775" cy="287337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20" name="Oval 188"/>
          <p:cNvSpPr>
            <a:spLocks noChangeArrowheads="1"/>
          </p:cNvSpPr>
          <p:nvPr/>
        </p:nvSpPr>
        <p:spPr bwMode="auto">
          <a:xfrm>
            <a:off x="2771775" y="620713"/>
            <a:ext cx="503238" cy="287337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21" name="Text Box 189"/>
          <p:cNvSpPr txBox="1">
            <a:spLocks noChangeArrowheads="1"/>
          </p:cNvSpPr>
          <p:nvPr/>
        </p:nvSpPr>
        <p:spPr bwMode="auto">
          <a:xfrm>
            <a:off x="5076825" y="333375"/>
            <a:ext cx="3743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sz="1800" b="1">
                <a:latin typeface="Arial" charset="0"/>
              </a:rPr>
              <a:t>Týdně 3,5krát 30 min                    = 105 min = 58,54 bodů</a:t>
            </a:r>
            <a:endParaRPr lang="en-US" sz="1800" b="1">
              <a:latin typeface="Arial" charset="0"/>
            </a:endParaRPr>
          </a:p>
        </p:txBody>
      </p:sp>
      <p:sp>
        <p:nvSpPr>
          <p:cNvPr id="18622" name="Text Box 190" descr="Pergamen"/>
          <p:cNvSpPr txBox="1">
            <a:spLocks noChangeArrowheads="1"/>
          </p:cNvSpPr>
          <p:nvPr/>
        </p:nvSpPr>
        <p:spPr bwMode="auto">
          <a:xfrm>
            <a:off x="5003800" y="1887538"/>
            <a:ext cx="4067175" cy="19018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>
                <a:solidFill>
                  <a:srgbClr val="FF0000"/>
                </a:solidFill>
                <a:latin typeface="Arial Narrow" pitchFamily="34" charset="0"/>
              </a:rPr>
              <a:t>Každý týden při pohybové aktivitě                                                                 získat zpočátku                                                minimálně </a:t>
            </a:r>
            <a:r>
              <a:rPr lang="cs-CZ" sz="1800" b="1">
                <a:latin typeface="Arial Narrow" pitchFamily="34" charset="0"/>
              </a:rPr>
              <a:t>50 ZB</a:t>
            </a:r>
            <a:r>
              <a:rPr lang="cs-CZ" sz="1800" b="1">
                <a:solidFill>
                  <a:srgbClr val="FF0000"/>
                </a:solidFill>
                <a:latin typeface="Arial Narrow" pitchFamily="34" charset="0"/>
              </a:rPr>
              <a:t>,</a:t>
            </a:r>
            <a:r>
              <a:rPr lang="cs-CZ" sz="1600" b="1">
                <a:solidFill>
                  <a:srgbClr val="FF0000"/>
                </a:solidFill>
                <a:latin typeface="Arial Narrow" pitchFamily="34" charset="0"/>
              </a:rPr>
              <a:t>                                                                    </a:t>
            </a:r>
            <a:r>
              <a:rPr lang="cs-CZ" sz="1800" b="1">
                <a:solidFill>
                  <a:srgbClr val="FF0000"/>
                </a:solidFill>
                <a:latin typeface="Arial Narrow" pitchFamily="34" charset="0"/>
              </a:rPr>
              <a:t>později optimálně při dobrém zdravotním stavu a odpovídající zdatnosti                                    až </a:t>
            </a:r>
            <a:r>
              <a:rPr lang="cs-CZ" sz="1800" b="1">
                <a:latin typeface="Arial Narrow" pitchFamily="34" charset="0"/>
              </a:rPr>
              <a:t>125 ZB</a:t>
            </a:r>
            <a:r>
              <a:rPr lang="cs-CZ" sz="2800" b="1">
                <a:latin typeface="Arial Narrow" pitchFamily="34" charset="0"/>
              </a:rPr>
              <a:t> </a:t>
            </a:r>
          </a:p>
        </p:txBody>
      </p:sp>
      <p:sp>
        <p:nvSpPr>
          <p:cNvPr id="18623" name="Text Box 191"/>
          <p:cNvSpPr txBox="1">
            <a:spLocks noChangeArrowheads="1"/>
          </p:cNvSpPr>
          <p:nvPr/>
        </p:nvSpPr>
        <p:spPr bwMode="auto">
          <a:xfrm>
            <a:off x="5364163" y="4797425"/>
            <a:ext cx="352901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sz="1800" b="1">
                <a:latin typeface="Arial" charset="0"/>
              </a:rPr>
              <a:t>Dosažení maximálního efektu 125 : 0,5575 = 224 min                         denně 32 min ostré chůze</a:t>
            </a:r>
            <a:endParaRPr lang="en-US" sz="18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19" grpId="0" animBg="1"/>
      <p:bldP spid="18620" grpId="0" animBg="1"/>
      <p:bldP spid="18621" grpId="0"/>
      <p:bldP spid="18622" grpId="0" animBg="1" autoUpdateAnimBg="0"/>
      <p:bldP spid="186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>
                <a:solidFill>
                  <a:schemeClr val="accent2"/>
                </a:solidFill>
              </a:rPr>
              <a:t>Příklady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85" name="Group 189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6248400"/>
        </p:xfrm>
        <a:graphic>
          <a:graphicData uri="http://schemas.openxmlformats.org/drawingml/2006/table">
            <a:tbl>
              <a:tblPr/>
              <a:tblGrid>
                <a:gridCol w="1371600"/>
                <a:gridCol w="1285875"/>
                <a:gridCol w="1498600"/>
                <a:gridCol w="1289050"/>
                <a:gridCol w="1498600"/>
                <a:gridCol w="1285875"/>
              </a:tblGrid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Rychlost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(km/hod)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ZB/min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0,1514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0,5575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1,0065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0,1558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0,5709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1,0159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0,1604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0,5846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1,0253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0,1651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0,5985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1,0347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0,1701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0,6129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1,0440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0,1753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0,6223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1,0534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0,1807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0,6316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1,0628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0,1862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0,6410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1,0722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0,1920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0,6504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1,0815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0,1980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0,6598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1,0909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0,2041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0,6691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1,1003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0,2105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0,6785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1,1096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0,2170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0,6879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1,1190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0,2238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0,6973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1,1284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0,2307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0,7066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1,1378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0,2379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0,7160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1,1471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0,2452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0,7254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1,1565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0,2528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0,7347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1,1659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0,2605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0,7441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1,1753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0,2685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0,7535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1,1846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0,2766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0,7629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1,1940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0,2849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0,7722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1,2034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0,2935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0,7816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1,2127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0,3022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0,7910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1,2221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4595</Words>
  <Application>Microsoft Office PowerPoint</Application>
  <PresentationFormat>Předvádění na obrazovce (4:3)</PresentationFormat>
  <Paragraphs>954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Výchozí návrh</vt:lpstr>
      <vt:lpstr>Systém zdravotních bodů</vt:lpstr>
      <vt:lpstr>Snímek 2</vt:lpstr>
      <vt:lpstr>Snímek 3</vt:lpstr>
      <vt:lpstr>Snímek 4</vt:lpstr>
      <vt:lpstr>Snímek 5</vt:lpstr>
      <vt:lpstr>Snímek 6</vt:lpstr>
      <vt:lpstr>Snímek 7</vt:lpstr>
      <vt:lpstr>Příklady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22 letá žena, BMI 24,5, výška 173 cm, TF klid = 63 tepů/min, běhá obden při TFc = 165  tepů/min po dobu 35 min, za týden 125 ZB.</vt:lpstr>
      <vt:lpstr>Žena 45 let měří 163 cm a má BMI = 28,22 kg/m2, VO2/kg max = 29,70 ml a SF v klidu 72 tepů/min. Trénuje obden 40 min a na tréninku má průměrnou SF = 135 tepů/min. 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zdravotních bodů</dc:title>
  <dc:creator>PavelS</dc:creator>
  <cp:lastModifiedBy>doc. Stejskal</cp:lastModifiedBy>
  <cp:revision>36</cp:revision>
  <dcterms:created xsi:type="dcterms:W3CDTF">2004-04-03T06:18:39Z</dcterms:created>
  <dcterms:modified xsi:type="dcterms:W3CDTF">2016-11-30T16:34:30Z</dcterms:modified>
</cp:coreProperties>
</file>