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61" r:id="rId3"/>
    <p:sldId id="262" r:id="rId4"/>
    <p:sldId id="263" r:id="rId5"/>
    <p:sldId id="265" r:id="rId6"/>
    <p:sldId id="264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1"/>
            <p14:sldId id="262"/>
            <p14:sldId id="263"/>
            <p14:sldId id="265"/>
            <p14:sldId id="264"/>
            <p14:sldId id="266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8" autoAdjust="0"/>
  </p:normalViewPr>
  <p:slideViewPr>
    <p:cSldViewPr>
      <p:cViewPr varScale="1">
        <p:scale>
          <a:sx n="63" d="100"/>
          <a:sy n="63" d="100"/>
        </p:scale>
        <p:origin x="-10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4.11.2013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4.11.2013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6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 smtClean="0"/>
              <a:t>Tuto šablonu lze použít jako počáteční soubor pro prezentaci výukových materiálů při práci ve skupině.</a:t>
            </a:r>
          </a:p>
          <a:p>
            <a:endParaRPr lang="cs-CZ" dirty="0" smtClean="0"/>
          </a:p>
          <a:p>
            <a:pPr lvl="0"/>
            <a:r>
              <a:rPr lang="cs-CZ" sz="1200" b="1" dirty="0" smtClean="0"/>
              <a:t>Oddíly</a:t>
            </a:r>
            <a:endParaRPr lang="cs-CZ" sz="1200" b="0" dirty="0" smtClean="0"/>
          </a:p>
          <a:p>
            <a:pPr lvl="0"/>
            <a:r>
              <a:rPr lang="cs-CZ" sz="1200" b="0" dirty="0" smtClean="0"/>
              <a:t>Po kliknutí na snímek pravým tlačítkem myši lze přidat oddíly.</a:t>
            </a:r>
            <a:r>
              <a:rPr lang="cs-CZ" sz="1200" b="0" baseline="0" dirty="0" smtClean="0"/>
              <a:t> Oddíly mohou pomoci uspořádat snímky nebo usnadnit spolupráci mezi více autory.</a:t>
            </a:r>
            <a:endParaRPr lang="cs-CZ" sz="1200" b="0" dirty="0" smtClean="0"/>
          </a:p>
          <a:p>
            <a:pPr lvl="0"/>
            <a:endParaRPr lang="cs-CZ" sz="1200" b="1" dirty="0" smtClean="0"/>
          </a:p>
          <a:p>
            <a:pPr lvl="0"/>
            <a:r>
              <a:rPr lang="cs-CZ" sz="1200" b="1" dirty="0" smtClean="0"/>
              <a:t>Poznámky</a:t>
            </a:r>
          </a:p>
          <a:p>
            <a:pPr lvl="0"/>
            <a:r>
              <a:rPr lang="cs-CZ" sz="1200" dirty="0" smtClean="0"/>
              <a:t>Oddíl Poznámky použijte k zadání poznámek k doručení nebo dalších podrobností pro posluchače.</a:t>
            </a:r>
            <a:r>
              <a:rPr lang="cs-CZ" sz="1200" baseline="0" dirty="0" smtClean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 smtClean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Sladěné barvy </a:t>
            </a:r>
          </a:p>
          <a:p>
            <a:pPr lvl="0">
              <a:buFontTx/>
              <a:buNone/>
            </a:pPr>
            <a:r>
              <a:rPr lang="cs-CZ" sz="1200" dirty="0" smtClean="0"/>
              <a:t>Věnujte zvláštní pozornost obrázkům, grafům a textovým polím.</a:t>
            </a:r>
            <a:r>
              <a:rPr lang="cs-CZ" sz="1200" baseline="0" dirty="0" smtClean="0"/>
              <a:t> </a:t>
            </a:r>
            <a:endParaRPr lang="cs-CZ" sz="1200" dirty="0" smtClean="0"/>
          </a:p>
          <a:p>
            <a:pPr lvl="0"/>
            <a:r>
              <a:rPr lang="cs-CZ" sz="1200" dirty="0" smtClean="0"/>
              <a:t>Zvažte, zda účastníci budou tisknout černobíle nebo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 Provedením zkušebního tisku ověřte, zda barvy fungují správně při vytištění černobíle i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</a:t>
            </a:r>
          </a:p>
          <a:p>
            <a:pPr lvl="0">
              <a:buFontTx/>
              <a:buNone/>
            </a:pPr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Obrázky, tabulky a grafy</a:t>
            </a:r>
          </a:p>
          <a:p>
            <a:pPr lvl="0"/>
            <a:r>
              <a:rPr lang="cs-CZ" sz="1200" dirty="0" smtClean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 smtClean="0"/>
              <a:t>Označte popisky všechny grafy a tabulky.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571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146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14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819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4.11.2013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tleti-tisnov.rajce.idnes.cz/2013-09-07-4.kolo_Uherske_Hradiste#MVI_3944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2D/3D </a:t>
            </a:r>
            <a:r>
              <a:rPr lang="cs-CZ" dirty="0" err="1" smtClean="0"/>
              <a:t>motion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+mn-lt"/>
              </a:rPr>
              <a:t>Martin Sebera</a:t>
            </a:r>
          </a:p>
          <a:p>
            <a:r>
              <a:rPr lang="cs-CZ" sz="2400" dirty="0" smtClean="0">
                <a:latin typeface="+mn-lt"/>
              </a:rPr>
              <a:t>sebera@fsps.muni.cz</a:t>
            </a:r>
            <a:endParaRPr lang="cs-CZ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Idea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to </a:t>
            </a:r>
            <a:r>
              <a:rPr lang="cs-CZ" dirty="0" err="1" smtClean="0"/>
              <a:t>measure</a:t>
            </a:r>
            <a:endParaRPr lang="cs-CZ" dirty="0" smtClean="0"/>
          </a:p>
          <a:p>
            <a:pPr lvl="1"/>
            <a:r>
              <a:rPr lang="cs-CZ" dirty="0" smtClean="0"/>
              <a:t>Distance, </a:t>
            </a:r>
            <a:r>
              <a:rPr lang="cs-CZ" dirty="0" err="1" smtClean="0"/>
              <a:t>time</a:t>
            </a:r>
            <a:r>
              <a:rPr lang="cs-CZ" dirty="0" smtClean="0"/>
              <a:t>, speed, </a:t>
            </a:r>
            <a:r>
              <a:rPr lang="cs-CZ" dirty="0" err="1" smtClean="0"/>
              <a:t>angles</a:t>
            </a:r>
            <a:endParaRPr lang="cs-CZ" dirty="0" smtClean="0"/>
          </a:p>
          <a:p>
            <a:r>
              <a:rPr lang="cs-CZ" dirty="0" err="1" smtClean="0"/>
              <a:t>Get</a:t>
            </a:r>
            <a:r>
              <a:rPr lang="cs-CZ" dirty="0" smtClean="0"/>
              <a:t>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youtube</a:t>
            </a:r>
            <a:r>
              <a:rPr lang="cs-CZ" dirty="0" smtClean="0"/>
              <a:t> (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download</a:t>
            </a:r>
            <a:r>
              <a:rPr lang="cs-CZ" dirty="0"/>
              <a:t>-http://www.clipconverter.cc/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web, TV, online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Deficiencies</a:t>
            </a:r>
            <a:r>
              <a:rPr lang="cs-CZ" dirty="0"/>
              <a:t>, </a:t>
            </a:r>
            <a:r>
              <a:rPr lang="cs-CZ" dirty="0" err="1"/>
              <a:t>errors</a:t>
            </a:r>
            <a:r>
              <a:rPr lang="cs-CZ" dirty="0"/>
              <a:t>, </a:t>
            </a:r>
            <a:r>
              <a:rPr lang="cs-CZ" dirty="0" err="1"/>
              <a:t>bad</a:t>
            </a:r>
            <a:r>
              <a:rPr lang="cs-CZ" dirty="0"/>
              <a:t> source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video – </a:t>
            </a:r>
          </a:p>
          <a:p>
            <a:pPr lvl="1"/>
            <a:r>
              <a:rPr lang="cs-CZ" dirty="0" err="1" smtClean="0"/>
              <a:t>resolution</a:t>
            </a:r>
            <a:r>
              <a:rPr lang="cs-CZ" dirty="0" smtClean="0"/>
              <a:t> 720x576, 640x480, no </a:t>
            </a:r>
            <a:r>
              <a:rPr lang="cs-CZ" dirty="0" err="1" smtClean="0"/>
              <a:t>less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25 </a:t>
            </a:r>
            <a:r>
              <a:rPr lang="cs-CZ" dirty="0" err="1" smtClean="0"/>
              <a:t>or</a:t>
            </a:r>
            <a:r>
              <a:rPr lang="cs-CZ" dirty="0" smtClean="0"/>
              <a:t> 30 </a:t>
            </a:r>
            <a:r>
              <a:rPr lang="cs-CZ" dirty="0" err="1" smtClean="0"/>
              <a:t>frames</a:t>
            </a:r>
            <a:r>
              <a:rPr lang="cs-CZ" dirty="0" smtClean="0"/>
              <a:t> per second (</a:t>
            </a:r>
            <a:r>
              <a:rPr lang="cs-CZ" dirty="0" err="1" smtClean="0"/>
              <a:t>fps</a:t>
            </a:r>
            <a:r>
              <a:rPr lang="cs-CZ" dirty="0" smtClean="0"/>
              <a:t>), not </a:t>
            </a:r>
            <a:r>
              <a:rPr lang="cs-CZ" dirty="0" err="1" smtClean="0"/>
              <a:t>less</a:t>
            </a:r>
            <a:endParaRPr lang="cs-CZ" dirty="0" smtClean="0"/>
          </a:p>
          <a:p>
            <a:r>
              <a:rPr lang="cs-CZ" dirty="0" err="1" smtClean="0"/>
              <a:t>Scene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too</a:t>
            </a:r>
            <a:r>
              <a:rPr lang="cs-CZ" dirty="0" smtClean="0"/>
              <a:t> far</a:t>
            </a:r>
          </a:p>
          <a:p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 smtClean="0"/>
              <a:t>stature</a:t>
            </a:r>
            <a:endParaRPr lang="cs-CZ" dirty="0" smtClean="0"/>
          </a:p>
          <a:p>
            <a:r>
              <a:rPr lang="en-US" dirty="0"/>
              <a:t>large movements in the </a:t>
            </a:r>
            <a:r>
              <a:rPr lang="en-US" dirty="0" smtClean="0"/>
              <a:t>frame</a:t>
            </a:r>
            <a:r>
              <a:rPr lang="cs-CZ" dirty="0"/>
              <a:t> -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atleti-tisnov.rajce.idnes.cz/2013-09-07-4.kolo_Uherske_Hradiste#MVI_3944.jpg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3789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Always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fixed </a:t>
            </a:r>
            <a:r>
              <a:rPr lang="en-US" dirty="0" smtClean="0"/>
              <a:t>point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measured </a:t>
            </a:r>
            <a:r>
              <a:rPr lang="cs-CZ" dirty="0" smtClean="0"/>
              <a:t>distance</a:t>
            </a:r>
          </a:p>
          <a:p>
            <a:r>
              <a:rPr lang="cs-CZ" dirty="0" err="1"/>
              <a:t>angle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camera-scene</a:t>
            </a:r>
            <a:r>
              <a:rPr lang="cs-CZ" dirty="0" smtClean="0"/>
              <a:t>) - </a:t>
            </a:r>
            <a:r>
              <a:rPr lang="cs-CZ" dirty="0"/>
              <a:t>90 </a:t>
            </a:r>
            <a:r>
              <a:rPr lang="cs-CZ" dirty="0" err="1" smtClean="0"/>
              <a:t>degrees</a:t>
            </a:r>
            <a:endParaRPr lang="cs-CZ" dirty="0" smtClean="0"/>
          </a:p>
          <a:p>
            <a:r>
              <a:rPr lang="cs-CZ" dirty="0" smtClean="0"/>
              <a:t>VARIABLES are </a:t>
            </a:r>
            <a:r>
              <a:rPr lang="cs-CZ" dirty="0" err="1" smtClean="0"/>
              <a:t>measured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en-US" dirty="0"/>
              <a:t>the ratio between the information on the video and in fact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2525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Distance in 2D/3D </a:t>
            </a:r>
            <a:r>
              <a:rPr lang="cs-CZ" dirty="0" err="1" smtClean="0"/>
              <a:t>space</a:t>
            </a:r>
            <a:endParaRPr lang="cs-CZ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00608" y="1705364"/>
            <a:ext cx="5314275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Distance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between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two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points</a:t>
            </a:r>
            <a:endParaRPr kumimoji="0" lang="cs-CZ" alt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600" b="1" dirty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cs-CZ" sz="1600" dirty="0">
                <a:latin typeface="Arial" charset="0"/>
                <a:cs typeface="Arial" charset="0"/>
              </a:rPr>
              <a:t>The Euclidean distance between two points of the plane </a:t>
            </a:r>
            <a:endParaRPr lang="cs-CZ" altLang="cs-CZ" sz="1600" dirty="0" smtClean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cs-CZ" sz="1600" dirty="0" smtClean="0">
                <a:latin typeface="Arial" charset="0"/>
                <a:cs typeface="Arial" charset="0"/>
              </a:rPr>
              <a:t>with </a:t>
            </a:r>
            <a:r>
              <a:rPr lang="en-US" altLang="cs-CZ" sz="1600" dirty="0">
                <a:latin typeface="Arial" charset="0"/>
                <a:cs typeface="Arial" charset="0"/>
              </a:rPr>
              <a:t>Cartesian </a:t>
            </a:r>
            <a:r>
              <a:rPr lang="en-US" altLang="cs-CZ" sz="1600" dirty="0" smtClean="0">
                <a:latin typeface="Arial" charset="0"/>
                <a:cs typeface="Arial" charset="0"/>
              </a:rPr>
              <a:t>coordinates</a:t>
            </a:r>
            <a:r>
              <a:rPr lang="cs-CZ" altLang="cs-CZ" sz="1600" dirty="0" smtClean="0">
                <a:latin typeface="Arial" charset="0"/>
                <a:cs typeface="Arial" charset="0"/>
              </a:rPr>
              <a:t> (x</a:t>
            </a:r>
            <a:r>
              <a:rPr lang="cs-CZ" altLang="cs-CZ" sz="1600" dirty="0">
                <a:latin typeface="Arial" charset="0"/>
                <a:cs typeface="Arial" charset="0"/>
              </a:rPr>
              <a:t>1</a:t>
            </a:r>
            <a:r>
              <a:rPr lang="cs-CZ" altLang="cs-CZ" sz="1600" dirty="0" smtClean="0">
                <a:latin typeface="Arial" charset="0"/>
                <a:cs typeface="Arial" charset="0"/>
              </a:rPr>
              <a:t>, y1) and (x2, y2) </a:t>
            </a:r>
            <a:r>
              <a:rPr lang="cs-CZ" altLang="cs-CZ" sz="1600" dirty="0" err="1" smtClean="0">
                <a:latin typeface="Arial" charset="0"/>
                <a:cs typeface="Arial" charset="0"/>
              </a:rPr>
              <a:t>is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52" name="Picture 4" descr="d = \sqrt{(x_2-x_1)^2 + (y_2-y_1)^2}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845693"/>
            <a:ext cx="3514328" cy="43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971600" y="3746158"/>
            <a:ext cx="8002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three-dimensional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space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distance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between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points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cs-CZ" altLang="cs-CZ" sz="1600" dirty="0">
                <a:latin typeface="Arial" charset="0"/>
                <a:cs typeface="Arial" charset="0"/>
              </a:rPr>
              <a:t>(x1, </a:t>
            </a:r>
            <a:r>
              <a:rPr lang="cs-CZ" altLang="cs-CZ" sz="1600" dirty="0" smtClean="0">
                <a:latin typeface="Arial" charset="0"/>
                <a:cs typeface="Arial" charset="0"/>
              </a:rPr>
              <a:t>y1,z1) </a:t>
            </a:r>
            <a:r>
              <a:rPr lang="cs-CZ" altLang="cs-CZ" sz="1600" dirty="0">
                <a:latin typeface="Arial" charset="0"/>
                <a:cs typeface="Arial" charset="0"/>
              </a:rPr>
              <a:t>and (x2, </a:t>
            </a:r>
            <a:r>
              <a:rPr lang="cs-CZ" altLang="cs-CZ" sz="1600" dirty="0" smtClean="0">
                <a:latin typeface="Arial" charset="0"/>
                <a:cs typeface="Arial" charset="0"/>
              </a:rPr>
              <a:t>y2, z2)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56" name="Picture 8" descr="d = \sqrt{(x_2-x_1)^2 + (y_2-y_1)^2+ (z_2-z_1)^2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923" y="4149080"/>
            <a:ext cx="4819254" cy="42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0051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Angles</a:t>
            </a:r>
            <a:endParaRPr lang="cs-CZ" dirty="0"/>
          </a:p>
        </p:txBody>
      </p:sp>
      <p:pic>
        <p:nvPicPr>
          <p:cNvPr id="1026" name="Picture 2" descr="http://upload.wikimedia.org/wikipedia/commons/thumb/4/49/Triangle_with_notations_2.svg/220px-Triangle_with_notations_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20688"/>
            <a:ext cx="4111724" cy="239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^2\ = a^2 + b^2 - 2ab\cos(\gamma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87" y="2708920"/>
            <a:ext cx="203835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^2\ = a^2 + c^2 - 2ac\cos(\beta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87" y="2239342"/>
            <a:ext cx="20478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^2\ = b^2 + c^2 - 2bc\cos(\alpha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87" y="1809504"/>
            <a:ext cx="203835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\alpha=\arccos\left(\frac{b^2+c^2-a^2}{2bc}\right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519" y="3501008"/>
            <a:ext cx="20955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\beta=\arccos\left(\frac{a^2+c^2-b^2}{2ac}\right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337" y="4077072"/>
            <a:ext cx="20955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\gamma=\arccos\left(\frac{a^2+b^2-c^2}{2ab}\right)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608" y="4687328"/>
            <a:ext cx="20859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55576" y="6093296"/>
            <a:ext cx="3668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http://en.wikipedia.org/wiki/Triangle</a:t>
            </a:r>
          </a:p>
        </p:txBody>
      </p:sp>
    </p:spTree>
    <p:extLst>
      <p:ext uri="{BB962C8B-B14F-4D97-AF65-F5344CB8AC3E}">
        <p14:creationId xmlns:p14="http://schemas.microsoft.com/office/powerpoint/2010/main" val="38635748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Choose</a:t>
            </a:r>
            <a:r>
              <a:rPr lang="cs-CZ" dirty="0" smtClean="0"/>
              <a:t> sport</a:t>
            </a:r>
          </a:p>
          <a:p>
            <a:pPr lvl="1"/>
            <a:r>
              <a:rPr lang="cs-CZ" dirty="0" smtClean="0"/>
              <a:t>Distance</a:t>
            </a:r>
          </a:p>
          <a:p>
            <a:pPr lvl="1"/>
            <a:r>
              <a:rPr lang="cs-CZ" dirty="0" err="1" smtClean="0"/>
              <a:t>Time</a:t>
            </a:r>
            <a:endParaRPr lang="cs-CZ" dirty="0" smtClean="0"/>
          </a:p>
          <a:p>
            <a:pPr lvl="1"/>
            <a:r>
              <a:rPr lang="cs-CZ" dirty="0" smtClean="0"/>
              <a:t>Speed</a:t>
            </a:r>
          </a:p>
          <a:p>
            <a:pPr lvl="1"/>
            <a:r>
              <a:rPr lang="cs-CZ" dirty="0" err="1" smtClean="0"/>
              <a:t>Angles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9433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385</Words>
  <Application>Microsoft Office PowerPoint</Application>
  <PresentationFormat>Předvádění na obrazovce (4:3)</PresentationFormat>
  <Paragraphs>63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Školení</vt:lpstr>
      <vt:lpstr>2D/3D motion analysis</vt:lpstr>
      <vt:lpstr>Idea</vt:lpstr>
      <vt:lpstr>Deficiencies, errors, bad source</vt:lpstr>
      <vt:lpstr>Always…</vt:lpstr>
      <vt:lpstr>Distance in 2D/3D space</vt:lpstr>
      <vt:lpstr>Angles</vt:lpstr>
      <vt:lpstr>Project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2013-09-23T09:49:21Z</dcterms:created>
  <dcterms:modified xsi:type="dcterms:W3CDTF">2013-11-04T13:51:31Z</dcterms:modified>
</cp:coreProperties>
</file>