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5" r:id="rId9"/>
    <p:sldId id="260" r:id="rId10"/>
    <p:sldId id="261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15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0F10BCC-C85A-49A0-ABB2-FD9E5445D9D8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cs-CZ" sz="4400" dirty="0" err="1"/>
              <a:t>Diagnostics</a:t>
            </a:r>
            <a:r>
              <a:rPr lang="cs-CZ" sz="4400" dirty="0"/>
              <a:t> </a:t>
            </a:r>
            <a:r>
              <a:rPr lang="cs-CZ" sz="4400" dirty="0" err="1"/>
              <a:t>of</a:t>
            </a:r>
            <a:r>
              <a:rPr lang="cs-CZ" sz="4400" dirty="0"/>
              <a:t> </a:t>
            </a:r>
            <a:r>
              <a:rPr lang="cs-CZ" sz="4400" dirty="0" err="1"/>
              <a:t>musculoskeletal</a:t>
            </a:r>
            <a:r>
              <a:rPr lang="cs-CZ" sz="4400" dirty="0"/>
              <a:t> </a:t>
            </a:r>
            <a:r>
              <a:rPr lang="cs-CZ" sz="4400" dirty="0" err="1"/>
              <a:t>system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Lenka Beránková, Ph.D.</a:t>
            </a:r>
          </a:p>
          <a:p>
            <a:r>
              <a:rPr lang="cs-CZ" dirty="0" err="1" smtClean="0"/>
              <a:t>Faculty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Sports </a:t>
            </a:r>
            <a:r>
              <a:rPr lang="cs-CZ" dirty="0" err="1"/>
              <a:t>S</a:t>
            </a:r>
            <a:r>
              <a:rPr lang="cs-CZ" dirty="0" err="1" smtClean="0"/>
              <a:t>tudies</a:t>
            </a:r>
            <a:endParaRPr lang="cs-CZ" dirty="0" smtClean="0"/>
          </a:p>
          <a:p>
            <a:r>
              <a:rPr lang="cs-CZ" dirty="0" smtClean="0"/>
              <a:t>Department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/>
              <a:t>H</a:t>
            </a:r>
            <a:r>
              <a:rPr lang="cs-CZ" dirty="0" err="1" smtClean="0"/>
              <a:t>ealth</a:t>
            </a:r>
            <a:r>
              <a:rPr lang="cs-CZ" dirty="0" smtClean="0"/>
              <a:t> </a:t>
            </a:r>
            <a:r>
              <a:rPr lang="cs-CZ" dirty="0" err="1"/>
              <a:t>P</a:t>
            </a:r>
            <a:r>
              <a:rPr lang="cs-CZ" dirty="0" err="1" smtClean="0"/>
              <a:t>romotion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991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Muscle</a:t>
            </a:r>
            <a:r>
              <a:rPr lang="cs-CZ" dirty="0" smtClean="0"/>
              <a:t> test – </a:t>
            </a:r>
            <a:r>
              <a:rPr lang="cs-CZ" dirty="0" err="1" smtClean="0"/>
              <a:t>weakness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Muscles with tendency to be weak together with motion stereotypes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Evaluation: motion stereotype: </a:t>
            </a:r>
            <a:r>
              <a:rPr lang="cs-CZ" dirty="0" smtClean="0"/>
              <a:t> 	</a:t>
            </a: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cs-CZ" dirty="0"/>
              <a:t>g</a:t>
            </a:r>
            <a:r>
              <a:rPr lang="en-US" dirty="0" err="1" smtClean="0"/>
              <a:t>ood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</a:t>
            </a: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cs-CZ" dirty="0" smtClean="0"/>
              <a:t>p</a:t>
            </a:r>
            <a:r>
              <a:rPr lang="en-US" dirty="0" err="1" smtClean="0"/>
              <a:t>oor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       </a:t>
            </a:r>
          </a:p>
          <a:p>
            <a:pPr marL="0" indent="0">
              <a:buNone/>
            </a:pPr>
            <a:r>
              <a:rPr lang="cs-CZ" dirty="0" smtClean="0"/>
              <a:t>m</a:t>
            </a:r>
            <a:r>
              <a:rPr lang="en-US" dirty="0" err="1" smtClean="0"/>
              <a:t>uscle</a:t>
            </a:r>
            <a:r>
              <a:rPr lang="en-US" dirty="0" smtClean="0"/>
              <a:t> </a:t>
            </a:r>
            <a:r>
              <a:rPr lang="en-US" dirty="0"/>
              <a:t>weakness: </a:t>
            </a:r>
            <a:r>
              <a:rPr lang="cs-CZ" smtClean="0"/>
              <a:t>			</a:t>
            </a:r>
            <a:r>
              <a:rPr lang="en-US" smtClean="0"/>
              <a:t>1</a:t>
            </a:r>
            <a:r>
              <a:rPr lang="en-US" dirty="0"/>
              <a:t>. </a:t>
            </a:r>
            <a:r>
              <a:rPr lang="en-US" dirty="0" smtClean="0"/>
              <a:t>good,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          	 	</a:t>
            </a:r>
            <a:r>
              <a:rPr lang="en-US" dirty="0" smtClean="0"/>
              <a:t>2</a:t>
            </a:r>
            <a:r>
              <a:rPr lang="en-US" dirty="0"/>
              <a:t>. moderate </a:t>
            </a:r>
            <a:r>
              <a:rPr lang="en-US" dirty="0" smtClean="0"/>
              <a:t>weak</a:t>
            </a:r>
            <a:r>
              <a:rPr lang="cs-CZ" dirty="0" err="1" smtClean="0"/>
              <a:t>ness</a:t>
            </a:r>
            <a:r>
              <a:rPr lang="en-US" dirty="0" smtClean="0"/>
              <a:t>,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          		</a:t>
            </a:r>
            <a:r>
              <a:rPr lang="en-US" dirty="0" smtClean="0"/>
              <a:t>3</a:t>
            </a:r>
            <a:r>
              <a:rPr lang="en-US" dirty="0"/>
              <a:t>. pathologically weak </a:t>
            </a:r>
            <a:endParaRPr lang="cs-CZ" dirty="0"/>
          </a:p>
          <a:p>
            <a:pPr lvl="1"/>
            <a:r>
              <a:rPr lang="en-US" dirty="0"/>
              <a:t>Motion stereotype of extension of lower extremity +power of gluteal muscles</a:t>
            </a:r>
            <a:endParaRPr lang="cs-CZ" dirty="0"/>
          </a:p>
          <a:p>
            <a:pPr lvl="1"/>
            <a:r>
              <a:rPr lang="en-US" dirty="0"/>
              <a:t>Motion stereotype of flexion of trunk + power of abdominal muscles</a:t>
            </a:r>
            <a:endParaRPr lang="cs-CZ" dirty="0"/>
          </a:p>
          <a:p>
            <a:pPr lvl="1"/>
            <a:r>
              <a:rPr lang="en-US" dirty="0"/>
              <a:t>Motion stereotype of abduction of arm + power of deltoid muscle</a:t>
            </a:r>
            <a:endParaRPr lang="cs-CZ" dirty="0"/>
          </a:p>
          <a:p>
            <a:pPr lvl="1"/>
            <a:r>
              <a:rPr lang="en-US" dirty="0"/>
              <a:t>Motion stereotype of flexors of neck + power of deep flexors of neck and head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9549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Hypermobility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Rotation of head</a:t>
            </a:r>
          </a:p>
          <a:p>
            <a:r>
              <a:rPr lang="en-US" dirty="0" smtClean="0"/>
              <a:t>Internal rotation of</a:t>
            </a:r>
            <a:r>
              <a:rPr lang="cs-CZ" dirty="0" smtClean="0"/>
              <a:t> </a:t>
            </a:r>
            <a:r>
              <a:rPr lang="en-US" dirty="0" smtClean="0"/>
              <a:t>upper ext.</a:t>
            </a:r>
          </a:p>
          <a:p>
            <a:r>
              <a:rPr lang="en-US" dirty="0" err="1" smtClean="0"/>
              <a:t>Extention</a:t>
            </a:r>
            <a:r>
              <a:rPr lang="en-US" dirty="0" smtClean="0"/>
              <a:t> of elbows (110 </a:t>
            </a:r>
            <a:r>
              <a:rPr lang="en-US" dirty="0" err="1" smtClean="0"/>
              <a:t>dgr</a:t>
            </a:r>
            <a:r>
              <a:rPr lang="en-US" dirty="0" smtClean="0"/>
              <a:t>.)</a:t>
            </a:r>
          </a:p>
          <a:p>
            <a:r>
              <a:rPr lang="en-US" dirty="0" smtClean="0"/>
              <a:t>Deep forwarded bending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82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of posture and functional stage of </a:t>
            </a:r>
            <a:r>
              <a:rPr lang="en-US" dirty="0" err="1" smtClean="0"/>
              <a:t>musc</a:t>
            </a:r>
            <a:r>
              <a:rPr lang="cs-CZ" dirty="0" err="1" smtClean="0"/>
              <a:t>uloskeletal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Determination</a:t>
            </a:r>
            <a:r>
              <a:rPr lang="en-US" dirty="0" smtClean="0"/>
              <a:t> of posture</a:t>
            </a:r>
            <a:endParaRPr lang="cs-CZ" dirty="0" smtClean="0"/>
          </a:p>
          <a:p>
            <a:pPr lvl="1"/>
            <a:r>
              <a:rPr lang="cs-CZ" dirty="0" smtClean="0"/>
              <a:t>T</a:t>
            </a:r>
            <a:r>
              <a:rPr lang="en-US" dirty="0" err="1" smtClean="0"/>
              <a:t>raditional</a:t>
            </a:r>
            <a:r>
              <a:rPr lang="en-US" dirty="0" smtClean="0"/>
              <a:t> </a:t>
            </a:r>
            <a:r>
              <a:rPr lang="en-US" dirty="0"/>
              <a:t>posture standards </a:t>
            </a:r>
            <a:r>
              <a:rPr lang="en-US" dirty="0" smtClean="0"/>
              <a:t>for</a:t>
            </a:r>
            <a:r>
              <a:rPr lang="cs-CZ" dirty="0" smtClean="0"/>
              <a:t> male and </a:t>
            </a:r>
            <a:r>
              <a:rPr lang="en-US" dirty="0" smtClean="0"/>
              <a:t>female</a:t>
            </a:r>
            <a:r>
              <a:rPr lang="cs-CZ" dirty="0" smtClean="0"/>
              <a:t> </a:t>
            </a:r>
            <a:r>
              <a:rPr lang="en-US" dirty="0" smtClean="0"/>
              <a:t>according </a:t>
            </a:r>
            <a:r>
              <a:rPr lang="en-US" dirty="0"/>
              <a:t>to Klein, Thomas, and Mayer</a:t>
            </a:r>
            <a:r>
              <a:rPr lang="en-US" dirty="0" smtClean="0"/>
              <a:t>.</a:t>
            </a:r>
            <a:endParaRPr lang="cs-CZ" dirty="0" smtClean="0"/>
          </a:p>
          <a:p>
            <a:pPr marL="457200" lvl="1" indent="0">
              <a:buNone/>
            </a:pPr>
            <a:r>
              <a:rPr lang="en-US" dirty="0" smtClean="0"/>
              <a:t>The </a:t>
            </a:r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en-US" dirty="0" smtClean="0"/>
              <a:t>recognize </a:t>
            </a:r>
            <a:r>
              <a:rPr lang="en-US" dirty="0"/>
              <a:t>different criteria for the evaluation of posture in </a:t>
            </a:r>
            <a:r>
              <a:rPr lang="cs-CZ" dirty="0" smtClean="0"/>
              <a:t>male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cs-CZ" dirty="0" err="1" smtClean="0"/>
              <a:t>female</a:t>
            </a:r>
            <a:r>
              <a:rPr lang="en-US" dirty="0" smtClean="0"/>
              <a:t> </a:t>
            </a:r>
            <a:r>
              <a:rPr lang="en-US" dirty="0"/>
              <a:t>according to silhouette images and classify postures into 4 different </a:t>
            </a:r>
            <a:r>
              <a:rPr lang="en-US" dirty="0" smtClean="0"/>
              <a:t>categories</a:t>
            </a:r>
            <a:r>
              <a:rPr lang="cs-CZ" dirty="0" smtClean="0"/>
              <a:t> (</a:t>
            </a:r>
            <a:r>
              <a:rPr lang="cs-CZ" dirty="0" err="1" smtClean="0"/>
              <a:t>excellent</a:t>
            </a:r>
            <a:r>
              <a:rPr lang="cs-CZ" dirty="0" smtClean="0"/>
              <a:t>, </a:t>
            </a:r>
            <a:r>
              <a:rPr lang="cs-CZ" dirty="0" err="1" smtClean="0"/>
              <a:t>good</a:t>
            </a:r>
            <a:r>
              <a:rPr lang="cs-CZ" dirty="0" smtClean="0"/>
              <a:t>, </a:t>
            </a:r>
            <a:r>
              <a:rPr lang="cs-CZ" dirty="0" err="1" smtClean="0"/>
              <a:t>weak</a:t>
            </a:r>
            <a:r>
              <a:rPr lang="cs-CZ" dirty="0" smtClean="0"/>
              <a:t>, </a:t>
            </a:r>
            <a:r>
              <a:rPr lang="cs-CZ" dirty="0" err="1" smtClean="0"/>
              <a:t>bad</a:t>
            </a:r>
            <a:r>
              <a:rPr lang="cs-CZ" dirty="0" smtClean="0"/>
              <a:t>)</a:t>
            </a:r>
            <a:r>
              <a:rPr lang="en-US" dirty="0" smtClean="0"/>
              <a:t>. </a:t>
            </a:r>
            <a:r>
              <a:rPr lang="en-US" dirty="0"/>
              <a:t>Clinical examination </a:t>
            </a:r>
            <a:r>
              <a:rPr lang="cs-CZ" dirty="0" err="1" smtClean="0"/>
              <a:t>is</a:t>
            </a:r>
            <a:r>
              <a:rPr lang="en-US" dirty="0" smtClean="0"/>
              <a:t> </a:t>
            </a:r>
            <a:r>
              <a:rPr lang="en-US" dirty="0"/>
              <a:t>performed to independently evaluate the position of head, shoulders, and scapular bones; chest and abdominal profile; spine curvature; pelvic inclination; and position of lower extremities, including the foot arch.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50661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Postural</a:t>
            </a:r>
            <a:r>
              <a:rPr lang="cs-CZ" dirty="0" smtClean="0"/>
              <a:t> </a:t>
            </a:r>
            <a:r>
              <a:rPr lang="cs-CZ" dirty="0" err="1" smtClean="0"/>
              <a:t>patterns</a:t>
            </a:r>
            <a:r>
              <a:rPr lang="cs-CZ" dirty="0" smtClean="0"/>
              <a:t> (</a:t>
            </a:r>
            <a:r>
              <a:rPr lang="cs-CZ" sz="2000" dirty="0" err="1" smtClean="0"/>
              <a:t>excelent</a:t>
            </a:r>
            <a:r>
              <a:rPr lang="cs-CZ" sz="2000" dirty="0" smtClean="0"/>
              <a:t>, </a:t>
            </a:r>
            <a:r>
              <a:rPr lang="cs-CZ" sz="2000" dirty="0" err="1" smtClean="0"/>
              <a:t>good</a:t>
            </a:r>
            <a:r>
              <a:rPr lang="cs-CZ" sz="2000" dirty="0" smtClean="0"/>
              <a:t>, </a:t>
            </a:r>
            <a:r>
              <a:rPr lang="cs-CZ" sz="2000" dirty="0" err="1" smtClean="0"/>
              <a:t>week</a:t>
            </a:r>
            <a:r>
              <a:rPr lang="cs-CZ" sz="2000" dirty="0" smtClean="0"/>
              <a:t>, </a:t>
            </a:r>
            <a:r>
              <a:rPr lang="cs-CZ" sz="2000" dirty="0" err="1" smtClean="0"/>
              <a:t>bad</a:t>
            </a:r>
            <a:r>
              <a:rPr lang="cs-CZ" dirty="0"/>
              <a:t>)</a:t>
            </a:r>
            <a:r>
              <a:rPr lang="cs-CZ" sz="2000" dirty="0" smtClean="0"/>
              <a:t> </a:t>
            </a:r>
            <a:endParaRPr lang="en-US" dirty="0"/>
          </a:p>
        </p:txBody>
      </p:sp>
      <p:pic>
        <p:nvPicPr>
          <p:cNvPr id="4" name="Picture 4" descr="Držení těla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7744" y="1988840"/>
            <a:ext cx="4569300" cy="390035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0085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of spinal curve with plumb line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head should align directly over the sacrum, and any deviation from midline may reflect a spinal deformity. </a:t>
            </a:r>
            <a:r>
              <a:rPr lang="en-US" dirty="0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examiner </a:t>
            </a:r>
            <a:r>
              <a:rPr lang="en-US" dirty="0"/>
              <a:t>can detect deformity by dropping a plumb line from the </a:t>
            </a:r>
            <a:r>
              <a:rPr lang="en-US" dirty="0" err="1"/>
              <a:t>spinous</a:t>
            </a:r>
            <a:r>
              <a:rPr lang="en-US" dirty="0"/>
              <a:t> process of </a:t>
            </a:r>
            <a:r>
              <a:rPr lang="en-US" dirty="0" smtClean="0"/>
              <a:t>C7</a:t>
            </a:r>
            <a:r>
              <a:rPr lang="cs-CZ" dirty="0" smtClean="0"/>
              <a:t> </a:t>
            </a:r>
            <a:r>
              <a:rPr lang="en-US" dirty="0" smtClean="0"/>
              <a:t>or</a:t>
            </a:r>
            <a:r>
              <a:rPr lang="cs-CZ" dirty="0" smtClean="0"/>
              <a:t> </a:t>
            </a:r>
            <a:r>
              <a:rPr lang="en-US" dirty="0" smtClean="0"/>
              <a:t>occipital</a:t>
            </a:r>
            <a:r>
              <a:rPr lang="cs-CZ" dirty="0" smtClean="0"/>
              <a:t> bone</a:t>
            </a:r>
            <a:r>
              <a:rPr lang="en-US" dirty="0" smtClean="0"/>
              <a:t> </a:t>
            </a:r>
            <a:r>
              <a:rPr lang="en-US" dirty="0"/>
              <a:t>down to the level of the gluteal cleft. </a:t>
            </a:r>
            <a:r>
              <a:rPr lang="en-US" dirty="0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deviation</a:t>
            </a:r>
            <a:r>
              <a:rPr lang="cs-CZ" dirty="0" smtClean="0"/>
              <a:t> </a:t>
            </a:r>
            <a:r>
              <a:rPr lang="en-US" dirty="0" smtClean="0"/>
              <a:t>of</a:t>
            </a:r>
            <a:r>
              <a:rPr lang="cs-CZ" dirty="0" smtClean="0"/>
              <a:t> spine </a:t>
            </a:r>
            <a:r>
              <a:rPr lang="en-US" dirty="0" smtClean="0"/>
              <a:t>from</a:t>
            </a:r>
            <a:r>
              <a:rPr lang="cs-CZ" dirty="0" smtClean="0"/>
              <a:t> </a:t>
            </a:r>
            <a:r>
              <a:rPr lang="en-US" dirty="0" smtClean="0"/>
              <a:t>plumb</a:t>
            </a:r>
            <a:r>
              <a:rPr lang="cs-CZ" dirty="0" smtClean="0"/>
              <a:t> line and</a:t>
            </a:r>
            <a:r>
              <a:rPr lang="en-US" dirty="0" smtClean="0"/>
              <a:t> </a:t>
            </a:r>
            <a:r>
              <a:rPr lang="en-US" dirty="0"/>
              <a:t>number of centimeters of the plumb line from the gluteal cleft is noted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We</a:t>
            </a:r>
            <a:r>
              <a:rPr lang="cs-CZ" dirty="0" smtClean="0"/>
              <a:t> </a:t>
            </a:r>
            <a:r>
              <a:rPr lang="en-US" dirty="0" smtClean="0"/>
              <a:t>can</a:t>
            </a:r>
            <a:r>
              <a:rPr lang="cs-CZ" dirty="0" smtClean="0"/>
              <a:t> </a:t>
            </a:r>
            <a:r>
              <a:rPr lang="en-US" dirty="0" smtClean="0"/>
              <a:t>measure</a:t>
            </a:r>
            <a:r>
              <a:rPr lang="cs-CZ" dirty="0" smtClean="0"/>
              <a:t> </a:t>
            </a:r>
            <a:r>
              <a:rPr lang="en-US" dirty="0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depth</a:t>
            </a:r>
            <a:r>
              <a:rPr lang="cs-CZ" dirty="0" smtClean="0"/>
              <a:t> </a:t>
            </a:r>
            <a:r>
              <a:rPr lang="en-US" dirty="0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spinal curve in cervical </a:t>
            </a:r>
            <a:r>
              <a:rPr lang="cs-CZ" dirty="0" smtClean="0"/>
              <a:t>(</a:t>
            </a:r>
            <a:r>
              <a:rPr lang="en-US" dirty="0" smtClean="0"/>
              <a:t>normality</a:t>
            </a:r>
            <a:r>
              <a:rPr lang="cs-CZ" dirty="0" smtClean="0"/>
              <a:t>= 2,5cm) and </a:t>
            </a:r>
            <a:r>
              <a:rPr lang="en-US" dirty="0" smtClean="0"/>
              <a:t>lumbar</a:t>
            </a:r>
            <a:r>
              <a:rPr lang="cs-CZ" dirty="0" smtClean="0"/>
              <a:t> (normality= 4cm) region.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44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4" descr="sejmout0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95936" y="2159083"/>
            <a:ext cx="2098675" cy="4176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7754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test</a:t>
            </a:r>
            <a:r>
              <a:rPr lang="cs-CZ" dirty="0" smtClean="0"/>
              <a:t>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Adam's forward bending test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Thomayer test-</a:t>
            </a:r>
            <a:r>
              <a:rPr lang="cs-CZ" dirty="0"/>
              <a:t> </a:t>
            </a:r>
            <a:r>
              <a:rPr lang="en-US" dirty="0" smtClean="0"/>
              <a:t>deep forward bend</a:t>
            </a:r>
          </a:p>
          <a:p>
            <a:pPr lvl="1"/>
            <a:endParaRPr lang="cs-CZ" dirty="0" smtClean="0"/>
          </a:p>
          <a:p>
            <a:pPr lvl="1"/>
            <a:r>
              <a:rPr lang="en-US" dirty="0" smtClean="0"/>
              <a:t>Evaluation of length of hamstrings, erector of</a:t>
            </a:r>
            <a:r>
              <a:rPr lang="cs-CZ" dirty="0" smtClean="0"/>
              <a:t> </a:t>
            </a:r>
            <a:r>
              <a:rPr lang="en-US" dirty="0" smtClean="0"/>
              <a:t>spin</a:t>
            </a:r>
            <a:r>
              <a:rPr lang="cs-CZ" dirty="0" smtClean="0"/>
              <a:t>e</a:t>
            </a:r>
            <a:r>
              <a:rPr lang="en-US" dirty="0" smtClean="0"/>
              <a:t>, unwinding of spine. Normality=third finger touching floor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04864"/>
            <a:ext cx="2016224" cy="1116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667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Mathyas</a:t>
            </a:r>
            <a:r>
              <a:rPr lang="cs-CZ" dirty="0" smtClean="0"/>
              <a:t> test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4" descr="~lwf0001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776" y="2276872"/>
            <a:ext cx="4464050" cy="4176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2004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Trendelenburg</a:t>
            </a:r>
            <a:r>
              <a:rPr lang="cs-CZ" dirty="0" smtClean="0"/>
              <a:t>-Duchen test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4" descr="sejmout0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00" y="2205038"/>
            <a:ext cx="2762250" cy="2743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7833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Musc</a:t>
            </a:r>
            <a:r>
              <a:rPr lang="cs-CZ" dirty="0" smtClean="0"/>
              <a:t>l</a:t>
            </a:r>
            <a:r>
              <a:rPr lang="en-US" dirty="0" smtClean="0"/>
              <a:t>e test</a:t>
            </a:r>
            <a:r>
              <a:rPr lang="cs-CZ" dirty="0" smtClean="0"/>
              <a:t> – </a:t>
            </a:r>
            <a:r>
              <a:rPr lang="cs-CZ" dirty="0" err="1" smtClean="0"/>
              <a:t>postural</a:t>
            </a:r>
            <a:r>
              <a:rPr lang="cs-CZ" dirty="0" smtClean="0"/>
              <a:t> </a:t>
            </a:r>
            <a:r>
              <a:rPr lang="cs-CZ" dirty="0" err="1" smtClean="0"/>
              <a:t>muscles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With qualitative scale we are measuring: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Muscles with tendency to be shorted (postural muscles)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Evaluation: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en-US" dirty="0" smtClean="0"/>
              <a:t>without </a:t>
            </a:r>
            <a:r>
              <a:rPr lang="en-US" dirty="0"/>
              <a:t>shortening,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en-US" dirty="0" smtClean="0"/>
              <a:t>moderate </a:t>
            </a:r>
            <a:r>
              <a:rPr lang="en-US" dirty="0"/>
              <a:t>shortening,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en-US" dirty="0" smtClean="0"/>
              <a:t>pathological </a:t>
            </a:r>
            <a:r>
              <a:rPr lang="en-US" dirty="0"/>
              <a:t>shortening</a:t>
            </a:r>
            <a:endParaRPr lang="cs-CZ" dirty="0"/>
          </a:p>
          <a:p>
            <a:pPr lvl="1"/>
            <a:r>
              <a:rPr lang="en-US" dirty="0"/>
              <a:t>Calf (m. gastrocnemius, m. soleus)</a:t>
            </a:r>
            <a:endParaRPr lang="cs-CZ" dirty="0"/>
          </a:p>
          <a:p>
            <a:pPr lvl="1"/>
            <a:r>
              <a:rPr lang="en-US" dirty="0"/>
              <a:t>Hamstrings (m. semitendinosus, m. semimembranosus, m. biceps </a:t>
            </a:r>
            <a:r>
              <a:rPr lang="en-US" dirty="0" err="1"/>
              <a:t>femoris</a:t>
            </a:r>
            <a:r>
              <a:rPr lang="en-US" dirty="0"/>
              <a:t>, m. </a:t>
            </a:r>
            <a:r>
              <a:rPr lang="en-US" dirty="0" err="1"/>
              <a:t>gracilis</a:t>
            </a:r>
            <a:r>
              <a:rPr lang="en-US" dirty="0"/>
              <a:t>)</a:t>
            </a:r>
            <a:endParaRPr lang="cs-CZ" dirty="0"/>
          </a:p>
          <a:p>
            <a:pPr lvl="1"/>
            <a:r>
              <a:rPr lang="en-US" dirty="0"/>
              <a:t>Adductor muscles</a:t>
            </a:r>
            <a:endParaRPr lang="cs-CZ" dirty="0"/>
          </a:p>
          <a:p>
            <a:pPr lvl="1"/>
            <a:r>
              <a:rPr lang="en-US" dirty="0"/>
              <a:t>Flexors of hip joint (m. </a:t>
            </a:r>
            <a:r>
              <a:rPr lang="en-US" dirty="0" err="1"/>
              <a:t>iliopsoas</a:t>
            </a:r>
            <a:r>
              <a:rPr lang="en-US" dirty="0"/>
              <a:t>, m. rectus </a:t>
            </a:r>
            <a:r>
              <a:rPr lang="en-US" dirty="0" err="1"/>
              <a:t>femoris</a:t>
            </a:r>
            <a:r>
              <a:rPr lang="en-US" dirty="0"/>
              <a:t>, m. tensor </a:t>
            </a:r>
            <a:r>
              <a:rPr lang="en-US" dirty="0" err="1"/>
              <a:t>fascie</a:t>
            </a:r>
            <a:r>
              <a:rPr lang="en-US" dirty="0"/>
              <a:t> </a:t>
            </a:r>
            <a:r>
              <a:rPr lang="en-US" dirty="0" err="1"/>
              <a:t>latate</a:t>
            </a:r>
            <a:r>
              <a:rPr lang="en-US" dirty="0"/>
              <a:t>)</a:t>
            </a:r>
            <a:endParaRPr lang="cs-CZ" dirty="0"/>
          </a:p>
          <a:p>
            <a:pPr lvl="1"/>
            <a:r>
              <a:rPr lang="en-US" dirty="0"/>
              <a:t>Extensor of spine (paravertebral </a:t>
            </a:r>
            <a:r>
              <a:rPr lang="en-US" dirty="0" err="1"/>
              <a:t>muscels</a:t>
            </a:r>
            <a:r>
              <a:rPr lang="en-US" dirty="0"/>
              <a:t>)</a:t>
            </a:r>
            <a:endParaRPr lang="cs-CZ" dirty="0"/>
          </a:p>
          <a:p>
            <a:pPr lvl="1"/>
            <a:r>
              <a:rPr lang="en-US" dirty="0"/>
              <a:t>Pectoral muscles</a:t>
            </a:r>
            <a:endParaRPr lang="cs-CZ" dirty="0"/>
          </a:p>
          <a:p>
            <a:pPr lvl="1"/>
            <a:r>
              <a:rPr lang="en-US" dirty="0"/>
              <a:t>Muscles in nape region (m. trapezius pars </a:t>
            </a:r>
            <a:r>
              <a:rPr lang="en-US" dirty="0" err="1"/>
              <a:t>descendens</a:t>
            </a:r>
            <a:r>
              <a:rPr lang="en-US" dirty="0"/>
              <a:t>, m. </a:t>
            </a:r>
            <a:r>
              <a:rPr lang="en-US" dirty="0" err="1"/>
              <a:t>levator</a:t>
            </a:r>
            <a:r>
              <a:rPr lang="en-US" dirty="0"/>
              <a:t> scapulae, sternocleidomastoid)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9320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473</TotalTime>
  <Words>418</Words>
  <Application>Microsoft Office PowerPoint</Application>
  <PresentationFormat>Předvádění na obrazovce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Přehlednost</vt:lpstr>
      <vt:lpstr> Diagnostics of musculoskeletal system</vt:lpstr>
      <vt:lpstr>Evaluation of posture and functional stage of musculoskeletal system</vt:lpstr>
      <vt:lpstr>Postural patterns (excelent, good, week, bad) </vt:lpstr>
      <vt:lpstr>Evaluation of spinal curve with plumb line</vt:lpstr>
      <vt:lpstr>Prezentace aplikace PowerPoint</vt:lpstr>
      <vt:lpstr>Another tests</vt:lpstr>
      <vt:lpstr>Mathyas test</vt:lpstr>
      <vt:lpstr>Trendelenburg-Duchen test</vt:lpstr>
      <vt:lpstr>Muscle test – postural muscles</vt:lpstr>
      <vt:lpstr>Muscle test – weakness</vt:lpstr>
      <vt:lpstr>Hypermobility</vt:lpstr>
    </vt:vector>
  </TitlesOfParts>
  <Company>FSpS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Activity in Diseases and Disabilities</dc:title>
  <dc:creator>Lenka Beránková</dc:creator>
  <cp:lastModifiedBy>Lenka Beránková</cp:lastModifiedBy>
  <cp:revision>13</cp:revision>
  <cp:lastPrinted>2010-10-14T12:11:48Z</cp:lastPrinted>
  <dcterms:created xsi:type="dcterms:W3CDTF">2010-10-14T07:55:33Z</dcterms:created>
  <dcterms:modified xsi:type="dcterms:W3CDTF">2012-09-27T11:12:20Z</dcterms:modified>
</cp:coreProperties>
</file>