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57" r:id="rId6"/>
    <p:sldId id="258" r:id="rId7"/>
    <p:sldId id="27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27FB-F396-47F7-A3FF-93CCA8BECDDC}" type="datetimeFigureOut">
              <a:rPr lang="cs-CZ" smtClean="0"/>
              <a:pPr/>
              <a:t>12.7.2012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Vzdělávání žáků se speciálními vzdělávacími potřebami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SE ZKUŠENOSTÍ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Speciální alternativní programy</a:t>
            </a:r>
          </a:p>
          <a:p>
            <a:r>
              <a:rPr lang="cs-CZ" dirty="0" smtClean="0"/>
              <a:t>Projekt </a:t>
            </a:r>
            <a:r>
              <a:rPr lang="cs-CZ" i="1" dirty="0" smtClean="0"/>
              <a:t>Začít spolu – </a:t>
            </a:r>
            <a:r>
              <a:rPr lang="cs-CZ" dirty="0" smtClean="0"/>
              <a:t>jeden z nejlepších mezinárodních programů uplatňovaných v </a:t>
            </a:r>
            <a:r>
              <a:rPr lang="cs-CZ" dirty="0" err="1" smtClean="0"/>
              <a:t>ed</a:t>
            </a:r>
            <a:r>
              <a:rPr lang="cs-CZ" dirty="0" smtClean="0"/>
              <a:t>. Programu romských žáků a žáků ze sociálně znevýhodněného prostředí</a:t>
            </a:r>
          </a:p>
          <a:p>
            <a:r>
              <a:rPr lang="cs-CZ" dirty="0" err="1" smtClean="0"/>
              <a:t>Daltonská</a:t>
            </a:r>
            <a:r>
              <a:rPr lang="cs-CZ" dirty="0" smtClean="0"/>
              <a:t> škola – zvýraznění principu aktivnosti, zřízení odborné pracovny a laboratoře, posílení metod samostatného učení žáků</a:t>
            </a:r>
          </a:p>
          <a:p>
            <a:r>
              <a:rPr lang="cs-CZ" dirty="0" smtClean="0"/>
              <a:t>Projekt </a:t>
            </a:r>
            <a:r>
              <a:rPr lang="cs-CZ" i="1" dirty="0" smtClean="0"/>
              <a:t>Zdravá škola – </a:t>
            </a:r>
            <a:r>
              <a:rPr lang="cs-CZ" dirty="0" smtClean="0"/>
              <a:t>preferuje diskusi, možnost volby a rozhodování, samostatné řešení problémů,…</a:t>
            </a:r>
          </a:p>
          <a:p>
            <a:r>
              <a:rPr lang="cs-CZ" dirty="0" smtClean="0"/>
              <a:t>Otevřené vyučování – centrem veškeré činnosti je dítě, smyslem je rozvoj všech žáků bez rozdílu, vytváření sebedůvěry</a:t>
            </a:r>
          </a:p>
          <a:p>
            <a:endParaRPr lang="cs-CZ" dirty="0" smtClean="0"/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LEGISLATIVNÍ RÁMEC PRO INTEGRAT./INKLUZIVNÍ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Národní program rozvoje vzdělávání v České republice </a:t>
            </a:r>
            <a:r>
              <a:rPr lang="cs-CZ" dirty="0" smtClean="0">
                <a:solidFill>
                  <a:srgbClr val="FF0000"/>
                </a:solidFill>
              </a:rPr>
              <a:t>Bílá kniha </a:t>
            </a:r>
            <a:r>
              <a:rPr lang="cs-CZ" dirty="0" smtClean="0"/>
              <a:t>(2001) – systémový projekt formující myšlenková východiska, obecné záměry a rozvojové programy, které mají být směrodatné pro vývoj vzdělávací soustavy ve střednědobém horizontu.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Školský zákon </a:t>
            </a:r>
            <a:r>
              <a:rPr lang="cs-CZ" dirty="0" smtClean="0"/>
              <a:t>- </a:t>
            </a:r>
            <a:r>
              <a:rPr lang="cs-CZ" dirty="0" err="1" smtClean="0"/>
              <a:t>Zákon</a:t>
            </a:r>
            <a:r>
              <a:rPr lang="cs-CZ" dirty="0" smtClean="0"/>
              <a:t> č. 561/2004 </a:t>
            </a:r>
            <a:r>
              <a:rPr lang="cs-CZ" dirty="0" err="1" smtClean="0"/>
              <a:t>Sb.o</a:t>
            </a:r>
            <a:r>
              <a:rPr lang="cs-CZ" dirty="0" smtClean="0"/>
              <a:t> předškolním, základním, středním, vyšším odborném vzdělávání . Navazují na něj 2 vyhlášky: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vyhláška 72 </a:t>
            </a:r>
            <a:r>
              <a:rPr lang="cs-CZ" dirty="0" smtClean="0"/>
              <a:t>o poskytování poradenských služeb ve školách a školských zařízeních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vyhláška 73 </a:t>
            </a:r>
            <a:r>
              <a:rPr lang="cs-CZ" dirty="0" smtClean="0"/>
              <a:t>o vzdělávání dětí, žáků a studentů se speciálními vzdělávacími potřebami a studentů mimořádně nadaných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Ve vztahu k edukaci žáků se speciálními vzdělávacími potřebami školský zákon obsahuje:</a:t>
            </a:r>
          </a:p>
          <a:p>
            <a:pPr>
              <a:buNone/>
            </a:pPr>
            <a:r>
              <a:rPr lang="cs-CZ" dirty="0" smtClean="0"/>
              <a:t>Zásady a cíle vzdělávání, </a:t>
            </a:r>
            <a:r>
              <a:rPr lang="cs-CZ" dirty="0" err="1" smtClean="0"/>
              <a:t>vzdělávání</a:t>
            </a:r>
            <a:r>
              <a:rPr lang="cs-CZ" dirty="0" smtClean="0"/>
              <a:t> příslušníků národnostních menšin, vzdělávání dětí, žáků a studentů se speciálními vzdělávacími potřebami, vzdělávání nadaných dětí, žáků a studentů, individuální vzdělávací plán, povinnost školní docházky, cíle, stupně a organizaci základního vzdělávání, hodnocení výsledků vzdělávání, školská poradenská zařízení apod.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PEDAGOGICKO-PSYCHOLOGICKÉ PORADENSKÉ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Školní poradenská pracoviště </a:t>
            </a:r>
            <a:r>
              <a:rPr lang="cs-CZ" dirty="0" smtClean="0"/>
              <a:t>(v plném rozsahu se realizují postupně) – výchovní poradci, školní metodici prevence, školní psychologové, speciální pedagogové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Specializovaná poradenská zařízení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Pedagogicko-psychologické poradny (PPP)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Speciálně pedagogická centra (SPC)– </a:t>
            </a:r>
            <a:r>
              <a:rPr lang="cs-CZ" dirty="0" smtClean="0"/>
              <a:t>poradenská činnost pro děti a mládež s jedním typem postižení, případně na děti s více vadami. Od raného věku po ukončení povinné školní docházky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Střediska výchovné péče (SVP) </a:t>
            </a:r>
            <a:r>
              <a:rPr lang="cs-CZ" dirty="0" smtClean="0"/>
              <a:t>– poskytují okamžitou pomoc v naléhavých případech jako jsou krizové situace dítěte, selhání rodičovské péče, útěky z domu apod.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Institut pedagogicko-psychologického poradenství (IPPP) </a:t>
            </a:r>
            <a:r>
              <a:rPr lang="cs-CZ" dirty="0" smtClean="0"/>
              <a:t>– koordinuje poradenský systém a organizuje další vzdělávání poradenských pracovníků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DŮLEŽITÉ KURIKULÁRNÍ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Bílá kniha </a:t>
            </a:r>
            <a:r>
              <a:rPr lang="cs-CZ" dirty="0" smtClean="0"/>
              <a:t>viz. Výše</a:t>
            </a:r>
          </a:p>
          <a:p>
            <a:pPr>
              <a:buNone/>
            </a:pPr>
            <a:r>
              <a:rPr lang="cs-CZ" dirty="0" smtClean="0"/>
              <a:t>	Vzdělávací standardy na dvou úrovních:</a:t>
            </a:r>
          </a:p>
          <a:p>
            <a:r>
              <a:rPr lang="cs-CZ" b="1" dirty="0" smtClean="0"/>
              <a:t>Státní úroveň</a:t>
            </a:r>
            <a:r>
              <a:rPr lang="cs-CZ" dirty="0" smtClean="0"/>
              <a:t>: 	Národní program vzdělávání</a:t>
            </a:r>
          </a:p>
          <a:p>
            <a:pPr>
              <a:buNone/>
            </a:pPr>
            <a:r>
              <a:rPr lang="cs-CZ" dirty="0" smtClean="0"/>
              <a:t>				</a:t>
            </a:r>
            <a:r>
              <a:rPr lang="cs-CZ" dirty="0" smtClean="0">
                <a:solidFill>
                  <a:srgbClr val="FF0000"/>
                </a:solidFill>
              </a:rPr>
              <a:t>RVP</a:t>
            </a:r>
            <a:r>
              <a:rPr lang="cs-CZ" dirty="0" smtClean="0"/>
              <a:t> – vymezují závazné rámce vzdělávání pro jeho jednotlivé etapy – předškolní, základní, střední vzdělávání</a:t>
            </a:r>
          </a:p>
          <a:p>
            <a:r>
              <a:rPr lang="cs-CZ" b="1" dirty="0" smtClean="0"/>
              <a:t>Školní úroveň </a:t>
            </a:r>
            <a:r>
              <a:rPr lang="cs-CZ" dirty="0" smtClean="0"/>
              <a:t>– školní vzdělávací programy </a:t>
            </a:r>
            <a:r>
              <a:rPr lang="cs-CZ" dirty="0" smtClean="0">
                <a:solidFill>
                  <a:srgbClr val="FF0000"/>
                </a:solidFill>
              </a:rPr>
              <a:t>(ŠVP)-</a:t>
            </a:r>
            <a:r>
              <a:rPr lang="cs-CZ" dirty="0" smtClean="0"/>
              <a:t>jeho pomocí má škola možnost se profilovat, jeho příprava je plně v kompetenci školy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PODMÍNKY VZDĚLÁVÁNÍ ŽÁKŮ S TĚLESNÝM POSTIŽENÍM, DLOUHODOBĚ NEMOCNÝCH A </a:t>
            </a:r>
            <a:br>
              <a:rPr lang="cs-CZ" sz="2000" dirty="0" smtClean="0"/>
            </a:br>
            <a:r>
              <a:rPr lang="cs-CZ" sz="2000" dirty="0" smtClean="0"/>
              <a:t>ZDRAVOTNĚ OSLABENÝCH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Bezbariérové vstupy</a:t>
            </a:r>
          </a:p>
          <a:p>
            <a:r>
              <a:rPr lang="cs-CZ" dirty="0" smtClean="0"/>
              <a:t>Technické vybavení pro pohyb po škole (žák musí být samostatný, max. pomoc asistenta), využití informačních technologii pro komunikaci</a:t>
            </a:r>
          </a:p>
          <a:p>
            <a:r>
              <a:rPr lang="cs-CZ" dirty="0" smtClean="0"/>
              <a:t>Didaktické pomůcky, pro psaní, kreslení, rozvoj manuálních dovedností, pro </a:t>
            </a:r>
            <a:r>
              <a:rPr lang="cs-CZ" dirty="0" err="1" smtClean="0"/>
              <a:t>Tv</a:t>
            </a:r>
            <a:r>
              <a:rPr lang="cs-CZ" dirty="0" smtClean="0"/>
              <a:t> a relaxaci, technické pomůcky (diktafon, xeroxovací tabule, počítače)</a:t>
            </a:r>
          </a:p>
          <a:p>
            <a:r>
              <a:rPr lang="cs-CZ" dirty="0" smtClean="0"/>
              <a:t>Kompenzační pomůcky – berle, hole, chodítka, tříkolky, </a:t>
            </a:r>
            <a:r>
              <a:rPr lang="cs-CZ" dirty="0" err="1" smtClean="0"/>
              <a:t>lezítko</a:t>
            </a:r>
            <a:r>
              <a:rPr lang="cs-CZ" dirty="0" smtClean="0"/>
              <a:t>, přenosná rampa, zvedací plošina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PODMÍNKY VZDĚLÁVÁNÍ ŽÁKŮ SE ZRAKOVÝM POSTIŽENÍM A TĚŽKÝM ZRAKOVÝM POSTIŽENÍM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Žáci s lehčí vadou zrakovou vadou mohou s pomocí optických pomůcek zvládnout všechny nároky základního vzdělávání</a:t>
            </a:r>
          </a:p>
          <a:p>
            <a:r>
              <a:rPr lang="cs-CZ" dirty="0" smtClean="0"/>
              <a:t>Žáci s těžkou zrakovou vadou a nevidomí žáci se většinou vzdělávají v ZŠ pro zrakově postižené</a:t>
            </a:r>
          </a:p>
          <a:p>
            <a:pPr>
              <a:buNone/>
            </a:pPr>
            <a:r>
              <a:rPr lang="cs-CZ" dirty="0" smtClean="0"/>
              <a:t>Do ZŠ pro ZP zaveden předmět „Prostorová orientace a samostatný pohyb“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Podmínky </a:t>
            </a:r>
            <a:r>
              <a:rPr lang="cs-CZ" dirty="0" smtClean="0"/>
              <a:t>–podnětné prostředí, nižší počet žáků, materiální a technické vybavení (osvětlení, učebnice se zvětšeným písmem, v bodovém písmu, optické pomůcky), výuka předmětů speciální péče odborníky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PODMÍNKY VZDĚLÁVÁNÍ ŽÁKŮ SE SLUCHOVÝM POSTIŽENÍM A TĚŽKÝM SLUCHOVÝM POSTIŽENÍM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Právo na výběr vzdělávací cesty (bilingvální program, orální program, totální komunikace)</a:t>
            </a:r>
          </a:p>
          <a:p>
            <a:r>
              <a:rPr lang="cs-CZ" dirty="0" smtClean="0"/>
              <a:t>Nižší počet žáků</a:t>
            </a:r>
          </a:p>
          <a:p>
            <a:r>
              <a:rPr lang="cs-CZ" dirty="0" smtClean="0"/>
              <a:t>Znalost problematiky sluch.postižení, individuální přístup</a:t>
            </a:r>
          </a:p>
          <a:p>
            <a:r>
              <a:rPr lang="cs-CZ" dirty="0" smtClean="0"/>
              <a:t>Možnost úpravy obsahu učiva u předmětů, logopedická péče</a:t>
            </a:r>
          </a:p>
          <a:p>
            <a:r>
              <a:rPr lang="cs-CZ" dirty="0" smtClean="0"/>
              <a:t>Materiální a technické vybavení (sluchadla, naslouchací soupravy, televize, počítače, psací telefony,…)</a:t>
            </a:r>
          </a:p>
          <a:p>
            <a:r>
              <a:rPr lang="cs-CZ" dirty="0" smtClean="0"/>
              <a:t>Běžné i speciální učebnice, výukové videoprogramy, didaktické pomůcky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PODMÍNKY VZDĚLÁVÁNÍ ŽÁKŮ S PORUCHAMI KOMUNIKAČNÍCH SCHOPNOSTÍ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Individuální logopedická péče, která prolíná všemi předměty</a:t>
            </a:r>
          </a:p>
          <a:p>
            <a:r>
              <a:rPr lang="cs-CZ" dirty="0" smtClean="0"/>
              <a:t>IVP, informovanost učitelů, vhodné sociální klima ve třídě</a:t>
            </a:r>
          </a:p>
          <a:p>
            <a:r>
              <a:rPr lang="cs-CZ" dirty="0" smtClean="0"/>
              <a:t>Snížený počet žáků, zohledňující přístup ke klasifikaci v předmětech kde se vada projevuje</a:t>
            </a:r>
          </a:p>
          <a:p>
            <a:r>
              <a:rPr lang="cs-CZ" dirty="0" smtClean="0"/>
              <a:t>Spolupráce s rodiči, SPC s odbornými lékaři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VZDĚLÁVÁNÍ ŽÁKŮ SE SPECIFICKÝMI PORUCHAMI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Znalost specifických problémů žáka</a:t>
            </a:r>
          </a:p>
          <a:p>
            <a:r>
              <a:rPr lang="cs-CZ" dirty="0" smtClean="0"/>
              <a:t>Individuální práce, opakování učiva, přihlédnutí k poruše při klasifikaci, používat nové metody a ověřené postupy</a:t>
            </a:r>
          </a:p>
          <a:p>
            <a:r>
              <a:rPr lang="cs-CZ" dirty="0" smtClean="0"/>
              <a:t>Snížený počet žáků, zařazení do vhodné skupiny, přehledné a strukturované prostředí, pravidelný režim, relaxace, dobrá komunikace a spolupráce školy s rodiči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300" dirty="0" smtClean="0">
                <a:solidFill>
                  <a:srgbClr val="FF0000"/>
                </a:solidFill>
              </a:rPr>
              <a:t>Speciální pedagogika  </a:t>
            </a:r>
            <a:r>
              <a:rPr lang="cs-CZ" sz="2300" dirty="0" smtClean="0"/>
              <a:t>-věda o zákonitostech speciální výchovy a speciálního vzdělávání jedince, který z důvodu znevýhodnění vyžaduje zvláštní, tedy speciální přístup při vzdělávání a speciální podporu při pracovním a společenském uplatnění</a:t>
            </a:r>
          </a:p>
          <a:p>
            <a:r>
              <a:rPr lang="cs-CZ" sz="2300" dirty="0" smtClean="0">
                <a:solidFill>
                  <a:srgbClr val="FF0000"/>
                </a:solidFill>
              </a:rPr>
              <a:t>Cíl speciální pedagogiky </a:t>
            </a:r>
            <a:r>
              <a:rPr lang="cs-CZ" sz="2300" dirty="0" smtClean="0"/>
              <a:t>– uznání hodnoty a svébytnosti každého člověka</a:t>
            </a:r>
          </a:p>
          <a:p>
            <a:r>
              <a:rPr lang="cs-CZ" sz="2300" dirty="0" smtClean="0"/>
              <a:t>Označení odlišnosti – </a:t>
            </a:r>
            <a:r>
              <a:rPr lang="cs-CZ" sz="2300" dirty="0" smtClean="0">
                <a:solidFill>
                  <a:srgbClr val="FF0000"/>
                </a:solidFill>
              </a:rPr>
              <a:t>jedinec s postižením</a:t>
            </a:r>
            <a:r>
              <a:rPr lang="cs-CZ" sz="2300" dirty="0" smtClean="0"/>
              <a:t>, znevýhodněný. V období školního vzdělávání – </a:t>
            </a:r>
            <a:r>
              <a:rPr lang="cs-CZ" sz="2300" dirty="0" smtClean="0">
                <a:solidFill>
                  <a:srgbClr val="FF0000"/>
                </a:solidFill>
              </a:rPr>
              <a:t>dítě/žák  se speciálními vzdělávacími potřebami. </a:t>
            </a:r>
            <a:r>
              <a:rPr lang="cs-CZ" sz="2300" dirty="0" smtClean="0"/>
              <a:t>Opouští se od pojmu postižený člověk. </a:t>
            </a:r>
          </a:p>
          <a:p>
            <a:r>
              <a:rPr lang="cs-CZ" sz="2300" dirty="0" smtClean="0"/>
              <a:t>V roce 1997 nahradila WHO pojmy </a:t>
            </a:r>
            <a:r>
              <a:rPr lang="cs-CZ" sz="2300" dirty="0" smtClean="0">
                <a:solidFill>
                  <a:srgbClr val="FF0000"/>
                </a:solidFill>
              </a:rPr>
              <a:t>poškození</a:t>
            </a:r>
            <a:r>
              <a:rPr lang="cs-CZ" sz="2300" dirty="0" smtClean="0"/>
              <a:t> (</a:t>
            </a:r>
            <a:r>
              <a:rPr lang="cs-CZ" sz="2300" dirty="0" err="1" smtClean="0"/>
              <a:t>impairment</a:t>
            </a:r>
            <a:r>
              <a:rPr lang="cs-CZ" sz="2300" dirty="0" smtClean="0"/>
              <a:t>), </a:t>
            </a:r>
            <a:r>
              <a:rPr lang="cs-CZ" sz="2300" dirty="0" smtClean="0">
                <a:solidFill>
                  <a:srgbClr val="FF0000"/>
                </a:solidFill>
              </a:rPr>
              <a:t>omezení</a:t>
            </a:r>
            <a:r>
              <a:rPr lang="cs-CZ" sz="2300" dirty="0" smtClean="0"/>
              <a:t> (</a:t>
            </a:r>
            <a:r>
              <a:rPr lang="cs-CZ" sz="2300" dirty="0" err="1" smtClean="0"/>
              <a:t>disability</a:t>
            </a:r>
            <a:r>
              <a:rPr lang="cs-CZ" sz="2300" dirty="0" smtClean="0"/>
              <a:t>) a </a:t>
            </a:r>
            <a:r>
              <a:rPr lang="cs-CZ" sz="2300" dirty="0" smtClean="0">
                <a:solidFill>
                  <a:srgbClr val="FF0000"/>
                </a:solidFill>
              </a:rPr>
              <a:t>postižení</a:t>
            </a:r>
            <a:r>
              <a:rPr lang="cs-CZ" sz="2300" dirty="0" smtClean="0"/>
              <a:t> (handicap) pojmy </a:t>
            </a:r>
            <a:r>
              <a:rPr lang="cs-CZ" sz="2300" dirty="0" smtClean="0">
                <a:solidFill>
                  <a:srgbClr val="FF0000"/>
                </a:solidFill>
              </a:rPr>
              <a:t>poškození</a:t>
            </a:r>
            <a:r>
              <a:rPr lang="cs-CZ" sz="2300" dirty="0" smtClean="0"/>
              <a:t>, </a:t>
            </a:r>
            <a:r>
              <a:rPr lang="cs-CZ" sz="2300" dirty="0" smtClean="0">
                <a:solidFill>
                  <a:srgbClr val="FF0000"/>
                </a:solidFill>
              </a:rPr>
              <a:t>aktivita</a:t>
            </a:r>
            <a:r>
              <a:rPr lang="cs-CZ" sz="2300" dirty="0" smtClean="0"/>
              <a:t> a </a:t>
            </a:r>
            <a:r>
              <a:rPr lang="cs-CZ" sz="2300" dirty="0" smtClean="0">
                <a:solidFill>
                  <a:srgbClr val="FF0000"/>
                </a:solidFill>
              </a:rPr>
              <a:t>participace</a:t>
            </a:r>
            <a:endParaRPr lang="cs-CZ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VZDĚLÁVÁNÍ ŽÁKŮ S PORUCHAMI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Použití  </a:t>
            </a:r>
            <a:r>
              <a:rPr lang="cs-CZ" dirty="0" err="1" smtClean="0"/>
              <a:t>speciálněpedagogických</a:t>
            </a:r>
            <a:r>
              <a:rPr lang="cs-CZ" dirty="0" smtClean="0"/>
              <a:t> metod a forem práce, nižší počet žáků</a:t>
            </a:r>
          </a:p>
          <a:p>
            <a:r>
              <a:rPr lang="cs-CZ" dirty="0" smtClean="0"/>
              <a:t>Odpočinkový kout</a:t>
            </a:r>
          </a:p>
          <a:p>
            <a:r>
              <a:rPr lang="cs-CZ" dirty="0" smtClean="0"/>
              <a:t>Nadstandardní vybavení pro sport a volný čas</a:t>
            </a:r>
          </a:p>
          <a:p>
            <a:r>
              <a:rPr lang="cs-CZ" dirty="0" smtClean="0"/>
              <a:t>Vhodná doprava do školy kvůli záškoláctví</a:t>
            </a:r>
          </a:p>
          <a:p>
            <a:r>
              <a:rPr lang="cs-CZ" dirty="0" smtClean="0"/>
              <a:t>Spolupráce s rodiči – dostatek důvěry a respektu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VZDĚLÁVÁNÍ ŽÁKŮ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Snížené počty  žáků ve třídě</a:t>
            </a:r>
          </a:p>
          <a:p>
            <a:r>
              <a:rPr lang="cs-CZ" dirty="0" smtClean="0"/>
              <a:t>Vhodně upravené prostředí</a:t>
            </a:r>
          </a:p>
          <a:p>
            <a:r>
              <a:rPr lang="cs-CZ" dirty="0" smtClean="0"/>
              <a:t>Speciální učební metody, výběr učiva </a:t>
            </a:r>
          </a:p>
          <a:p>
            <a:r>
              <a:rPr lang="cs-CZ" dirty="0" smtClean="0"/>
              <a:t>Učitel se </a:t>
            </a:r>
            <a:r>
              <a:rPr lang="cs-CZ" dirty="0" err="1" smtClean="0"/>
              <a:t>speciálněpedagogickou</a:t>
            </a:r>
            <a:r>
              <a:rPr lang="cs-CZ" dirty="0" smtClean="0"/>
              <a:t> kvalifikací</a:t>
            </a:r>
          </a:p>
          <a:p>
            <a:r>
              <a:rPr lang="cs-CZ" dirty="0" smtClean="0"/>
              <a:t>Speciální zařízení a kompenzační pomůcky v závislosti na potřebách žáků</a:t>
            </a:r>
          </a:p>
          <a:p>
            <a:r>
              <a:rPr lang="cs-CZ" dirty="0" smtClean="0"/>
              <a:t>Učebnice odpovídající úrovni rozumových schopností žáků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PODMÍNKY VZDĚLÁVÁNÍ ŽÁKŮ SE SOUBĚŽNÝM POSTIŽENÍM VÍCE VADAMI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Potřeba tělesné blízkosti, potřeba pedagoga/terapeuta</a:t>
            </a:r>
          </a:p>
          <a:p>
            <a:r>
              <a:rPr lang="cs-CZ" dirty="0" smtClean="0"/>
              <a:t>3. skupiny</a:t>
            </a:r>
          </a:p>
          <a:p>
            <a:pPr>
              <a:buNone/>
            </a:pPr>
            <a:r>
              <a:rPr lang="cs-CZ" dirty="0" smtClean="0"/>
              <a:t>	- skupina, v níž je společným znakem mentální retardace. Při rozhodování o způsobu vzdělávání je pokládána za vadu dominantní</a:t>
            </a:r>
          </a:p>
          <a:p>
            <a:pPr>
              <a:buNone/>
            </a:pPr>
            <a:r>
              <a:rPr lang="cs-CZ" dirty="0" smtClean="0"/>
              <a:t>	- kombinace vad tělesných, smyslových a vad řeči. Specifickou skupinu tvoří hluchoslepí</a:t>
            </a:r>
          </a:p>
          <a:p>
            <a:pPr>
              <a:buNone/>
            </a:pPr>
            <a:r>
              <a:rPr lang="cs-CZ" dirty="0" smtClean="0"/>
              <a:t>	- autismus, autistické rysy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PODMÍNKY VZDĚLÁVÁNÍ ŽÁKŮ SE SOCIÁLNÍM ZNEVÝHODNĚNÍM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Specifika - Znalost vzdělávacího jazyka  -osvojení </a:t>
            </a:r>
            <a:r>
              <a:rPr lang="cs-CZ" dirty="0" err="1" smtClean="0"/>
              <a:t>čj</a:t>
            </a:r>
            <a:r>
              <a:rPr lang="cs-CZ" dirty="0" smtClean="0"/>
              <a:t>, ale i české kulturní zvyklosti a tradice, ale i budování vlastní identity</a:t>
            </a:r>
          </a:p>
          <a:p>
            <a:r>
              <a:rPr lang="cs-CZ" dirty="0" smtClean="0"/>
              <a:t>Podmínky vzdělávání – individuální nebo skupinovou péči, přípravné třídy, pomoc asistenta třídního učitele, menší počet žáků ve třídě, odpovídající metody a formy práce, specifické učebnice a materiály, pravidelná komunikace a zpětná vazba. Spolupráce s psychologem, speciálním pedagogem – </a:t>
            </a:r>
            <a:r>
              <a:rPr lang="cs-CZ" dirty="0" err="1" smtClean="0"/>
              <a:t>etopedem</a:t>
            </a:r>
            <a:r>
              <a:rPr lang="cs-CZ" dirty="0" smtClean="0"/>
              <a:t>, sociálním pracovníkem, atd.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PODMÍNKY VZDĚLÁVÁNÍ ŽÁKŮ NADANÝCH A MIMOŘÁDNĚ NADANÝCH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Bezpečné klima ve třídě – bez strachu z neúspěchů, výsměchu, bez soutěživosti, s důrazem na soudržnost mezi žáky, se společně vyvozenými pravidly soužití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  žáky se speciálními vzdělávacími potřebami jsou považováni  (ve školském zákoně č. 561/2004 Sb.)</a:t>
            </a:r>
            <a:r>
              <a:rPr lang="cs-CZ" b="1" dirty="0" smtClean="0">
                <a:solidFill>
                  <a:srgbClr val="FF0000"/>
                </a:solidFill>
              </a:rPr>
              <a:t>žáci se zdravotním postižením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tělesným, zrakovým, sluchovým, mentálním, autismem, vadami řeči, souběžným postižením více vadami a specifickými poruchami učení nebo chování, </a:t>
            </a:r>
            <a:r>
              <a:rPr lang="cs-CZ" b="1" dirty="0" smtClean="0">
                <a:solidFill>
                  <a:srgbClr val="FF0000"/>
                </a:solidFill>
              </a:rPr>
              <a:t>žáci se zdravotním znevýhodněním </a:t>
            </a:r>
            <a:r>
              <a:rPr lang="cs-CZ" b="1" dirty="0" smtClean="0"/>
              <a:t>– </a:t>
            </a:r>
            <a:r>
              <a:rPr lang="cs-CZ" dirty="0" smtClean="0"/>
              <a:t>zdravotně oslabení, dlouhodobým onemocněním a lehčími zdravotními poruchami vedoucími k poruchám učení a chování a </a:t>
            </a:r>
            <a:r>
              <a:rPr lang="cs-CZ" b="1" dirty="0" smtClean="0">
                <a:solidFill>
                  <a:srgbClr val="FF0000"/>
                </a:solidFill>
              </a:rPr>
              <a:t>žáci se sociálním znevýhodněním</a:t>
            </a:r>
            <a:r>
              <a:rPr lang="cs-CZ" dirty="0" smtClean="0"/>
              <a:t> – žáci z rodinného prostředí s nízkým sociálně-kulturním postavením, ohrožení sociálně patologickými jevy, s nařízenou ústavní výchovou nebo uloženou ochrannou výchovou a žáci v postavení azylantů a účastníků řízení o udělení azylu, Patří sem i okruh </a:t>
            </a:r>
            <a:r>
              <a:rPr lang="cs-CZ" b="1" dirty="0" smtClean="0">
                <a:solidFill>
                  <a:srgbClr val="FF0000"/>
                </a:solidFill>
              </a:rPr>
              <a:t>žáků nadaných a mimořádně nadaných.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SPECIÁLNÍ PEDAGOGIKY PODLE DRUHU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Psychopedie</a:t>
            </a:r>
            <a:r>
              <a:rPr lang="cs-CZ" dirty="0" smtClean="0"/>
              <a:t> - speciální pedagogika osob s mentálním postižením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Somatopedie</a:t>
            </a:r>
            <a:r>
              <a:rPr lang="cs-CZ" dirty="0" smtClean="0"/>
              <a:t> - speciální pedagogika osob s tělesným postižením, s chronickým a dlouhodobým postižením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Logopedie</a:t>
            </a:r>
            <a:r>
              <a:rPr lang="cs-CZ" dirty="0" smtClean="0"/>
              <a:t> - speciální pedagogika osob s narušenou komunikační schopností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Surdopedie</a:t>
            </a:r>
            <a:r>
              <a:rPr lang="cs-CZ" dirty="0" smtClean="0"/>
              <a:t> - speciální pedagogika osob se sluchovým postižením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Tyflo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 nebo </a:t>
            </a:r>
            <a:r>
              <a:rPr lang="cs-CZ" dirty="0" err="1" smtClean="0">
                <a:solidFill>
                  <a:srgbClr val="FF0000"/>
                </a:solidFill>
              </a:rPr>
              <a:t>oftalmopedie</a:t>
            </a:r>
            <a:r>
              <a:rPr lang="cs-CZ" dirty="0" smtClean="0"/>
              <a:t> - speciální pedagogika osob se zrakovým postižením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Etopedie</a:t>
            </a:r>
            <a:r>
              <a:rPr lang="cs-CZ" dirty="0" smtClean="0"/>
              <a:t> - speciální pedagogika osob s poruchami chování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Kombinované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postižení</a:t>
            </a:r>
            <a:r>
              <a:rPr lang="cs-CZ" dirty="0" smtClean="0"/>
              <a:t> - speciální pedagogika osob se souběžným postižením více vadami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Specifické poruchy učení nebo chování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Inkluze</a:t>
            </a:r>
            <a:r>
              <a:rPr lang="cs-CZ" dirty="0" smtClean="0"/>
              <a:t> je nový koncept vedoucí k integraci. Požadavek inkluze – „od začátku společně“ – vychází z poznatku,  že úspěšnost procesů komunikace, která je předpokladem samozřejmosti společného života postižených a intaktních, začíná už v raném věku a intenzivně probíhá v období školního věku. Také se nejsnáze vytvářejí základy, které v pozdějším věku odbourávají zaujatost, nejistotu, odmítání a strach ze vzájemného společného života. </a:t>
            </a:r>
            <a:r>
              <a:rPr lang="cs-CZ" dirty="0" smtClean="0">
                <a:solidFill>
                  <a:srgbClr val="FF0000"/>
                </a:solidFill>
              </a:rPr>
              <a:t>Integrace</a:t>
            </a:r>
            <a:r>
              <a:rPr lang="cs-CZ" dirty="0" smtClean="0"/>
              <a:t> – z latiny „znovu vytvoření celku“</a:t>
            </a:r>
          </a:p>
          <a:p>
            <a:r>
              <a:rPr lang="cs-CZ" dirty="0" smtClean="0"/>
              <a:t>Inkluzi chápeme jako </a:t>
            </a:r>
            <a:r>
              <a:rPr lang="cs-CZ" dirty="0" smtClean="0">
                <a:solidFill>
                  <a:srgbClr val="FF0000"/>
                </a:solidFill>
              </a:rPr>
              <a:t>integraci všech žáků do běžné školy </a:t>
            </a:r>
            <a:r>
              <a:rPr lang="cs-CZ" dirty="0" smtClean="0"/>
              <a:t>a v důsledcích je spojena se zřeknutím  se jakékoli formy etiketování žáků a s rozpuštěním speciálních zařízení a speciální pedagogiky. Pozice </a:t>
            </a:r>
            <a:r>
              <a:rPr lang="cs-CZ" dirty="0" smtClean="0">
                <a:solidFill>
                  <a:srgbClr val="FF0000"/>
                </a:solidFill>
              </a:rPr>
              <a:t>úplné inkluze </a:t>
            </a:r>
            <a:r>
              <a:rPr lang="cs-CZ" dirty="0" smtClean="0"/>
              <a:t>se však běžně neujala.</a:t>
            </a:r>
          </a:p>
          <a:p>
            <a:r>
              <a:rPr lang="cs-CZ" dirty="0" smtClean="0"/>
              <a:t>V současné době se používají oba pojmy </a:t>
            </a:r>
            <a:r>
              <a:rPr lang="cs-CZ" dirty="0" smtClean="0">
                <a:solidFill>
                  <a:srgbClr val="FF0000"/>
                </a:solidFill>
              </a:rPr>
              <a:t>inkluze-integrace</a:t>
            </a:r>
            <a:r>
              <a:rPr lang="cs-CZ" dirty="0" smtClean="0"/>
              <a:t> synonymně. </a:t>
            </a:r>
            <a:r>
              <a:rPr lang="cs-CZ" dirty="0" smtClean="0">
                <a:solidFill>
                  <a:srgbClr val="FF0000"/>
                </a:solidFill>
              </a:rPr>
              <a:t>Inkluze</a:t>
            </a:r>
            <a:r>
              <a:rPr lang="cs-CZ" dirty="0" smtClean="0"/>
              <a:t> – nutnost poukázat na potřebu rozšíření integrace a na realizování optimální integrace pro každého žáka se speciálními vzdělávacími potřebami.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Žáci se speciálními vzdělávacími potřebami </a:t>
            </a:r>
            <a:r>
              <a:rPr lang="cs-CZ" dirty="0" smtClean="0"/>
              <a:t>se vzdělávají podle </a:t>
            </a:r>
            <a:r>
              <a:rPr lang="cs-CZ" dirty="0" smtClean="0">
                <a:solidFill>
                  <a:srgbClr val="FF0000"/>
                </a:solidFill>
              </a:rPr>
              <a:t>individuálních vzdělávacích plánů (IVP) </a:t>
            </a:r>
            <a:r>
              <a:rPr lang="cs-CZ" dirty="0" smtClean="0"/>
              <a:t>bez ohledu na vzdělávací instituci. Při vyučování je žákům poskytována </a:t>
            </a:r>
            <a:r>
              <a:rPr lang="cs-CZ" dirty="0" err="1" smtClean="0">
                <a:solidFill>
                  <a:srgbClr val="FF0000"/>
                </a:solidFill>
              </a:rPr>
              <a:t>speciálněpedagogická</a:t>
            </a:r>
            <a:r>
              <a:rPr lang="cs-CZ" dirty="0" smtClean="0">
                <a:solidFill>
                  <a:srgbClr val="FF0000"/>
                </a:solidFill>
              </a:rPr>
              <a:t> podpora</a:t>
            </a:r>
            <a:r>
              <a:rPr lang="cs-CZ" dirty="0" smtClean="0"/>
              <a:t> v závislosti na druhu a rozsahu jejich postižení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Speciálněpedagogické</a:t>
            </a:r>
            <a:r>
              <a:rPr lang="cs-CZ" dirty="0" smtClean="0">
                <a:solidFill>
                  <a:srgbClr val="FF0000"/>
                </a:solidFill>
              </a:rPr>
              <a:t> vývojové fáze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- </a:t>
            </a:r>
            <a:r>
              <a:rPr lang="cs-CZ" dirty="0" err="1" smtClean="0">
                <a:solidFill>
                  <a:srgbClr val="FF0000"/>
                </a:solidFill>
              </a:rPr>
              <a:t>Exkluze</a:t>
            </a:r>
            <a:r>
              <a:rPr lang="cs-CZ" dirty="0" smtClean="0"/>
              <a:t> – vyloučení ze vzdělávání ve veřejném školství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- Segregace</a:t>
            </a:r>
            <a:r>
              <a:rPr lang="cs-CZ" dirty="0" smtClean="0"/>
              <a:t> – založení speciálních zařízení a škol pro jedince s různým druhem postižení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- Školní integrace </a:t>
            </a:r>
            <a:r>
              <a:rPr lang="cs-CZ" dirty="0" smtClean="0"/>
              <a:t>– snaha o pokud možno společnou výchovu a vzdělávání postižených a nepostižených žáků</a:t>
            </a:r>
          </a:p>
          <a:p>
            <a:pPr>
              <a:buNone/>
            </a:pPr>
            <a:r>
              <a:rPr lang="cs-CZ" dirty="0" smtClean="0"/>
              <a:t>	-</a:t>
            </a:r>
            <a:r>
              <a:rPr lang="cs-CZ" dirty="0" smtClean="0">
                <a:solidFill>
                  <a:srgbClr val="FF0000"/>
                </a:solidFill>
              </a:rPr>
              <a:t> Inkluze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FORMY SPOLEČNÉHO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Speciálněpedagogické</a:t>
            </a:r>
            <a:r>
              <a:rPr lang="cs-CZ" dirty="0" smtClean="0">
                <a:solidFill>
                  <a:srgbClr val="FF0000"/>
                </a:solidFill>
              </a:rPr>
              <a:t> diagnostické podpůrné třídy </a:t>
            </a:r>
            <a:r>
              <a:rPr lang="cs-CZ" dirty="0" smtClean="0"/>
              <a:t>(popřípadě podpůrné třídy)shromažďují žáky se speciálními vzdělávacími potřebami do jedné výukové skupiny.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Kooperativní třídy </a:t>
            </a:r>
            <a:r>
              <a:rPr lang="cs-CZ" dirty="0" smtClean="0"/>
              <a:t>– podpůrné třídy umístěné v běžné škole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Integrační třídy- </a:t>
            </a:r>
            <a:r>
              <a:rPr lang="cs-CZ" dirty="0" smtClean="0"/>
              <a:t>postupné ročníky v běžné škole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Integrativní</a:t>
            </a:r>
            <a:r>
              <a:rPr lang="cs-CZ" dirty="0" smtClean="0">
                <a:solidFill>
                  <a:srgbClr val="FF0000"/>
                </a:solidFill>
              </a:rPr>
              <a:t> běžné třídy </a:t>
            </a:r>
            <a:r>
              <a:rPr lang="cs-CZ" dirty="0" smtClean="0"/>
              <a:t>– další vývoj integračních tříd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Běžné třídy se speciálně pedagogickou podporou </a:t>
            </a:r>
            <a:r>
              <a:rPr lang="cs-CZ" dirty="0" smtClean="0"/>
              <a:t>- odlišují se od </a:t>
            </a:r>
            <a:r>
              <a:rPr lang="cs-CZ" dirty="0" err="1" smtClean="0"/>
              <a:t>int</a:t>
            </a:r>
            <a:r>
              <a:rPr lang="cs-CZ" dirty="0" smtClean="0"/>
              <a:t>. </a:t>
            </a:r>
            <a:r>
              <a:rPr lang="cs-CZ" dirty="0" err="1" smtClean="0"/>
              <a:t>b</a:t>
            </a:r>
            <a:r>
              <a:rPr lang="cs-CZ" dirty="0" smtClean="0"/>
              <a:t>. </a:t>
            </a:r>
            <a:r>
              <a:rPr lang="cs-CZ" dirty="0" err="1" smtClean="0"/>
              <a:t>t</a:t>
            </a:r>
            <a:r>
              <a:rPr lang="cs-CZ" dirty="0" smtClean="0"/>
              <a:t>. tím, že počet žáků je nezměněn a </a:t>
            </a:r>
            <a:r>
              <a:rPr lang="cs-CZ" dirty="0" err="1" smtClean="0"/>
              <a:t>speciálněpedagogická</a:t>
            </a:r>
            <a:r>
              <a:rPr lang="cs-CZ" dirty="0" smtClean="0"/>
              <a:t> podpora jen v určitých hodinách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Běžné třídy bez </a:t>
            </a:r>
            <a:r>
              <a:rPr lang="cs-CZ" dirty="0" err="1" smtClean="0">
                <a:solidFill>
                  <a:srgbClr val="FF0000"/>
                </a:solidFill>
              </a:rPr>
              <a:t>speciálněpedagogické</a:t>
            </a:r>
            <a:r>
              <a:rPr lang="cs-CZ" dirty="0" smtClean="0">
                <a:solidFill>
                  <a:srgbClr val="FF0000"/>
                </a:solidFill>
              </a:rPr>
              <a:t> podpory (tzv. šedá integrace)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PODPŮRNÉ SYSTÉMY PRO SPOLEČNÉ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Týmová struktura </a:t>
            </a:r>
            <a:r>
              <a:rPr lang="cs-CZ" dirty="0" smtClean="0"/>
              <a:t>– pedagogičtí pracovníci (učitelé, speciální pedagogové, poradenští pracovníci), rodiče a další externí spolupracovníci. Úkol pro budoucnost učitelské profese – Naučit se pracovat v týmu!!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Team-</a:t>
            </a:r>
            <a:r>
              <a:rPr lang="cs-CZ" dirty="0" err="1" smtClean="0">
                <a:solidFill>
                  <a:srgbClr val="FF0000"/>
                </a:solidFill>
              </a:rPr>
              <a:t>teaching</a:t>
            </a:r>
            <a:r>
              <a:rPr lang="cs-CZ" dirty="0" smtClean="0"/>
              <a:t> – spolupracují 2 nebo 3 pedagogické síly s jednou výukovou skupinou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Externí kooperace </a:t>
            </a:r>
            <a:r>
              <a:rPr lang="cs-CZ" dirty="0" smtClean="0"/>
              <a:t>– spolupráce s odborníky (lékař, terapeut, psycholog,…) rodiči (jejich zkušenosti, odborné poznatky,…)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SE ZKUŠENOSTÍ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Kooperativní učení </a:t>
            </a:r>
            <a:r>
              <a:rPr lang="cs-CZ" dirty="0" smtClean="0"/>
              <a:t>– práce v týmu přispívá k rozvoji sociálních kompetencí jedince (zvyšuje se soudržnost třídy, vzájemnou komunikaci, prostředek k dosažení lepších výkonů žáků, pozitivně ovlivňuje klima školy, nahrazuje prvky soutěživosti, je přípravou pro projektovou výuku).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Projektové vyučování </a:t>
            </a:r>
            <a:r>
              <a:rPr lang="cs-CZ" dirty="0" smtClean="0"/>
              <a:t>– způsob vyučování, jehož výsledkem je zajímavý úkol, problém, který žáci mají zájem řešit. Projekt by měl být připraven týmem učitelů, používají se techniky jako brainstorming, důraz na hodnocení a hlavně sebehodnocení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Didaktická hra </a:t>
            </a:r>
            <a:r>
              <a:rPr lang="cs-CZ" dirty="0" smtClean="0"/>
              <a:t>– </a:t>
            </a:r>
            <a:r>
              <a:rPr lang="cs-CZ" dirty="0" err="1" smtClean="0"/>
              <a:t>hra</a:t>
            </a:r>
            <a:r>
              <a:rPr lang="cs-CZ" dirty="0" smtClean="0"/>
              <a:t> která směřuje k dosažení určitých didaktických cílů - např. simulační hra, hry s počítačem, rolové hry, </a:t>
            </a:r>
            <a:r>
              <a:rPr lang="cs-CZ" dirty="0" smtClean="0">
                <a:solidFill>
                  <a:srgbClr val="FF0000"/>
                </a:solidFill>
              </a:rPr>
              <a:t>dramatická výchova.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1125</TotalTime>
  <Words>1519</Words>
  <Application>Microsoft Office PowerPoint</Application>
  <PresentationFormat>Předvádění na obrazovce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Medián</vt:lpstr>
      <vt:lpstr>Vzdělávání žáků se speciálními vzdělávacími potřebami</vt:lpstr>
      <vt:lpstr>POJMY</vt:lpstr>
      <vt:lpstr>POJMY</vt:lpstr>
      <vt:lpstr>DĚLENÍ SPECIÁLNÍ PEDAGOGIKY PODLE DRUHU POSTIŽENÍ</vt:lpstr>
      <vt:lpstr>POJMY</vt:lpstr>
      <vt:lpstr>POJMY</vt:lpstr>
      <vt:lpstr>ORGANIZAČNÍ FORMY SPOLEČNÉHO VYUČOVÁNÍ</vt:lpstr>
      <vt:lpstr>PODPŮRNÉ SYSTÉMY PRO SPOLEČNÉ VYUČOVÁNÍ</vt:lpstr>
      <vt:lpstr>UČENÍ SE ZKUŠENOSTÍ</vt:lpstr>
      <vt:lpstr>UČENÍ SE ZKUŠENOSTÍ</vt:lpstr>
      <vt:lpstr>LEGISLATIVNÍ RÁMEC PRO INTEGRAT./INKLUZIVNÍ VZDĚLÁVÁNÍ</vt:lpstr>
      <vt:lpstr>ŠKOLSKÝ ZÁKON</vt:lpstr>
      <vt:lpstr>PEDAGOGICKO-PSYCHOLOGICKÉ PORADENSKÉ SLUŽBY</vt:lpstr>
      <vt:lpstr>DŮLEŽITÉ KURIKULÁRNÍ DOKUMENTY</vt:lpstr>
      <vt:lpstr>PODMÍNKY VZDĚLÁVÁNÍ ŽÁKŮ S TĚLESNÝM POSTIŽENÍM, DLOUHODOBĚ NEMOCNÝCH A  ZDRAVOTNĚ OSLABENÝCH</vt:lpstr>
      <vt:lpstr>PODMÍNKY VZDĚLÁVÁNÍ ŽÁKŮ SE ZRAKOVÝM POSTIŽENÍM A TĚŽKÝM ZRAKOVÝM POSTIŽENÍM</vt:lpstr>
      <vt:lpstr>PODMÍNKY VZDĚLÁVÁNÍ ŽÁKŮ SE SLUCHOVÝM POSTIŽENÍM A TĚŽKÝM SLUCHOVÝM POSTIŽENÍM</vt:lpstr>
      <vt:lpstr>PODMÍNKY VZDĚLÁVÁNÍ ŽÁKŮ S PORUCHAMI KOMUNIKAČNÍCH SCHOPNOSTÍ</vt:lpstr>
      <vt:lpstr>PODMÍNKY VZDĚLÁVÁNÍ ŽÁKŮ SE SPECIFICKÝMI PORUCHAMI UČENÍ</vt:lpstr>
      <vt:lpstr>PODMÍNKY VZDĚLÁVÁNÍ ŽÁKŮ S PORUCHAMI CHOVÁNÍ</vt:lpstr>
      <vt:lpstr>PODMÍNKY VZDĚLÁVÁNÍ ŽÁKŮ S MENTÁLNÍM POSTIŽENÍM</vt:lpstr>
      <vt:lpstr>PODMÍNKY VZDĚLÁVÁNÍ ŽÁKŮ SE SOUBĚŽNÝM POSTIŽENÍM VÍCE VADAMI</vt:lpstr>
      <vt:lpstr>PODMÍNKY VZDĚLÁVÁNÍ ŽÁKŮ SE SOCIÁLNÍM ZNEVÝHODNĚNÍM</vt:lpstr>
      <vt:lpstr>PODMÍNKY VZDĚLÁVÁNÍ ŽÁKŮ NADANÝCH A MIMOŘÁDNĚ NADANÝCH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žáků se speciálními vzdělávacími potřebami</dc:title>
  <dc:creator>Your User Name</dc:creator>
  <cp:lastModifiedBy>Your User Name</cp:lastModifiedBy>
  <cp:revision>30</cp:revision>
  <dcterms:created xsi:type="dcterms:W3CDTF">2011-08-11T13:15:50Z</dcterms:created>
  <dcterms:modified xsi:type="dcterms:W3CDTF">2012-07-12T21:31:13Z</dcterms:modified>
</cp:coreProperties>
</file>