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9/13/2014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Zdenko Reguli</a:t>
            </a:r>
          </a:p>
          <a:p>
            <a:r>
              <a:rPr lang="cs-CZ" dirty="0" smtClean="0"/>
              <a:t>Lucie Mlejnková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38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učební cíle, </a:t>
            </a:r>
            <a:endParaRPr lang="cs-CZ" dirty="0" smtClean="0"/>
          </a:p>
          <a:p>
            <a:r>
              <a:rPr lang="cs-CZ" dirty="0" smtClean="0"/>
              <a:t>Učební osnovy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učební látka</a:t>
            </a:r>
          </a:p>
          <a:p>
            <a:endParaRPr lang="cs-CZ" dirty="0"/>
          </a:p>
          <a:p>
            <a:r>
              <a:rPr lang="cs-CZ" dirty="0" smtClean="0"/>
              <a:t>Jsou </a:t>
            </a:r>
            <a:r>
              <a:rPr lang="cs-CZ" dirty="0"/>
              <a:t>vytvářeny organizátorem učení, lektorem či </a:t>
            </a:r>
            <a:r>
              <a:rPr lang="cs-CZ" dirty="0" smtClean="0"/>
              <a:t>instruktorem</a:t>
            </a:r>
          </a:p>
          <a:p>
            <a:endParaRPr lang="cs-CZ" dirty="0"/>
          </a:p>
          <a:p>
            <a:r>
              <a:rPr lang="cs-CZ" dirty="0"/>
              <a:t>Vzdělávání dospělých </a:t>
            </a:r>
            <a:r>
              <a:rPr lang="cs-CZ" dirty="0" smtClean="0"/>
              <a:t>směřuje </a:t>
            </a:r>
            <a:r>
              <a:rPr lang="cs-CZ" dirty="0"/>
              <a:t>k praktickému využití nabytých znalostí a dovedností. Pokud vzdělávání přímo souvisí, nebo dokonce probíhá v rámci </a:t>
            </a:r>
            <a:r>
              <a:rPr lang="cs-CZ" dirty="0" smtClean="0"/>
              <a:t>profese, nazýváme </a:t>
            </a:r>
            <a:r>
              <a:rPr lang="cs-CZ" dirty="0"/>
              <a:t>jej profesním vzdělávání. </a:t>
            </a:r>
          </a:p>
        </p:txBody>
      </p:sp>
    </p:spTree>
    <p:extLst>
      <p:ext uri="{BB962C8B-B14F-4D97-AF65-F5344CB8AC3E}">
        <p14:creationId xmlns:p14="http://schemas.microsoft.com/office/powerpoint/2010/main" val="2874637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Učení je charakterizováno jako schopnost všech živých organismů adaptovat se na změny v prostředí, v němž se </a:t>
            </a:r>
            <a:r>
              <a:rPr lang="cs-CZ" dirty="0" smtClean="0"/>
              <a:t>nacházejí</a:t>
            </a:r>
          </a:p>
          <a:p>
            <a:endParaRPr lang="cs-CZ" dirty="0" smtClean="0"/>
          </a:p>
          <a:p>
            <a:r>
              <a:rPr lang="cs-CZ" dirty="0"/>
              <a:t>V pracovní oblasti je učení </a:t>
            </a:r>
            <a:r>
              <a:rPr lang="cs-CZ" dirty="0" smtClean="0"/>
              <a:t>spojováno </a:t>
            </a:r>
            <a:r>
              <a:rPr lang="cs-CZ" dirty="0"/>
              <a:t>s cestou k rozvoji a profesionalitě člověka</a:t>
            </a:r>
          </a:p>
          <a:p>
            <a:endParaRPr lang="cs-CZ" dirty="0"/>
          </a:p>
          <a:p>
            <a:r>
              <a:rPr lang="cs-CZ" dirty="0" smtClean="0"/>
              <a:t>Nelze </a:t>
            </a:r>
            <a:r>
              <a:rPr lang="cs-CZ" dirty="0"/>
              <a:t>vždy přesně rozeznat, kdy končí učení a začíná práce</a:t>
            </a:r>
          </a:p>
        </p:txBody>
      </p:sp>
    </p:spTree>
    <p:extLst>
      <p:ext uri="{BB962C8B-B14F-4D97-AF65-F5344CB8AC3E}">
        <p14:creationId xmlns:p14="http://schemas.microsoft.com/office/powerpoint/2010/main" val="2672835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pravidla </a:t>
            </a:r>
            <a:r>
              <a:rPr lang="cs-CZ" dirty="0"/>
              <a:t>pro dosažení optimálních studijních </a:t>
            </a:r>
            <a:r>
              <a:rPr lang="cs-CZ" dirty="0" smtClean="0"/>
              <a:t>výsledků</a:t>
            </a:r>
          </a:p>
          <a:p>
            <a:endParaRPr lang="cs-CZ" dirty="0"/>
          </a:p>
          <a:p>
            <a:r>
              <a:rPr lang="cs-CZ" dirty="0" smtClean="0"/>
              <a:t>Tři možné pohledy </a:t>
            </a:r>
            <a:r>
              <a:rPr lang="cs-CZ" dirty="0" err="1" smtClean="0"/>
              <a:t>androdidaktiky</a:t>
            </a:r>
            <a:r>
              <a:rPr lang="cs-CZ" dirty="0" smtClean="0"/>
              <a:t> na didaktické principy: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Praktické ignorování  principů jako zastaralé teorie</a:t>
            </a:r>
          </a:p>
          <a:p>
            <a:pPr lvl="1"/>
            <a:r>
              <a:rPr lang="cs-CZ" dirty="0" smtClean="0"/>
              <a:t>Dodržování a redukce principů</a:t>
            </a:r>
          </a:p>
          <a:p>
            <a:pPr lvl="1"/>
            <a:r>
              <a:rPr lang="cs-CZ" dirty="0" smtClean="0"/>
              <a:t>Vytvoření </a:t>
            </a:r>
            <a:r>
              <a:rPr lang="cs-CZ" dirty="0"/>
              <a:t>souboru principů vztahujících se přímo k danému studijnímu cíli a metodám jeho dosažení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870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1) Zásada jednotnosti </a:t>
            </a:r>
          </a:p>
          <a:p>
            <a:r>
              <a:rPr lang="cs-CZ" dirty="0" smtClean="0"/>
              <a:t>2</a:t>
            </a:r>
            <a:r>
              <a:rPr lang="cs-CZ" dirty="0"/>
              <a:t>) Zásady ekonomičnosti </a:t>
            </a:r>
          </a:p>
          <a:p>
            <a:r>
              <a:rPr lang="cs-CZ" dirty="0" smtClean="0"/>
              <a:t>3</a:t>
            </a:r>
            <a:r>
              <a:rPr lang="cs-CZ" dirty="0"/>
              <a:t>) Zásada přizpůsobení vzdělání potřebám firmy </a:t>
            </a:r>
          </a:p>
          <a:p>
            <a:r>
              <a:rPr lang="cs-CZ" dirty="0" smtClean="0"/>
              <a:t>4</a:t>
            </a:r>
            <a:r>
              <a:rPr lang="cs-CZ" dirty="0"/>
              <a:t>) Zásada přizpůsobení vzdělávání potřebám cílové skupiny </a:t>
            </a:r>
          </a:p>
          <a:p>
            <a:r>
              <a:rPr lang="cs-CZ" dirty="0" smtClean="0"/>
              <a:t>5</a:t>
            </a:r>
            <a:r>
              <a:rPr lang="cs-CZ" dirty="0"/>
              <a:t>) Zásada permanentnosti vzdělávání </a:t>
            </a:r>
          </a:p>
          <a:p>
            <a:r>
              <a:rPr lang="cs-CZ" dirty="0" smtClean="0"/>
              <a:t>6</a:t>
            </a:r>
            <a:r>
              <a:rPr lang="cs-CZ" dirty="0"/>
              <a:t>) Zásada všeobecné závaznosti </a:t>
            </a:r>
          </a:p>
          <a:p>
            <a:r>
              <a:rPr lang="cs-CZ" dirty="0" smtClean="0"/>
              <a:t>7</a:t>
            </a:r>
            <a:r>
              <a:rPr lang="cs-CZ" dirty="0"/>
              <a:t>) Zásada operativnosti ve vedení výuky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70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Redukce didaktických principů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</a:t>
            </a:r>
            <a:r>
              <a:rPr lang="cs-CZ" dirty="0"/>
              <a:t>zajímavosti, poutavosti, vtipnosti a hravosti </a:t>
            </a:r>
          </a:p>
          <a:p>
            <a:r>
              <a:rPr lang="cs-CZ" dirty="0" smtClean="0"/>
              <a:t>princip </a:t>
            </a:r>
            <a:r>
              <a:rPr lang="cs-CZ" dirty="0"/>
              <a:t>plynutí – spád výuky, nedopustit nudu </a:t>
            </a:r>
          </a:p>
          <a:p>
            <a:r>
              <a:rPr lang="cs-CZ" dirty="0" smtClean="0"/>
              <a:t>princip </a:t>
            </a:r>
            <a:r>
              <a:rPr lang="cs-CZ" dirty="0"/>
              <a:t>efektivity – poměr čas/výkon, výkon/účastnický poplatek </a:t>
            </a:r>
          </a:p>
          <a:p>
            <a:r>
              <a:rPr lang="cs-CZ" dirty="0" smtClean="0"/>
              <a:t>princip </a:t>
            </a:r>
            <a:r>
              <a:rPr lang="cs-CZ" dirty="0"/>
              <a:t>operativnosti – efektivní reakce na nutné změny, kreativita, adaptivita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527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Megaprincip</a:t>
            </a:r>
            <a:r>
              <a:rPr lang="cs-CZ" dirty="0" smtClean="0"/>
              <a:t> </a:t>
            </a:r>
            <a:r>
              <a:rPr lang="cs-CZ" dirty="0" err="1" smtClean="0"/>
              <a:t>androdidaktiky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podpory </a:t>
            </a:r>
            <a:r>
              <a:rPr lang="cs-CZ" dirty="0" smtClean="0"/>
              <a:t>klíčových kompetencí</a:t>
            </a:r>
          </a:p>
          <a:p>
            <a:endParaRPr lang="cs-CZ" dirty="0"/>
          </a:p>
          <a:p>
            <a:r>
              <a:rPr lang="cs-CZ" dirty="0" smtClean="0"/>
              <a:t>Klíčové kompetence:</a:t>
            </a:r>
          </a:p>
          <a:p>
            <a:r>
              <a:rPr lang="cs-CZ" dirty="0" smtClean="0"/>
              <a:t>souhrn </a:t>
            </a:r>
            <a:r>
              <a:rPr lang="cs-CZ" dirty="0"/>
              <a:t>vědomostí, dovedností, schopností, postojů a hodnot důležitých pro osobní rozvoj a uplatnění každého člena společnosti</a:t>
            </a:r>
          </a:p>
        </p:txBody>
      </p:sp>
    </p:spTree>
    <p:extLst>
      <p:ext uri="{BB962C8B-B14F-4D97-AF65-F5344CB8AC3E}">
        <p14:creationId xmlns:p14="http://schemas.microsoft.com/office/powerpoint/2010/main" val="4284684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dirty="0" err="1" smtClean="0"/>
              <a:t>androdidaktice</a:t>
            </a:r>
            <a:r>
              <a:rPr lang="cs-CZ" dirty="0" smtClean="0"/>
              <a:t> předpokládáme, že účastník má již ze základního vzdělávání rozvinuté klíčové kompetence:</a:t>
            </a:r>
          </a:p>
          <a:p>
            <a:endParaRPr lang="cs-CZ" dirty="0"/>
          </a:p>
          <a:p>
            <a:pPr lvl="1"/>
            <a:r>
              <a:rPr lang="cs-CZ" dirty="0"/>
              <a:t>kompetence k učení, </a:t>
            </a:r>
            <a:endParaRPr lang="cs-CZ" dirty="0" smtClean="0"/>
          </a:p>
          <a:p>
            <a:pPr lvl="1"/>
            <a:r>
              <a:rPr lang="cs-CZ" dirty="0" smtClean="0"/>
              <a:t>kompetence k </a:t>
            </a:r>
            <a:r>
              <a:rPr lang="cs-CZ" dirty="0"/>
              <a:t>řešení problémů, </a:t>
            </a:r>
            <a:endParaRPr lang="cs-CZ" dirty="0" smtClean="0"/>
          </a:p>
          <a:p>
            <a:pPr lvl="1"/>
            <a:r>
              <a:rPr lang="cs-CZ" dirty="0"/>
              <a:t>kompetence </a:t>
            </a:r>
            <a:r>
              <a:rPr lang="cs-CZ" dirty="0" smtClean="0"/>
              <a:t>komunikativní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/>
              <a:t>kompetence </a:t>
            </a:r>
            <a:r>
              <a:rPr lang="cs-CZ" dirty="0" smtClean="0"/>
              <a:t>sociální </a:t>
            </a:r>
            <a:r>
              <a:rPr lang="cs-CZ" dirty="0"/>
              <a:t>a personální, </a:t>
            </a:r>
            <a:endParaRPr lang="cs-CZ" dirty="0" smtClean="0"/>
          </a:p>
          <a:p>
            <a:pPr lvl="1"/>
            <a:r>
              <a:rPr lang="cs-CZ" dirty="0"/>
              <a:t>kompetence </a:t>
            </a:r>
            <a:r>
              <a:rPr lang="cs-CZ" dirty="0" smtClean="0"/>
              <a:t>občanské</a:t>
            </a:r>
            <a:endParaRPr lang="cs-CZ" dirty="0"/>
          </a:p>
          <a:p>
            <a:pPr lvl="1"/>
            <a:r>
              <a:rPr lang="cs-CZ" dirty="0" smtClean="0"/>
              <a:t>pracovní </a:t>
            </a:r>
            <a:r>
              <a:rPr lang="cs-CZ" dirty="0"/>
              <a:t>kompetence</a:t>
            </a:r>
          </a:p>
        </p:txBody>
      </p:sp>
    </p:spTree>
    <p:extLst>
      <p:ext uri="{BB962C8B-B14F-4D97-AF65-F5344CB8AC3E}">
        <p14:creationId xmlns:p14="http://schemas.microsoft.com/office/powerpoint/2010/main" val="1476642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komplexní, časově ohraničený proces, rozdělený do jednotlivých kratších- tematicky i časově specifických </a:t>
            </a:r>
            <a:r>
              <a:rPr lang="cs-CZ" dirty="0" smtClean="0"/>
              <a:t>jednotek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Vyučovací jednotka</a:t>
            </a:r>
          </a:p>
          <a:p>
            <a:pPr lvl="2"/>
            <a:r>
              <a:rPr lang="cs-CZ" dirty="0" smtClean="0"/>
              <a:t>Ve školním vzdělávání 45 minut</a:t>
            </a:r>
          </a:p>
          <a:p>
            <a:pPr lvl="2"/>
            <a:r>
              <a:rPr lang="cs-CZ" dirty="0" smtClean="0"/>
              <a:t>Ve vzdělávání dospělých různá délka podle</a:t>
            </a:r>
          </a:p>
          <a:p>
            <a:pPr lvl="3"/>
            <a:r>
              <a:rPr lang="cs-CZ" dirty="0" smtClean="0"/>
              <a:t>Cíle</a:t>
            </a:r>
          </a:p>
          <a:p>
            <a:pPr lvl="3"/>
            <a:r>
              <a:rPr lang="cs-CZ" dirty="0" smtClean="0"/>
              <a:t>Metod</a:t>
            </a:r>
          </a:p>
          <a:p>
            <a:pPr lvl="3"/>
            <a:r>
              <a:rPr lang="cs-CZ" dirty="0" smtClean="0"/>
              <a:t>Účastníků</a:t>
            </a:r>
          </a:p>
          <a:p>
            <a:pPr lvl="3"/>
            <a:r>
              <a:rPr lang="cs-CZ" dirty="0" smtClean="0"/>
              <a:t>Atd.</a:t>
            </a:r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389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jednotka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1) Vstup 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a</a:t>
            </a:r>
            <a:r>
              <a:rPr lang="cs-CZ" dirty="0"/>
              <a:t>. P</a:t>
            </a:r>
            <a:r>
              <a:rPr lang="cs-CZ" dirty="0" smtClean="0"/>
              <a:t>řehled </a:t>
            </a:r>
            <a:r>
              <a:rPr lang="cs-CZ" dirty="0"/>
              <a:t>toho, co přijde a tím i pocit bezpečí </a:t>
            </a:r>
          </a:p>
          <a:p>
            <a:pPr lvl="1"/>
            <a:r>
              <a:rPr lang="cs-CZ" dirty="0"/>
              <a:t>b. Ozřejmí učební cíle (to vše se naučíte) </a:t>
            </a:r>
          </a:p>
          <a:p>
            <a:pPr lvl="1"/>
            <a:r>
              <a:rPr lang="cs-CZ" dirty="0"/>
              <a:t>c. Vyvolá napětí (neočekávaná, originální myšlenka) </a:t>
            </a:r>
          </a:p>
          <a:p>
            <a:pPr lvl="1"/>
            <a:r>
              <a:rPr lang="cs-CZ" dirty="0"/>
              <a:t>d. Uvolní atmosféru humorem </a:t>
            </a:r>
          </a:p>
          <a:p>
            <a:r>
              <a:rPr lang="cs-CZ" dirty="0" smtClean="0"/>
              <a:t>2</a:t>
            </a:r>
            <a:r>
              <a:rPr lang="cs-CZ" dirty="0"/>
              <a:t>) Forma prezentace/ zpracování </a:t>
            </a:r>
            <a:r>
              <a:rPr lang="cs-CZ" dirty="0" smtClean="0"/>
              <a:t>tématu: aktivita </a:t>
            </a:r>
            <a:r>
              <a:rPr lang="cs-CZ" dirty="0"/>
              <a:t>buď spíše na straně lektora (přednáška), nebo spíše na straně účastníků kurzu (práce ve dvojicích, ve skupinách apod.), nebo na obou stranách (učební rozhovor</a:t>
            </a:r>
            <a:r>
              <a:rPr lang="cs-CZ" dirty="0" smtClean="0"/>
              <a:t>). </a:t>
            </a:r>
            <a:endParaRPr lang="cs-CZ" dirty="0"/>
          </a:p>
          <a:p>
            <a:r>
              <a:rPr lang="cs-CZ" dirty="0"/>
              <a:t>3) Uvedení </a:t>
            </a:r>
            <a:r>
              <a:rPr lang="cs-CZ" dirty="0" smtClean="0"/>
              <a:t>souvislostí: s již známými znalostmi, širší souvislosti </a:t>
            </a:r>
            <a:r>
              <a:rPr lang="cs-CZ" dirty="0"/>
              <a:t>apod. </a:t>
            </a:r>
          </a:p>
          <a:p>
            <a:r>
              <a:rPr lang="cs-CZ" dirty="0"/>
              <a:t>4) Použití : </a:t>
            </a:r>
            <a:r>
              <a:rPr lang="cs-CZ" dirty="0" smtClean="0"/>
              <a:t>aplikace </a:t>
            </a:r>
            <a:r>
              <a:rPr lang="cs-CZ" dirty="0"/>
              <a:t>na konkrétní případy a problémy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/>
              <a:t>5) Kontrola </a:t>
            </a:r>
            <a:r>
              <a:rPr lang="cs-CZ" dirty="0" smtClean="0"/>
              <a:t>výsledků: ověření, </a:t>
            </a:r>
            <a:r>
              <a:rPr lang="cs-CZ" dirty="0"/>
              <a:t>zda účastníci skutečně dosáhli </a:t>
            </a:r>
            <a:r>
              <a:rPr lang="cs-CZ" dirty="0" smtClean="0"/>
              <a:t>učebního </a:t>
            </a:r>
            <a:r>
              <a:rPr lang="cs-CZ" dirty="0"/>
              <a:t>cíle a kde případně musí dodatečně </a:t>
            </a:r>
            <a:r>
              <a:rPr lang="cs-CZ" dirty="0" smtClean="0"/>
              <a:t>zasáhnout. </a:t>
            </a:r>
            <a:endParaRPr lang="cs-CZ" dirty="0"/>
          </a:p>
          <a:p>
            <a:r>
              <a:rPr lang="cs-CZ" dirty="0"/>
              <a:t>6) </a:t>
            </a:r>
            <a:r>
              <a:rPr lang="cs-CZ" dirty="0" smtClean="0"/>
              <a:t>Shrnutí: rekapitulace a zdůraznění souvislosti </a:t>
            </a:r>
            <a:r>
              <a:rPr lang="cs-CZ" dirty="0"/>
              <a:t>mezi jednotlivými </a:t>
            </a:r>
            <a:r>
              <a:rPr lang="cs-CZ" dirty="0" smtClean="0"/>
              <a:t>informacemi.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860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Fáze</a:t>
            </a:r>
          </a:p>
          <a:p>
            <a:pPr lvl="1"/>
            <a:r>
              <a:rPr lang="cs-CZ" dirty="0"/>
              <a:t>1) Nevědomá neznalost (nevím, že to nevím) </a:t>
            </a:r>
          </a:p>
          <a:p>
            <a:pPr lvl="1"/>
            <a:r>
              <a:rPr lang="cs-CZ" dirty="0"/>
              <a:t>2) Vědomá neznalost (Vím, že to nevím) </a:t>
            </a:r>
          </a:p>
          <a:p>
            <a:pPr lvl="1"/>
            <a:r>
              <a:rPr lang="cs-CZ" dirty="0"/>
              <a:t>3) Vědomá znalost (Vím, že to vím) </a:t>
            </a:r>
          </a:p>
          <a:p>
            <a:pPr lvl="1"/>
            <a:r>
              <a:rPr lang="cs-CZ" dirty="0"/>
              <a:t>4) Nevědomá znalost (Nevím, že to vím) </a:t>
            </a:r>
            <a:endParaRPr lang="cs-CZ" dirty="0" smtClean="0"/>
          </a:p>
          <a:p>
            <a:r>
              <a:rPr lang="cs-CZ" dirty="0" smtClean="0"/>
              <a:t>Strategie re-</a:t>
            </a:r>
            <a:r>
              <a:rPr lang="cs-CZ" dirty="0" err="1" smtClean="0"/>
              <a:t>prezentation</a:t>
            </a:r>
            <a:endParaRPr lang="cs-CZ" dirty="0" smtClean="0"/>
          </a:p>
          <a:p>
            <a:pPr lvl="1"/>
            <a:r>
              <a:rPr lang="cs-CZ" dirty="0"/>
              <a:t>1) Co víme? Víme to? </a:t>
            </a:r>
          </a:p>
          <a:p>
            <a:pPr lvl="1"/>
            <a:r>
              <a:rPr lang="cs-CZ" dirty="0"/>
              <a:t>2) Co nevíme? </a:t>
            </a:r>
          </a:p>
          <a:p>
            <a:pPr lvl="1"/>
            <a:r>
              <a:rPr lang="cs-CZ" dirty="0"/>
              <a:t>3) Co potřebujeme vědět? </a:t>
            </a:r>
          </a:p>
          <a:p>
            <a:pPr lvl="1"/>
            <a:r>
              <a:rPr lang="cs-CZ" dirty="0"/>
              <a:t>4) Odkud se to dozvíme? </a:t>
            </a:r>
          </a:p>
          <a:p>
            <a:endParaRPr lang="cs-CZ" dirty="0" smtClean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06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Androdidaktika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Andragogika – Věda o výchově dospělých, vzdělávání dospělých a péči o dospělé. Zabývá se personalizací, socializací a </a:t>
            </a:r>
            <a:r>
              <a:rPr lang="cs-CZ" dirty="0" err="1"/>
              <a:t>enkulturací</a:t>
            </a:r>
            <a:r>
              <a:rPr lang="cs-CZ" dirty="0"/>
              <a:t> dospělé populace za současného respektování jejích všestranných zvláštností. </a:t>
            </a:r>
          </a:p>
          <a:p>
            <a:r>
              <a:rPr lang="cs-CZ" dirty="0"/>
              <a:t>Didaktika </a:t>
            </a:r>
            <a:r>
              <a:rPr lang="cs-CZ" dirty="0" smtClean="0"/>
              <a:t>–teoretický </a:t>
            </a:r>
            <a:r>
              <a:rPr lang="cs-CZ" dirty="0"/>
              <a:t>obecný vědecký systém, který je možno aplikovat jako do jednotlivých oblastí školského systému (</a:t>
            </a:r>
            <a:r>
              <a:rPr lang="cs-CZ" dirty="0" err="1"/>
              <a:t>did</a:t>
            </a:r>
            <a:r>
              <a:rPr lang="cs-CZ" dirty="0"/>
              <a:t>. školní), tak do vyučování určitých předmětových oblastí (př. </a:t>
            </a:r>
            <a:r>
              <a:rPr lang="cs-CZ" dirty="0" smtClean="0"/>
              <a:t>didaktika </a:t>
            </a:r>
            <a:r>
              <a:rPr lang="cs-CZ" dirty="0"/>
              <a:t>vyučování ekonomických, přírodovědeckých či jiných předmětů) či přímo do výuky konkrétního předmětu (př. </a:t>
            </a:r>
            <a:r>
              <a:rPr lang="cs-CZ" dirty="0" smtClean="0"/>
              <a:t>didaktika </a:t>
            </a:r>
            <a:r>
              <a:rPr lang="cs-CZ" dirty="0"/>
              <a:t>biologie, německého jazyka a podobně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dirty="0" err="1" smtClean="0"/>
              <a:t>Androdidaktika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teorie </a:t>
            </a:r>
            <a:r>
              <a:rPr lang="cs-CZ" dirty="0"/>
              <a:t>výuky dospělých. Předmětem zkoumání jsou cíle, obsah, metody a organizační formy. Nejedná se o obecnou vědu a obecné studium výše uvedených hledisek, ale jejich specifikaci při vzdělávání dospělého posluchače. </a:t>
            </a:r>
            <a:r>
              <a:rPr lang="cs-CZ" dirty="0" err="1"/>
              <a:t>Androdikatiku</a:t>
            </a:r>
            <a:r>
              <a:rPr lang="cs-CZ" dirty="0"/>
              <a:t> lze tedy považovat za specifickou část didaktiky obecné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061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andragogika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Proces vzdělávání dospělých:</a:t>
            </a:r>
          </a:p>
          <a:p>
            <a:r>
              <a:rPr lang="cs-CZ" dirty="0"/>
              <a:t>- není omezen na určité obsahy, stupně nebo metody vzdělání </a:t>
            </a:r>
          </a:p>
          <a:p>
            <a:r>
              <a:rPr lang="cs-CZ" dirty="0"/>
              <a:t>- může probíhat ve formálním vzdělávacím sytému nebo vně tohoto systému </a:t>
            </a:r>
          </a:p>
          <a:p>
            <a:r>
              <a:rPr lang="cs-CZ" dirty="0"/>
              <a:t>- znamená zvyšování dosaženého stupně formálního vzdělání získaného na základních, středních, odborných a vysokých školách, nebo slouží jako cesta k jeho získání pro osoby, které se nemohly z nějakého důvodu iniciálního vzdělávání zúčastnit </a:t>
            </a:r>
          </a:p>
          <a:p>
            <a:r>
              <a:rPr lang="cs-CZ" dirty="0"/>
              <a:t>- slouží rozvoji schopností, obohacení znalostí, zvýšení nebo změně kvalifikace a změně postojů a názorů </a:t>
            </a:r>
          </a:p>
          <a:p>
            <a:r>
              <a:rPr lang="cs-CZ" dirty="0"/>
              <a:t>- je zaměřen na dva vzájemně propojené cíle: na rozvoj osobnosti (seberealizaci) a na zjištění participace osobnosti na vyváženém sociálním, kulturním a ekonomickém rozvoji (občanská zodpovědnost) </a:t>
            </a:r>
          </a:p>
          <a:p>
            <a:r>
              <a:rPr lang="cs-CZ" dirty="0"/>
              <a:t>- je součástí celoživotního učení a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592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Mezioborové vztahy andragogiky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přejímání </a:t>
            </a:r>
            <a:r>
              <a:rPr lang="cs-CZ" dirty="0"/>
              <a:t>rozvíjejícího se vědeckého poznání do </a:t>
            </a:r>
            <a:r>
              <a:rPr lang="cs-CZ" dirty="0" smtClean="0"/>
              <a:t>rámce andragogiky, </a:t>
            </a:r>
            <a:r>
              <a:rPr lang="cs-CZ" dirty="0"/>
              <a:t>neboť jedině takto si zachová schopnost být aplikovatelná v praxi vzdělávání </a:t>
            </a:r>
            <a:r>
              <a:rPr lang="cs-CZ" dirty="0" smtClean="0"/>
              <a:t>dospělých. </a:t>
            </a:r>
          </a:p>
          <a:p>
            <a:r>
              <a:rPr lang="cs-CZ" dirty="0" err="1" smtClean="0"/>
              <a:t>andordidaktika</a:t>
            </a:r>
            <a:r>
              <a:rPr lang="cs-CZ" dirty="0" smtClean="0"/>
              <a:t> </a:t>
            </a:r>
            <a:r>
              <a:rPr lang="cs-CZ" dirty="0"/>
              <a:t>se nejen zajímá, ale i opírá o výsledky věd jako je sociologie, ekonomie, psychologie – včetně psychologie </a:t>
            </a:r>
            <a:r>
              <a:rPr lang="cs-CZ" dirty="0" smtClean="0"/>
              <a:t>učení </a:t>
            </a:r>
            <a:r>
              <a:rPr lang="cs-CZ" dirty="0"/>
              <a:t>výchovy, sociální psychologie a dalších věd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androdidaktika</a:t>
            </a:r>
            <a:r>
              <a:rPr lang="cs-CZ" dirty="0" smtClean="0"/>
              <a:t> má funkci </a:t>
            </a:r>
            <a:r>
              <a:rPr lang="cs-CZ" dirty="0"/>
              <a:t>vzdělávací, </a:t>
            </a:r>
            <a:r>
              <a:rPr lang="cs-CZ" dirty="0" smtClean="0"/>
              <a:t>i výchovnou</a:t>
            </a:r>
            <a:endParaRPr lang="cs-CZ" dirty="0"/>
          </a:p>
          <a:p>
            <a:r>
              <a:rPr lang="cs-CZ" dirty="0" smtClean="0"/>
              <a:t>Jedná </a:t>
            </a:r>
            <a:r>
              <a:rPr lang="cs-CZ" dirty="0"/>
              <a:t>se pouze o učení systematické, plánované, cílevědomé. Z výše uvedeného vyplývá skutečnost, kdy se z pohledu účastníka jedná o proces aktivního, systematického a kontinuálního učení za účelem změny znalostí a dovedností. Přičemž dospělého charakterizujeme jako člověka, který ukončil vzdělávání ve formálním vzdělávacím systému, jehož hlavní sociální role můžeme definovat statusem dospělého a institucionalizované učení není hlavní náplní životní </a:t>
            </a:r>
            <a:r>
              <a:rPr lang="cs-CZ" dirty="0" smtClean="0"/>
              <a:t>činnosti.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362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zkoumání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Výuka</a:t>
            </a:r>
          </a:p>
          <a:p>
            <a:r>
              <a:rPr lang="cs-CZ" dirty="0" smtClean="0"/>
              <a:t>Vyučování</a:t>
            </a:r>
          </a:p>
          <a:p>
            <a:r>
              <a:rPr lang="cs-CZ" dirty="0" smtClean="0"/>
              <a:t>učení se</a:t>
            </a:r>
          </a:p>
          <a:p>
            <a:r>
              <a:rPr lang="cs-CZ" dirty="0" smtClean="0"/>
              <a:t>socializace </a:t>
            </a:r>
            <a:r>
              <a:rPr lang="cs-CZ" dirty="0"/>
              <a:t>dospělé </a:t>
            </a:r>
            <a:r>
              <a:rPr lang="cs-CZ" dirty="0" smtClean="0"/>
              <a:t>populace</a:t>
            </a:r>
          </a:p>
          <a:p>
            <a:r>
              <a:rPr lang="cs-CZ" dirty="0" smtClean="0"/>
              <a:t>obecný rozvoj osobnosti</a:t>
            </a:r>
          </a:p>
          <a:p>
            <a:endParaRPr lang="cs-CZ" dirty="0" smtClean="0"/>
          </a:p>
          <a:p>
            <a:r>
              <a:rPr lang="cs-CZ" dirty="0" smtClean="0"/>
              <a:t>vzdělávání </a:t>
            </a:r>
            <a:r>
              <a:rPr lang="cs-CZ" dirty="0"/>
              <a:t>dospělých </a:t>
            </a:r>
            <a:r>
              <a:rPr lang="cs-CZ" dirty="0" smtClean="0"/>
              <a:t>odlišujeme od </a:t>
            </a:r>
            <a:r>
              <a:rPr lang="cs-CZ" dirty="0"/>
              <a:t>čisté manipulace, </a:t>
            </a:r>
            <a:r>
              <a:rPr lang="cs-CZ" dirty="0" smtClean="0"/>
              <a:t>reklamy</a:t>
            </a:r>
            <a:r>
              <a:rPr lang="cs-CZ" dirty="0"/>
              <a:t>, ideologické indoktrinace, snažení různých sekt </a:t>
            </a:r>
            <a:r>
              <a:rPr lang="cs-CZ" dirty="0" smtClean="0"/>
              <a:t>apod.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507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pomocí vzdělávání dosahujeme získávání vědomostí, utváření návyků, postojů, způsobů chování, intelektuální a fyzické připravenosti na základě interakcí mezi všemi účastníky </a:t>
            </a:r>
            <a:r>
              <a:rPr lang="cs-CZ" dirty="0" smtClean="0"/>
              <a:t>vzdělávání</a:t>
            </a:r>
          </a:p>
          <a:p>
            <a:endParaRPr lang="cs-CZ" dirty="0"/>
          </a:p>
          <a:p>
            <a:r>
              <a:rPr lang="cs-CZ" dirty="0" smtClean="0"/>
              <a:t>Vztah (okamžitá, </a:t>
            </a:r>
            <a:r>
              <a:rPr lang="cs-CZ" dirty="0" err="1" smtClean="0"/>
              <a:t>postexpoziční</a:t>
            </a:r>
            <a:r>
              <a:rPr lang="cs-CZ" dirty="0" smtClean="0"/>
              <a:t> interakce):</a:t>
            </a:r>
          </a:p>
          <a:p>
            <a:pPr lvl="1"/>
            <a:r>
              <a:rPr lang="cs-CZ" dirty="0" smtClean="0"/>
              <a:t>vzdělavatel – vzdělávaný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zdělávaný – vzdělávaný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831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Proces:</a:t>
            </a:r>
          </a:p>
          <a:p>
            <a:pPr lvl="1"/>
            <a:r>
              <a:rPr lang="cs-CZ" dirty="0"/>
              <a:t>získání nových vědomostí, dovedností a </a:t>
            </a:r>
            <a:r>
              <a:rPr lang="cs-CZ" dirty="0" smtClean="0"/>
              <a:t>návyků</a:t>
            </a:r>
          </a:p>
          <a:p>
            <a:pPr lvl="1"/>
            <a:r>
              <a:rPr lang="cs-CZ" dirty="0" smtClean="0"/>
              <a:t>utřídění </a:t>
            </a:r>
            <a:r>
              <a:rPr lang="cs-CZ" dirty="0"/>
              <a:t>a pochopení vzájemných </a:t>
            </a:r>
            <a:r>
              <a:rPr lang="cs-CZ" dirty="0" smtClean="0"/>
              <a:t>vztahů</a:t>
            </a:r>
          </a:p>
          <a:p>
            <a:pPr lvl="1"/>
            <a:r>
              <a:rPr lang="cs-CZ" dirty="0" smtClean="0"/>
              <a:t>celoživotní charakter</a:t>
            </a:r>
          </a:p>
          <a:p>
            <a:pPr lvl="1"/>
            <a:r>
              <a:rPr lang="cs-CZ" dirty="0" smtClean="0"/>
              <a:t>Přizpůsobování se prostředí a přizpůsobování prostředí</a:t>
            </a:r>
          </a:p>
          <a:p>
            <a:pPr lvl="1"/>
            <a:endParaRPr lang="cs-CZ" dirty="0"/>
          </a:p>
          <a:p>
            <a:r>
              <a:rPr lang="cs-CZ" dirty="0" smtClean="0"/>
              <a:t>Učení</a:t>
            </a:r>
          </a:p>
          <a:p>
            <a:pPr lvl="1"/>
            <a:r>
              <a:rPr lang="cs-CZ" dirty="0" smtClean="0"/>
              <a:t>Senzomotorické (psychomotorická doména)</a:t>
            </a:r>
          </a:p>
          <a:p>
            <a:pPr lvl="1"/>
            <a:r>
              <a:rPr lang="cs-CZ" dirty="0" smtClean="0"/>
              <a:t>Pojmové (kognitivní doména)</a:t>
            </a:r>
          </a:p>
          <a:p>
            <a:pPr lvl="1"/>
            <a:r>
              <a:rPr lang="cs-CZ" dirty="0" smtClean="0"/>
              <a:t>Sociální (afektivní doména)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84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Jednoduché</a:t>
            </a:r>
          </a:p>
          <a:p>
            <a:pPr lvl="1"/>
            <a:r>
              <a:rPr lang="cs-CZ" dirty="0" smtClean="0"/>
              <a:t>jednoduché </a:t>
            </a:r>
            <a:r>
              <a:rPr lang="cs-CZ" dirty="0"/>
              <a:t>podmiňování, </a:t>
            </a:r>
            <a:endParaRPr lang="cs-CZ" dirty="0" smtClean="0"/>
          </a:p>
          <a:p>
            <a:pPr lvl="1"/>
            <a:r>
              <a:rPr lang="cs-CZ" dirty="0" smtClean="0"/>
              <a:t>vyhasínání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přivykání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vtiskování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latentní učení </a:t>
            </a:r>
            <a:endParaRPr lang="cs-CZ" dirty="0"/>
          </a:p>
          <a:p>
            <a:r>
              <a:rPr lang="cs-CZ" dirty="0" smtClean="0"/>
              <a:t>Složitější</a:t>
            </a:r>
          </a:p>
          <a:p>
            <a:pPr lvl="1"/>
            <a:r>
              <a:rPr lang="cs-CZ" dirty="0" smtClean="0"/>
              <a:t>instrumentální </a:t>
            </a:r>
            <a:r>
              <a:rPr lang="cs-CZ" dirty="0"/>
              <a:t>učení, </a:t>
            </a:r>
            <a:endParaRPr lang="cs-CZ" dirty="0" smtClean="0"/>
          </a:p>
          <a:p>
            <a:pPr lvl="1"/>
            <a:r>
              <a:rPr lang="cs-CZ" dirty="0" smtClean="0"/>
              <a:t>imitační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diskriminační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explorační </a:t>
            </a:r>
          </a:p>
          <a:p>
            <a:pPr lvl="1"/>
            <a:r>
              <a:rPr lang="cs-CZ" dirty="0" smtClean="0"/>
              <a:t>skupinové </a:t>
            </a:r>
            <a:endParaRPr lang="cs-CZ" dirty="0"/>
          </a:p>
          <a:p>
            <a:r>
              <a:rPr lang="cs-CZ" dirty="0" smtClean="0"/>
              <a:t>Specifické</a:t>
            </a:r>
          </a:p>
          <a:p>
            <a:pPr lvl="1"/>
            <a:r>
              <a:rPr lang="cs-CZ" dirty="0" smtClean="0"/>
              <a:t>verbální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pojmově- </a:t>
            </a:r>
            <a:r>
              <a:rPr lang="cs-CZ" dirty="0"/>
              <a:t>paměťové, </a:t>
            </a:r>
            <a:endParaRPr lang="cs-CZ" dirty="0" smtClean="0"/>
          </a:p>
          <a:p>
            <a:pPr lvl="1"/>
            <a:r>
              <a:rPr lang="cs-CZ" dirty="0" smtClean="0"/>
              <a:t>myšlenkové </a:t>
            </a:r>
          </a:p>
          <a:p>
            <a:pPr lvl="1"/>
            <a:r>
              <a:rPr lang="cs-CZ" dirty="0" smtClean="0"/>
              <a:t>sociální)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052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Vyučování je činnost lektora, který iniciuje, motivuje a usměrňuje učení účastníka tak, </a:t>
            </a:r>
            <a:r>
              <a:rPr lang="cs-CZ" dirty="0" smtClean="0"/>
              <a:t>aby </a:t>
            </a:r>
            <a:r>
              <a:rPr lang="cs-CZ" dirty="0"/>
              <a:t>dosáhl (cíleného) stavu, tj. určité soustavy vědomostí, dovedností a </a:t>
            </a:r>
            <a:r>
              <a:rPr lang="cs-CZ" dirty="0" smtClean="0"/>
              <a:t>návyků</a:t>
            </a:r>
          </a:p>
          <a:p>
            <a:endParaRPr lang="cs-CZ" dirty="0"/>
          </a:p>
          <a:p>
            <a:r>
              <a:rPr lang="cs-CZ" dirty="0" smtClean="0"/>
              <a:t>Vnější podmínky</a:t>
            </a:r>
          </a:p>
          <a:p>
            <a:r>
              <a:rPr lang="cs-CZ" dirty="0" smtClean="0"/>
              <a:t>Vnitřní podmínky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939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TC103090430[[fn=Pruhovaný]]</Template>
  <TotalTime>4275</TotalTime>
  <Words>1097</Words>
  <Application>Microsoft Office PowerPoint</Application>
  <PresentationFormat>Širokoúhlá obrazovka</PresentationFormat>
  <Paragraphs>151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Corbel</vt:lpstr>
      <vt:lpstr>Wingdings</vt:lpstr>
      <vt:lpstr>Pruhy</vt:lpstr>
      <vt:lpstr>Základní pojmy</vt:lpstr>
      <vt:lpstr>Androdidaktika</vt:lpstr>
      <vt:lpstr>andragogika</vt:lpstr>
      <vt:lpstr>Mezioborové vztahy andragogiky</vt:lpstr>
      <vt:lpstr>Předmět zkoumání</vt:lpstr>
      <vt:lpstr>vzdělávání</vt:lpstr>
      <vt:lpstr>učení</vt:lpstr>
      <vt:lpstr>učení</vt:lpstr>
      <vt:lpstr>vyučování</vt:lpstr>
      <vt:lpstr>Vnější podmínky</vt:lpstr>
      <vt:lpstr>Profesní vzdělávání</vt:lpstr>
      <vt:lpstr>Didaktické principy</vt:lpstr>
      <vt:lpstr>Didaktické principy</vt:lpstr>
      <vt:lpstr>Redukce didaktických principů</vt:lpstr>
      <vt:lpstr>Megaprincip androdidaktiky</vt:lpstr>
      <vt:lpstr>Klíčové kompetence</vt:lpstr>
      <vt:lpstr>Vyučování</vt:lpstr>
      <vt:lpstr>Vyučovací jednotka</vt:lpstr>
      <vt:lpstr>Strategie učení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Androdidaktika</dc:title>
  <dc:creator>Reguli</dc:creator>
  <cp:lastModifiedBy>Reguli</cp:lastModifiedBy>
  <cp:revision>19</cp:revision>
  <dcterms:created xsi:type="dcterms:W3CDTF">2014-09-12T07:45:11Z</dcterms:created>
  <dcterms:modified xsi:type="dcterms:W3CDTF">2014-09-15T07:01:59Z</dcterms:modified>
</cp:coreProperties>
</file>