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9" r:id="rId4"/>
    <p:sldId id="262" r:id="rId5"/>
    <p:sldId id="263" r:id="rId6"/>
    <p:sldId id="265" r:id="rId7"/>
    <p:sldId id="266" r:id="rId8"/>
    <p:sldId id="267" r:id="rId9"/>
    <p:sldId id="282" r:id="rId10"/>
    <p:sldId id="264" r:id="rId11"/>
    <p:sldId id="268" r:id="rId12"/>
    <p:sldId id="269" r:id="rId13"/>
    <p:sldId id="270" r:id="rId14"/>
    <p:sldId id="285" r:id="rId15"/>
    <p:sldId id="273" r:id="rId16"/>
    <p:sldId id="271" r:id="rId17"/>
    <p:sldId id="272" r:id="rId18"/>
    <p:sldId id="274" r:id="rId19"/>
    <p:sldId id="275" r:id="rId20"/>
    <p:sldId id="276" r:id="rId21"/>
    <p:sldId id="278" r:id="rId22"/>
    <p:sldId id="279" r:id="rId23"/>
    <p:sldId id="280" r:id="rId24"/>
    <p:sldId id="286" r:id="rId25"/>
    <p:sldId id="281" r:id="rId26"/>
    <p:sldId id="283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27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1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7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67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7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1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53789A-C914-4DB1-8815-80B5EC7335C5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3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2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6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3577" y="533665"/>
            <a:ext cx="10227762" cy="4041648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Monitoring a diagnostika kvantity a kvality pohybové aktivity </a:t>
            </a:r>
            <a:endParaRPr lang="cs-CZ" sz="6000" b="1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6342" y="4575313"/>
            <a:ext cx="9418320" cy="1691640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Pedometry, akcelerometry, kalorimetry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987050" y="5879658"/>
            <a:ext cx="9418320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Minster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acti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22" y="2373246"/>
            <a:ext cx="2385693" cy="357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Akcelerometry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- Jednoosé x dvojosé x trojosé přístroje</a:t>
            </a:r>
          </a:p>
          <a:p>
            <a:pPr lvl="0"/>
            <a:r>
              <a:rPr lang="cs-CZ" sz="2800" b="1" dirty="0" smtClean="0"/>
              <a:t>- Výstupní hodnoty: </a:t>
            </a:r>
            <a:r>
              <a:rPr lang="cs-CZ" sz="2800" b="1" dirty="0"/>
              <a:t>„</a:t>
            </a:r>
            <a:r>
              <a:rPr lang="cs-CZ" sz="2800" b="1" dirty="0" err="1"/>
              <a:t>actvity</a:t>
            </a:r>
            <a:r>
              <a:rPr lang="cs-CZ" sz="2800" b="1" dirty="0"/>
              <a:t> </a:t>
            </a:r>
            <a:r>
              <a:rPr lang="cs-CZ" sz="2800" b="1" dirty="0" err="1"/>
              <a:t>counts</a:t>
            </a:r>
            <a:r>
              <a:rPr lang="cs-CZ" sz="2800" b="1" dirty="0"/>
              <a:t>“ a MVPA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- Měříme</a:t>
            </a:r>
            <a:r>
              <a:rPr lang="cs-CZ" sz="2800" b="1" dirty="0">
                <a:solidFill>
                  <a:srgbClr val="FF0000"/>
                </a:solidFill>
              </a:rPr>
              <a:t>:</a:t>
            </a:r>
            <a:r>
              <a:rPr lang="cs-CZ" sz="2800" b="1" dirty="0"/>
              <a:t> </a:t>
            </a:r>
            <a:r>
              <a:rPr lang="cs-CZ" sz="2800" b="1" dirty="0" smtClean="0"/>
              <a:t>AEE – aktivní energetický výdej</a:t>
            </a:r>
            <a:endParaRPr lang="cs-CZ" sz="2800" b="1" dirty="0"/>
          </a:p>
          <a:p>
            <a:r>
              <a:rPr lang="cs-CZ" sz="2800" b="1" dirty="0" smtClean="0"/>
              <a:t>- Doporučené </a:t>
            </a:r>
            <a:r>
              <a:rPr lang="cs-CZ" sz="2800" b="1" dirty="0"/>
              <a:t>umístění: bok</a:t>
            </a:r>
          </a:p>
          <a:p>
            <a:r>
              <a:rPr lang="cs-CZ" sz="2800" b="1" dirty="0" smtClean="0"/>
              <a:t>- Doba </a:t>
            </a:r>
            <a:r>
              <a:rPr lang="cs-CZ" sz="2800" b="1" dirty="0"/>
              <a:t>pozorování: </a:t>
            </a:r>
            <a:r>
              <a:rPr lang="cs-CZ" sz="2800" b="1" dirty="0" smtClean="0"/>
              <a:t>4-6 </a:t>
            </a:r>
            <a:r>
              <a:rPr lang="cs-CZ" sz="2800" b="1" dirty="0"/>
              <a:t>dnů</a:t>
            </a:r>
          </a:p>
          <a:p>
            <a:endParaRPr lang="cs-CZ" sz="2800" b="1" dirty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8302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Akcelerometry - princip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Pracují </a:t>
            </a:r>
            <a:r>
              <a:rPr lang="cs-CZ" sz="2800" b="1" dirty="0"/>
              <a:t>na bázi smršťování piezoelektrického krystalu</a:t>
            </a:r>
          </a:p>
          <a:p>
            <a:r>
              <a:rPr lang="cs-CZ" sz="2800" b="1" dirty="0" smtClean="0"/>
              <a:t>Horizontální </a:t>
            </a:r>
            <a:r>
              <a:rPr lang="cs-CZ" sz="2800" b="1" dirty="0"/>
              <a:t>i vertikální zaznamenání pohybu</a:t>
            </a:r>
          </a:p>
          <a:p>
            <a:endParaRPr lang="cs-CZ" sz="2800" dirty="0" smtClean="0"/>
          </a:p>
        </p:txBody>
      </p:sp>
      <p:pic>
        <p:nvPicPr>
          <p:cNvPr id="2050" name="Picture 2" descr="Výsledek obrázku pro akcelerome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71" y="3726824"/>
            <a:ext cx="3334600" cy="245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Akcelerometry - výhody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- Nízká hmotnost i rozměry</a:t>
            </a:r>
          </a:p>
          <a:p>
            <a:r>
              <a:rPr lang="cs-CZ" sz="2800" b="1" dirty="0" smtClean="0"/>
              <a:t>- Vysoká přesnost naměřených dat</a:t>
            </a:r>
          </a:p>
          <a:p>
            <a:r>
              <a:rPr lang="cs-CZ" sz="2800" b="1" dirty="0" smtClean="0"/>
              <a:t>- Lze </a:t>
            </a:r>
            <a:r>
              <a:rPr lang="cs-CZ" sz="2800" b="1" dirty="0"/>
              <a:t>je nastavovat pomocí počítače i </a:t>
            </a:r>
            <a:r>
              <a:rPr lang="cs-CZ" sz="2800" b="1" dirty="0" smtClean="0"/>
              <a:t>manuálně</a:t>
            </a:r>
          </a:p>
          <a:p>
            <a:r>
              <a:rPr lang="cs-CZ" sz="2800" b="1" dirty="0" smtClean="0"/>
              <a:t>- Je zaznamenán pohyb vertikální i horizontální</a:t>
            </a:r>
          </a:p>
        </p:txBody>
      </p:sp>
    </p:spTree>
    <p:extLst>
      <p:ext uri="{BB962C8B-B14F-4D97-AF65-F5344CB8AC3E}">
        <p14:creationId xmlns:p14="http://schemas.microsoft.com/office/powerpoint/2010/main" val="30260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Akcelerometry - nevýhody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- Vyšší cena</a:t>
            </a:r>
          </a:p>
          <a:p>
            <a:r>
              <a:rPr lang="cs-CZ" sz="2800" b="1" dirty="0" smtClean="0"/>
              <a:t>- Omezená dostupnost produktů v kamenných obchodech</a:t>
            </a:r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8867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Akcelerometry – pořizovací cena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43791" y="1959332"/>
            <a:ext cx="489398" cy="46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869652" y="3970610"/>
            <a:ext cx="489398" cy="46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87" y="4004468"/>
            <a:ext cx="1883133" cy="196978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514212" y="4620026"/>
            <a:ext cx="2480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Actical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(Philips) </a:t>
            </a:r>
          </a:p>
          <a:p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cena: 700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490174" y="1959332"/>
            <a:ext cx="3161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Actigraph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wGT3X-BT</a:t>
            </a:r>
          </a:p>
          <a:p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cena: 100 $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87" y="1828800"/>
            <a:ext cx="1883133" cy="20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Kalorimetrie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Přímá</a:t>
            </a:r>
          </a:p>
          <a:p>
            <a:r>
              <a:rPr lang="cs-CZ" sz="2800" b="1" dirty="0" smtClean="0"/>
              <a:t>Nepřímá</a:t>
            </a:r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5458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Přímá kalorimetrie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893808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- Vynálezce kalorimetru Joseph Black (r. 1761)</a:t>
            </a:r>
          </a:p>
          <a:p>
            <a:r>
              <a:rPr lang="cs-CZ" sz="2800" b="1" dirty="0" smtClean="0"/>
              <a:t>- Moderní podoba od počátku 20. století</a:t>
            </a:r>
          </a:p>
          <a:p>
            <a:r>
              <a:rPr lang="cs-CZ" sz="2800" b="1" dirty="0" smtClean="0"/>
              <a:t>- Měří se individuální výdej energie v klidu nebo při konkrétní PA</a:t>
            </a:r>
          </a:p>
          <a:p>
            <a:r>
              <a:rPr lang="cs-CZ" sz="2800" b="1" dirty="0" smtClean="0"/>
              <a:t>- Zjišťuje </a:t>
            </a:r>
            <a:r>
              <a:rPr lang="cs-CZ" sz="2800" b="1" dirty="0"/>
              <a:t>energetickou produkci</a:t>
            </a:r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5015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Přímá kalorimetrie - princip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80" y="1995018"/>
            <a:ext cx="6850017" cy="43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Přímá kalorimetrie - výhody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- Vysoká přesnost naměřených dat</a:t>
            </a:r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686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Přímá kalorimetrie - nevýhody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- Pomalé vyhodnocení dat</a:t>
            </a:r>
          </a:p>
          <a:p>
            <a:r>
              <a:rPr lang="cs-CZ" sz="2800" b="1" dirty="0" smtClean="0"/>
              <a:t>- Nákladná metoda</a:t>
            </a:r>
          </a:p>
          <a:p>
            <a:r>
              <a:rPr lang="cs-CZ" sz="2800" b="1" dirty="0" smtClean="0"/>
              <a:t>- Potřeba </a:t>
            </a:r>
            <a:r>
              <a:rPr lang="cs-CZ" sz="2800" b="1" dirty="0"/>
              <a:t>odborného personálu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7678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Dělení prostředků monitorování terénní PA: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b="1" dirty="0" smtClean="0"/>
              <a:t>- kriteriální standardy </a:t>
            </a:r>
          </a:p>
          <a:p>
            <a:r>
              <a:rPr lang="cs-CZ" sz="2800" b="1" dirty="0" smtClean="0"/>
              <a:t>- sekundární měření</a:t>
            </a:r>
          </a:p>
          <a:p>
            <a:r>
              <a:rPr lang="cs-CZ" sz="2800" b="1" dirty="0" smtClean="0"/>
              <a:t>- subjektivní metody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495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Nepřímá kalorimetrie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Určuje energie uvolněnou spálením potravy mimo tělo prostřednictvím měření spotřeb kyslíku (VO2)</a:t>
            </a:r>
          </a:p>
          <a:p>
            <a:r>
              <a:rPr lang="cs-CZ" sz="2800" b="1" dirty="0" smtClean="0"/>
              <a:t>Využívá spirometru</a:t>
            </a:r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4098" name="Picture 2" descr="Výsledek obrázku pro nepřímá kalorimet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50" y="2704129"/>
            <a:ext cx="4926758" cy="3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Nepřímá kalorimetrie - princip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endParaRPr lang="cs-CZ" sz="2800" b="1" dirty="0" smtClean="0"/>
          </a:p>
          <a:p>
            <a:endParaRPr lang="cs-CZ" sz="2800" b="1" dirty="0"/>
          </a:p>
          <a:p>
            <a:r>
              <a:rPr lang="cs-CZ" sz="2800" b="1" dirty="0" smtClean="0"/>
              <a:t>- Respirační kvocient nám udává druh oxidované látky</a:t>
            </a:r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46" y="3753262"/>
            <a:ext cx="4357755" cy="219208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74594" y="2237033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RQ = VCO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/ VO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9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Nepřímá kalorimetrie - výhody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- Vysoká přesnost</a:t>
            </a:r>
          </a:p>
          <a:p>
            <a:r>
              <a:rPr lang="cs-CZ" sz="2800" b="1" dirty="0" smtClean="0"/>
              <a:t>- Snadno </a:t>
            </a:r>
            <a:r>
              <a:rPr lang="cs-CZ" sz="2800" b="1" dirty="0" err="1" smtClean="0"/>
              <a:t>zálohovatelné</a:t>
            </a:r>
            <a:r>
              <a:rPr lang="cs-CZ" sz="2800" b="1" dirty="0" smtClean="0"/>
              <a:t> výsledky</a:t>
            </a:r>
          </a:p>
          <a:p>
            <a:r>
              <a:rPr lang="cs-CZ" sz="2800" b="1" dirty="0" smtClean="0"/>
              <a:t>- Okamžitý výstup dat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838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Nepřímá kalorimetrie - nevýhody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- Hodnoty jsou pouze dopočítávány</a:t>
            </a:r>
          </a:p>
          <a:p>
            <a:r>
              <a:rPr lang="cs-CZ" sz="2800" b="1" dirty="0" smtClean="0"/>
              <a:t>- Drahá varianta měření</a:t>
            </a:r>
          </a:p>
          <a:p>
            <a:r>
              <a:rPr lang="cs-CZ" sz="2800" b="1" dirty="0" smtClean="0"/>
              <a:t>- Potřeba odborného personálu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7755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Nepřímá kalorimetrie - cena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543791" y="1959332"/>
            <a:ext cx="489398" cy="46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869652" y="3970610"/>
            <a:ext cx="489398" cy="46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712632" y="3447390"/>
            <a:ext cx="2654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Cena od 700 Kč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93" y="2190280"/>
            <a:ext cx="4463221" cy="32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Oblasti použití monitorovacích prostředků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- Sportovní prostředí</a:t>
            </a:r>
          </a:p>
          <a:p>
            <a:r>
              <a:rPr lang="cs-CZ" sz="2800" b="1" dirty="0" smtClean="0"/>
              <a:t>- Zdravotnická zařízení</a:t>
            </a:r>
          </a:p>
          <a:p>
            <a:r>
              <a:rPr lang="cs-CZ" sz="2800" b="1" dirty="0" smtClean="0"/>
              <a:t>- Výzkumná zařízení</a:t>
            </a:r>
          </a:p>
          <a:p>
            <a:r>
              <a:rPr lang="cs-CZ" sz="2800" b="1" dirty="0" smtClean="0"/>
              <a:t>- Monitoring zaměstnanců</a:t>
            </a:r>
          </a:p>
          <a:p>
            <a:r>
              <a:rPr lang="cs-CZ" sz="2800" b="1" dirty="0" smtClean="0"/>
              <a:t>- Volnočasové aktivity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3836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3182" y="4201602"/>
            <a:ext cx="10415149" cy="362115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Zdroje:</a:t>
            </a:r>
            <a:br>
              <a:rPr lang="cs-CZ" sz="4400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400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700" dirty="0" smtClean="0">
                <a:ea typeface="Verdana" panose="020B0604030504040204" pitchFamily="34" charset="0"/>
                <a:cs typeface="Verdana" panose="020B0604030504040204" pitchFamily="34" charset="0"/>
              </a:rPr>
              <a:t>Sigmund</a:t>
            </a:r>
            <a: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  <a:t>, E., &amp; Sigmundová, D. (2011). Pohybová aktivita pro podporu zdraví dětí</a:t>
            </a:r>
            <a:b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  <a:t>a mládeže. Olomouc : Univerzita Palackého v Olomouci, 2011</a:t>
            </a:r>
            <a:r>
              <a:rPr lang="cs-CZ" sz="27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cs-CZ" sz="27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  <a:t>Máček, M., &amp; </a:t>
            </a:r>
            <a:r>
              <a:rPr lang="cs-CZ" sz="2700" dirty="0" err="1">
                <a:ea typeface="Verdana" panose="020B0604030504040204" pitchFamily="34" charset="0"/>
                <a:cs typeface="Verdana" panose="020B0604030504040204" pitchFamily="34" charset="0"/>
              </a:rPr>
              <a:t>Radvanský</a:t>
            </a:r>
            <a: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  <a:t>, J. (2011). Fyziologie a klinické aspekty pohybové</a:t>
            </a:r>
            <a:b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  <a:t>aktivity. Praha : </a:t>
            </a:r>
            <a:r>
              <a:rPr lang="cs-CZ" sz="2700" dirty="0" err="1">
                <a:ea typeface="Verdana" panose="020B0604030504040204" pitchFamily="34" charset="0"/>
                <a:cs typeface="Verdana" panose="020B0604030504040204" pitchFamily="34" charset="0"/>
              </a:rPr>
              <a:t>Galén</a:t>
            </a:r>
            <a: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  <a:t>, 2011</a:t>
            </a:r>
            <a:r>
              <a:rPr lang="cs-CZ" sz="27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cs-CZ" sz="27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7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7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7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dirty="0" err="1">
                <a:ea typeface="Verdana" panose="020B0604030504040204" pitchFamily="34" charset="0"/>
                <a:cs typeface="Verdana" panose="020B0604030504040204" pitchFamily="34" charset="0"/>
              </a:rPr>
              <a:t>Actigraph</a:t>
            </a:r>
            <a:r>
              <a:rPr lang="en-US" sz="2700" dirty="0">
                <a:ea typeface="Verdana" panose="020B0604030504040204" pitchFamily="34" charset="0"/>
                <a:cs typeface="Verdana" panose="020B0604030504040204" pitchFamily="34" charset="0"/>
              </a:rPr>
              <a:t>. (</a:t>
            </a:r>
            <a:r>
              <a:rPr lang="en-US" sz="2700" dirty="0" smtClean="0">
                <a:ea typeface="Verdana" panose="020B0604030504040204" pitchFamily="34" charset="0"/>
                <a:cs typeface="Verdana" panose="020B0604030504040204" pitchFamily="34" charset="0"/>
              </a:rPr>
              <a:t>2016). </a:t>
            </a:r>
            <a:r>
              <a:rPr lang="en-US" sz="2700" dirty="0">
                <a:ea typeface="Verdana" panose="020B0604030504040204" pitchFamily="34" charset="0"/>
                <a:cs typeface="Verdana" panose="020B0604030504040204" pitchFamily="34" charset="0"/>
              </a:rPr>
              <a:t>Downloads. Retrieved from http://</a:t>
            </a:r>
            <a:r>
              <a:rPr lang="en-US" sz="2700" dirty="0" smtClean="0">
                <a:ea typeface="Verdana" panose="020B0604030504040204" pitchFamily="34" charset="0"/>
                <a:cs typeface="Verdana" panose="020B0604030504040204" pitchFamily="34" charset="0"/>
              </a:rPr>
              <a:t>actigraphcorp.com/wpcontent/uploads/2016/01/ActiGraph_wGT3X-BT_UserGuide2016_FINAL.pdf</a:t>
            </a:r>
            <a:r>
              <a:rPr lang="en-US" sz="27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dirty="0">
                <a:ea typeface="Verdana" panose="020B0604030504040204" pitchFamily="34" charset="0"/>
                <a:cs typeface="Verdana" panose="020B0604030504040204" pitchFamily="34" charset="0"/>
              </a:rPr>
              <a:t>(accessed </a:t>
            </a:r>
            <a:r>
              <a:rPr lang="cs-CZ" sz="27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november</a:t>
            </a:r>
            <a:r>
              <a:rPr lang="cs-CZ" sz="2700" dirty="0" smtClean="0">
                <a:ea typeface="Verdana" panose="020B0604030504040204" pitchFamily="34" charset="0"/>
                <a:cs typeface="Verdana" panose="020B0604030504040204" pitchFamily="34" charset="0"/>
              </a:rPr>
              <a:t> 18</a:t>
            </a:r>
            <a:r>
              <a:rPr lang="en-US" sz="27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700" dirty="0">
                <a:ea typeface="Verdana" panose="020B0604030504040204" pitchFamily="34" charset="0"/>
                <a:cs typeface="Verdana" panose="020B0604030504040204" pitchFamily="34" charset="0"/>
              </a:rPr>
              <a:t>2016)</a:t>
            </a:r>
            <a:br>
              <a:rPr lang="en-US" sz="27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400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400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4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4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987050" y="6012180"/>
            <a:ext cx="9418320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96760" y="2229944"/>
            <a:ext cx="9418320" cy="4041648"/>
          </a:xfrm>
        </p:spPr>
        <p:txBody>
          <a:bodyPr>
            <a:normAutofit/>
          </a:bodyPr>
          <a:lstStyle/>
          <a:p>
            <a:pPr algn="r"/>
            <a:r>
              <a:rPr lang="cs-CZ" sz="4400" b="1" dirty="0"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s-CZ" sz="4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ěkuji za pozornost…</a:t>
            </a:r>
            <a:endParaRPr lang="cs-CZ" sz="4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987050" y="6012180"/>
            <a:ext cx="9418320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Kriteriální </a:t>
            </a:r>
            <a:r>
              <a:rPr lang="cs-CZ" b="1" dirty="0">
                <a:solidFill>
                  <a:srgbClr val="002060"/>
                </a:solidFill>
              </a:rPr>
              <a:t>standardy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b="1" dirty="0" smtClean="0">
                <a:solidFill>
                  <a:srgbClr val="FF0000"/>
                </a:solidFill>
              </a:rPr>
              <a:t>- Přímá a nepřímá kalorimetrie</a:t>
            </a:r>
          </a:p>
          <a:p>
            <a:r>
              <a:rPr lang="cs-CZ" sz="2800" b="1" dirty="0" smtClean="0"/>
              <a:t>- Dvojitě izotopická značená voda</a:t>
            </a:r>
          </a:p>
          <a:p>
            <a:r>
              <a:rPr lang="cs-CZ" sz="2800" b="1" dirty="0" smtClean="0"/>
              <a:t>- Přímé sledování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620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Sekundární měření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b="1" dirty="0" smtClean="0">
                <a:solidFill>
                  <a:srgbClr val="FF0000"/>
                </a:solidFill>
              </a:rPr>
              <a:t>- Pedometry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- Akcelerometry</a:t>
            </a:r>
          </a:p>
          <a:p>
            <a:r>
              <a:rPr lang="cs-CZ" sz="2800" b="1" dirty="0" smtClean="0"/>
              <a:t>- Snímače srdeční frekvence</a:t>
            </a:r>
          </a:p>
          <a:p>
            <a:r>
              <a:rPr lang="cs-CZ" sz="2800" b="1" dirty="0" smtClean="0"/>
              <a:t>- Multifunkční přístroje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6040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Pedometry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556382" cy="4351337"/>
          </a:xfrm>
        </p:spPr>
        <p:txBody>
          <a:bodyPr>
            <a:normAutofit/>
          </a:bodyPr>
          <a:lstStyle/>
          <a:p>
            <a:pPr lvl="0"/>
            <a:r>
              <a:rPr lang="cs-CZ" sz="2800" b="1" dirty="0" smtClean="0"/>
              <a:t>- Historicky </a:t>
            </a:r>
            <a:r>
              <a:rPr lang="cs-CZ" sz="2800" b="1" dirty="0"/>
              <a:t>nejstarší způsob měření PA</a:t>
            </a:r>
          </a:p>
          <a:p>
            <a:pPr lvl="0"/>
            <a:r>
              <a:rPr lang="cs-CZ" sz="2800" b="1" dirty="0" smtClean="0"/>
              <a:t>- Nejrozšířenější </a:t>
            </a:r>
            <a:r>
              <a:rPr lang="cs-CZ" sz="2800" b="1" dirty="0"/>
              <a:t>a nejlevnější metoda měření PA</a:t>
            </a:r>
          </a:p>
          <a:p>
            <a:r>
              <a:rPr lang="cs-CZ" sz="2800" b="1" dirty="0" smtClean="0"/>
              <a:t>- Hodnoty: kroky, metry, výdej energie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- Měříme</a:t>
            </a:r>
            <a:r>
              <a:rPr lang="cs-CZ" sz="2800" b="1" dirty="0">
                <a:solidFill>
                  <a:srgbClr val="FF0000"/>
                </a:solidFill>
              </a:rPr>
              <a:t>:</a:t>
            </a:r>
            <a:r>
              <a:rPr lang="cs-CZ" sz="2800" b="1" dirty="0"/>
              <a:t> c</a:t>
            </a:r>
            <a:r>
              <a:rPr lang="cs-CZ" sz="2800" b="1" dirty="0" smtClean="0"/>
              <a:t>elkovou </a:t>
            </a:r>
            <a:r>
              <a:rPr lang="cs-CZ" sz="2800" b="1" dirty="0"/>
              <a:t>denní </a:t>
            </a:r>
            <a:r>
              <a:rPr lang="cs-CZ" sz="2800" b="1" dirty="0" smtClean="0"/>
              <a:t>PA</a:t>
            </a:r>
          </a:p>
          <a:p>
            <a:r>
              <a:rPr lang="cs-CZ" sz="2800" b="1" dirty="0" smtClean="0"/>
              <a:t>- Doporučené </a:t>
            </a:r>
            <a:r>
              <a:rPr lang="cs-CZ" sz="2800" b="1" dirty="0"/>
              <a:t>umístění: bok</a:t>
            </a:r>
          </a:p>
          <a:p>
            <a:r>
              <a:rPr lang="cs-CZ" sz="2800" b="1" dirty="0" smtClean="0"/>
              <a:t>- Doba </a:t>
            </a:r>
            <a:r>
              <a:rPr lang="cs-CZ" sz="2800" b="1" dirty="0"/>
              <a:t>pozorování: min. 6 dnů</a:t>
            </a:r>
          </a:p>
          <a:p>
            <a:endParaRPr lang="cs-CZ" sz="2800" b="1" dirty="0" smtClean="0"/>
          </a:p>
        </p:txBody>
      </p:sp>
      <p:pic>
        <p:nvPicPr>
          <p:cNvPr id="1026" name="Picture 2" descr="Výsledek obrázku pro krokomě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64" y="400446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Pedometry - princip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556382" cy="4351337"/>
          </a:xfrm>
        </p:spPr>
        <p:txBody>
          <a:bodyPr>
            <a:normAutofit/>
          </a:bodyPr>
          <a:lstStyle/>
          <a:p>
            <a:pPr lvl="0"/>
            <a:r>
              <a:rPr lang="cs-CZ" sz="2800" b="1" dirty="0" smtClean="0"/>
              <a:t>- Měří </a:t>
            </a:r>
            <a:r>
              <a:rPr lang="cs-CZ" sz="2800" b="1" dirty="0"/>
              <a:t>vertikální oscilace</a:t>
            </a:r>
          </a:p>
          <a:p>
            <a:pPr lvl="0"/>
            <a:r>
              <a:rPr lang="cs-CZ" sz="2800" b="1" dirty="0" smtClean="0"/>
              <a:t>- Dříve se využíval princip zapínání a vypínání el. obvodu</a:t>
            </a:r>
            <a:endParaRPr lang="cs-CZ" sz="2800" b="1" dirty="0"/>
          </a:p>
          <a:p>
            <a:pPr lvl="0"/>
            <a:r>
              <a:rPr lang="cs-CZ" sz="2800" b="1" dirty="0" smtClean="0"/>
              <a:t>- Dnes </a:t>
            </a:r>
            <a:r>
              <a:rPr lang="cs-CZ" sz="2800" b="1" dirty="0"/>
              <a:t>elektronické snímání </a:t>
            </a:r>
            <a:r>
              <a:rPr lang="cs-CZ" sz="2800" b="1" dirty="0" smtClean="0"/>
              <a:t>na základě piezoelektrického jevu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959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Pedometry - výhody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556382" cy="4351337"/>
          </a:xfrm>
        </p:spPr>
        <p:txBody>
          <a:bodyPr>
            <a:normAutofit/>
          </a:bodyPr>
          <a:lstStyle/>
          <a:p>
            <a:pPr lvl="0"/>
            <a:r>
              <a:rPr lang="cs-CZ" sz="2800" b="1" dirty="0" smtClean="0"/>
              <a:t>- Nízká hmotnost a rozměry</a:t>
            </a:r>
          </a:p>
          <a:p>
            <a:pPr lvl="0"/>
            <a:r>
              <a:rPr lang="cs-CZ" sz="2800" b="1" dirty="0" smtClean="0"/>
              <a:t>- Nízká cena</a:t>
            </a:r>
          </a:p>
          <a:p>
            <a:pPr lvl="0"/>
            <a:r>
              <a:rPr lang="cs-CZ" sz="2800" b="1" dirty="0" smtClean="0"/>
              <a:t>- Display</a:t>
            </a:r>
          </a:p>
          <a:p>
            <a:pPr lvl="0"/>
            <a:r>
              <a:rPr lang="cs-CZ" sz="2800" b="1" dirty="0" smtClean="0"/>
              <a:t>- Jednoduché použití</a:t>
            </a:r>
          </a:p>
          <a:p>
            <a:pPr lvl="0"/>
            <a:r>
              <a:rPr lang="cs-CZ" sz="2800" b="1" dirty="0" smtClean="0"/>
              <a:t>- Inteligentní počítání kroků</a:t>
            </a:r>
          </a:p>
          <a:p>
            <a:pPr lvl="0"/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953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Pedometry - nevýhody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556382" cy="4351337"/>
          </a:xfrm>
        </p:spPr>
        <p:txBody>
          <a:bodyPr>
            <a:normAutofit/>
          </a:bodyPr>
          <a:lstStyle/>
          <a:p>
            <a:pPr lvl="0"/>
            <a:r>
              <a:rPr lang="cs-CZ" sz="2800" b="1" dirty="0" smtClean="0"/>
              <a:t>- Nepřesné měření PA</a:t>
            </a:r>
          </a:p>
          <a:p>
            <a:pPr lvl="0"/>
            <a:r>
              <a:rPr lang="cs-CZ" sz="2800" b="1" dirty="0" smtClean="0"/>
              <a:t>- Přesný pouze při běžné chůzi</a:t>
            </a:r>
          </a:p>
          <a:p>
            <a:pPr marL="0" lvl="0" indent="0">
              <a:buNone/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273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Pedometry – pořizovací cena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9157136" cy="4351337"/>
          </a:xfrm>
        </p:spPr>
        <p:txBody>
          <a:bodyPr>
            <a:normAutofit/>
          </a:bodyPr>
          <a:lstStyle/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89" y="4065813"/>
            <a:ext cx="7815061" cy="2114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73" y="1959332"/>
            <a:ext cx="7399517" cy="210648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543791" y="1959332"/>
            <a:ext cx="489398" cy="46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869652" y="3970610"/>
            <a:ext cx="489398" cy="46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281</TotalTime>
  <Words>438</Words>
  <Application>Microsoft Office PowerPoint</Application>
  <PresentationFormat>Širokoúhlá obrazovka</PresentationFormat>
  <Paragraphs>133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Retrospektiva</vt:lpstr>
      <vt:lpstr>Monitoring a diagnostika kvantity a kvality pohybové aktivity </vt:lpstr>
      <vt:lpstr>Dělení prostředků monitorování terénní PA:</vt:lpstr>
      <vt:lpstr>Kriteriální standardy </vt:lpstr>
      <vt:lpstr>Sekundární měření</vt:lpstr>
      <vt:lpstr>Pedometry</vt:lpstr>
      <vt:lpstr>Pedometry - princip</vt:lpstr>
      <vt:lpstr>Pedometry - výhody</vt:lpstr>
      <vt:lpstr>Pedometry - nevýhody</vt:lpstr>
      <vt:lpstr>Pedometry – pořizovací cena</vt:lpstr>
      <vt:lpstr>Akcelerometry</vt:lpstr>
      <vt:lpstr>Akcelerometry - princip</vt:lpstr>
      <vt:lpstr>Akcelerometry - výhody</vt:lpstr>
      <vt:lpstr>Akcelerometry - nevýhody</vt:lpstr>
      <vt:lpstr>Akcelerometry – pořizovací cena</vt:lpstr>
      <vt:lpstr>Kalorimetrie</vt:lpstr>
      <vt:lpstr>Přímá kalorimetrie</vt:lpstr>
      <vt:lpstr>Přímá kalorimetrie - princip</vt:lpstr>
      <vt:lpstr>Přímá kalorimetrie - výhody</vt:lpstr>
      <vt:lpstr>Přímá kalorimetrie - nevýhody</vt:lpstr>
      <vt:lpstr>Nepřímá kalorimetrie</vt:lpstr>
      <vt:lpstr>Nepřímá kalorimetrie - princip</vt:lpstr>
      <vt:lpstr>Nepřímá kalorimetrie - výhody</vt:lpstr>
      <vt:lpstr>Nepřímá kalorimetrie - nevýhody</vt:lpstr>
      <vt:lpstr>Nepřímá kalorimetrie - cena</vt:lpstr>
      <vt:lpstr>Oblasti použití monitorovacích prostředků </vt:lpstr>
      <vt:lpstr>Zdroje:  Sigmund, E., &amp; Sigmundová, D. (2011). Pohybová aktivita pro podporu zdraví dětí a mládeže. Olomouc : Univerzita Palackého v Olomouci, 2011.  Máček, M., &amp; Radvanský, J. (2011). Fyziologie a klinické aspekty pohybové aktivity. Praha : Galén, 2011.   Actigraph. (2016). Downloads. Retrieved from http://actigraphcorp.com/wpcontent/uploads/2016/01/ActiGraph_wGT3X-BT_UserGuide2016_FINAL.pdf (accessed november 18, 2016)    </vt:lpstr>
      <vt:lpstr>děkuji za pozornost…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Minster</dc:creator>
  <cp:lastModifiedBy>David Minster</cp:lastModifiedBy>
  <cp:revision>24</cp:revision>
  <dcterms:created xsi:type="dcterms:W3CDTF">2016-10-29T22:18:08Z</dcterms:created>
  <dcterms:modified xsi:type="dcterms:W3CDTF">2016-12-08T20:48:40Z</dcterms:modified>
</cp:coreProperties>
</file>