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21384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4363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4508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47778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83146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73815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3612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07333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68231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03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03744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7881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11770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71961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18105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2730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942F-18D5-4503-9B87-B48A5D465D19}" type="datetimeFigureOut">
              <a:rPr lang="cs-CZ" smtClean="0"/>
              <a:pPr/>
              <a:t>27. 11. 2016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A7533A-19D9-455B-AEED-81F1938019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e_cdg0NDw" TargetMode="External"/><Relationship Id="rId2" Type="http://schemas.openxmlformats.org/officeDocument/2006/relationships/hyperlink" Target="https://www.youtube.com/watch?v=sBxztIYvlk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alcontrol.de/" TargetMode="External"/><Relationship Id="rId2" Type="http://schemas.openxmlformats.org/officeDocument/2006/relationships/hyperlink" Target="http://quality.fifa.com/en/Goal-Line-Technology/FIFA-certified-GLT-installations/#/inde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ort.aktualne.cz/fotbal/ceska-liga/hotovo-smlouva-uzavrena-videosystem-co-pomuze-rozhodcim-ted/r~c9e5cf18a5f311e68f32002590604f2e/" TargetMode="External"/><Relationship Id="rId5" Type="http://schemas.openxmlformats.org/officeDocument/2006/relationships/hyperlink" Target="http://www.physics.org/article-questions.asp?id=125" TargetMode="External"/><Relationship Id="rId4" Type="http://schemas.openxmlformats.org/officeDocument/2006/relationships/hyperlink" Target="http://www.cairo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/>
              <a:t>Využití moderních technologií při monitoringu a hodnocení sportovních aktivit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6400800" cy="1752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Dominik Janko</a:t>
            </a:r>
          </a:p>
          <a:p>
            <a:r>
              <a:rPr lang="cs-CZ" sz="2400" dirty="0" smtClean="0"/>
              <a:t>Dominik Huml</a:t>
            </a: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0595" y="692696"/>
            <a:ext cx="5826719" cy="1646302"/>
          </a:xfrm>
        </p:spPr>
        <p:txBody>
          <a:bodyPr/>
          <a:lstStyle/>
          <a:p>
            <a:pPr algn="ctr"/>
            <a:r>
              <a:rPr lang="cs-CZ" dirty="0" smtClean="0"/>
              <a:t>Gólové technologie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22" y="2708920"/>
            <a:ext cx="4797864" cy="31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39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Goalcontrol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955" y="2187178"/>
            <a:ext cx="7886700" cy="3316368"/>
          </a:xfrm>
        </p:spPr>
        <p:txBody>
          <a:bodyPr>
            <a:normAutofit fontScale="77500" lnSpcReduction="20000"/>
          </a:bodyPr>
          <a:lstStyle/>
          <a:p>
            <a:r>
              <a:rPr lang="cs-CZ" sz="2250" dirty="0"/>
              <a:t>Pomáhá, nerozhoduje</a:t>
            </a:r>
          </a:p>
          <a:p>
            <a:endParaRPr lang="cs-CZ" sz="2250" dirty="0"/>
          </a:p>
          <a:p>
            <a:r>
              <a:rPr lang="cs-CZ" sz="2250" dirty="0"/>
              <a:t>Testy od 2013, poprvé na MS v Brazílii 2014</a:t>
            </a:r>
          </a:p>
          <a:p>
            <a:endParaRPr lang="cs-CZ" sz="2250" dirty="0"/>
          </a:p>
          <a:p>
            <a:r>
              <a:rPr lang="cs-CZ" sz="2250" dirty="0"/>
              <a:t>Chytré hodinky ukazují zda padl gól</a:t>
            </a:r>
          </a:p>
          <a:p>
            <a:endParaRPr lang="cs-CZ" sz="2250" dirty="0"/>
          </a:p>
          <a:p>
            <a:r>
              <a:rPr lang="cs-CZ" sz="2250" dirty="0"/>
              <a:t>Okamžitá reakce</a:t>
            </a:r>
          </a:p>
          <a:p>
            <a:endParaRPr lang="cs-CZ" sz="2250" dirty="0"/>
          </a:p>
          <a:p>
            <a:r>
              <a:rPr lang="cs-CZ" sz="2250" dirty="0"/>
              <a:t>7 kamer sledujících brankovou čáru na  každé straně hřiště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37" y="274638"/>
            <a:ext cx="5112363" cy="34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74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Jakmile míč překročí velké vápno, kamery začnou  natáčet (s frekvencí 500 snímků za </a:t>
            </a:r>
            <a:r>
              <a:rPr lang="cs-CZ" dirty="0" smtClean="0"/>
              <a:t>s, </a:t>
            </a:r>
            <a:r>
              <a:rPr lang="cs-CZ" dirty="0" smtClean="0"/>
              <a:t>datový tok 4,5 GB za s) Obrazová data putují optickým kabelem do počítače a v reálném čase projdou analýzou, která určí přesnou polohu míče. </a:t>
            </a:r>
          </a:p>
          <a:p>
            <a:r>
              <a:rPr lang="cs-CZ" dirty="0"/>
              <a:t>systém umí vygenerovat animaci s přesným pohybem míče. 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Podobné s jestřábím okem</a:t>
            </a:r>
          </a:p>
          <a:p>
            <a:r>
              <a:rPr lang="cs-CZ" dirty="0" smtClean="0"/>
              <a:t>Přesnost na 5mm</a:t>
            </a:r>
          </a:p>
          <a:p>
            <a:r>
              <a:rPr lang="cs-CZ" dirty="0" smtClean="0"/>
              <a:t>Instalace 3-5 dní</a:t>
            </a:r>
          </a:p>
          <a:p>
            <a:r>
              <a:rPr lang="cs-CZ" dirty="0" smtClean="0"/>
              <a:t>Nákladná technologie </a:t>
            </a:r>
            <a:r>
              <a:rPr lang="cs-CZ" dirty="0" smtClean="0"/>
              <a:t>(cca </a:t>
            </a:r>
            <a:r>
              <a:rPr lang="cs-CZ" dirty="0" smtClean="0"/>
              <a:t>5mil </a:t>
            </a:r>
            <a:r>
              <a:rPr lang="cs-CZ" dirty="0" err="1" smtClean="0"/>
              <a:t>kč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4" name="Picture 2" descr="Klepněte pro větš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8215"/>
            <a:ext cx="5008118" cy="33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53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89159"/>
            <a:ext cx="7886700" cy="994172"/>
          </a:xfrm>
        </p:spPr>
        <p:txBody>
          <a:bodyPr/>
          <a:lstStyle/>
          <a:p>
            <a:r>
              <a:rPr lang="cs-CZ" dirty="0" smtClean="0"/>
              <a:t>Výhody x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5805" y="2175034"/>
            <a:ext cx="7789545" cy="3637121"/>
          </a:xfrm>
        </p:spPr>
        <p:txBody>
          <a:bodyPr>
            <a:normAutofit/>
          </a:bodyPr>
          <a:lstStyle/>
          <a:p>
            <a:r>
              <a:rPr lang="cs-CZ" dirty="0" smtClean="0"/>
              <a:t>Pomáhá rozhodčím</a:t>
            </a:r>
          </a:p>
          <a:p>
            <a:r>
              <a:rPr lang="cs-CZ" dirty="0" smtClean="0"/>
              <a:t>Objektivnost </a:t>
            </a:r>
          </a:p>
          <a:p>
            <a:r>
              <a:rPr lang="cs-CZ" dirty="0" smtClean="0"/>
              <a:t>Přesnost</a:t>
            </a:r>
          </a:p>
          <a:p>
            <a:r>
              <a:rPr lang="cs-CZ" dirty="0" smtClean="0"/>
              <a:t>Nezdržuje hru</a:t>
            </a:r>
          </a:p>
          <a:p>
            <a:endParaRPr lang="cs-CZ" dirty="0"/>
          </a:p>
          <a:p>
            <a:r>
              <a:rPr lang="cs-CZ" dirty="0" smtClean="0"/>
              <a:t>Nákladná technologie</a:t>
            </a:r>
          </a:p>
          <a:p>
            <a:r>
              <a:rPr lang="cs-CZ" dirty="0" smtClean="0"/>
              <a:t>Lidský faktor?</a:t>
            </a:r>
          </a:p>
          <a:p>
            <a:r>
              <a:rPr lang="cs-CZ" dirty="0" smtClean="0"/>
              <a:t>Málo sporných situací (neoplatí se to)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721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https://www.youtube.com/watch?v=sBxztIYvlkQ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https://www.youtube.com/watch?v=-8e_cdg0NDw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956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GoalRef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pro dánskou házenou 2011</a:t>
            </a:r>
          </a:p>
          <a:p>
            <a:endParaRPr lang="cs-CZ" dirty="0" smtClean="0"/>
          </a:p>
          <a:p>
            <a:r>
              <a:rPr lang="cs-CZ" dirty="0" smtClean="0"/>
              <a:t>Testováno pro fotbalové zápasy</a:t>
            </a:r>
          </a:p>
          <a:p>
            <a:endParaRPr lang="cs-CZ" dirty="0" smtClean="0"/>
          </a:p>
          <a:p>
            <a:r>
              <a:rPr lang="cs-CZ" dirty="0" smtClean="0"/>
              <a:t>Použito v Dánské fotbalové lize</a:t>
            </a:r>
          </a:p>
          <a:p>
            <a:endParaRPr lang="cs-CZ" dirty="0" smtClean="0"/>
          </a:p>
          <a:p>
            <a:r>
              <a:rPr lang="cs-CZ" dirty="0" smtClean="0"/>
              <a:t>Mistrovství světa klubů FIFA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859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410051"/>
            <a:ext cx="7886700" cy="3263504"/>
          </a:xfrm>
        </p:spPr>
        <p:txBody>
          <a:bodyPr>
            <a:normAutofit/>
          </a:bodyPr>
          <a:lstStyle/>
          <a:p>
            <a:r>
              <a:rPr lang="cs-CZ" dirty="0" smtClean="0"/>
              <a:t>Systém magnetického pole</a:t>
            </a:r>
          </a:p>
          <a:p>
            <a:r>
              <a:rPr lang="cs-CZ" dirty="0" smtClean="0"/>
              <a:t>V brankové konstrukci cívky vytvářející </a:t>
            </a:r>
            <a:r>
              <a:rPr lang="cs-CZ" dirty="0" err="1" smtClean="0"/>
              <a:t>mag</a:t>
            </a:r>
            <a:r>
              <a:rPr lang="cs-CZ" dirty="0" smtClean="0"/>
              <a:t>. Pole</a:t>
            </a:r>
            <a:endParaRPr lang="cs-CZ" dirty="0"/>
          </a:p>
          <a:p>
            <a:r>
              <a:rPr lang="cs-CZ" dirty="0" smtClean="0"/>
              <a:t>Uvnitř míče drátky tvořící pasivní el. Obvod</a:t>
            </a:r>
          </a:p>
          <a:p>
            <a:r>
              <a:rPr lang="cs-CZ" dirty="0" smtClean="0"/>
              <a:t>míč za brankovou čárou naruší </a:t>
            </a:r>
            <a:r>
              <a:rPr lang="cs-CZ" dirty="0" err="1" smtClean="0"/>
              <a:t>mag</a:t>
            </a:r>
            <a:r>
              <a:rPr lang="cs-CZ" dirty="0" smtClean="0"/>
              <a:t>. Pole </a:t>
            </a:r>
          </a:p>
          <a:p>
            <a:r>
              <a:rPr lang="cs-CZ" dirty="0" smtClean="0"/>
              <a:t>Signál do hodinek rozhodčího … GOAL</a:t>
            </a:r>
            <a:endParaRPr lang="cs-CZ" dirty="0"/>
          </a:p>
        </p:txBody>
      </p:sp>
      <p:pic>
        <p:nvPicPr>
          <p:cNvPr id="2050" name="Picture 2" descr="The competition: GoalRef technology was used for the first time during the FIFA Club World Cup in Yokohama on Thur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03" y="274638"/>
            <a:ext cx="5858897" cy="39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13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Cairos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Společnost založena již v roce 2000</a:t>
            </a:r>
          </a:p>
          <a:p>
            <a:r>
              <a:rPr lang="cs-CZ" dirty="0" smtClean="0"/>
              <a:t>Úplně první technologie</a:t>
            </a:r>
          </a:p>
          <a:p>
            <a:r>
              <a:rPr lang="cs-CZ" dirty="0" smtClean="0"/>
              <a:t>2007 otestovali na MS klubů v </a:t>
            </a:r>
            <a:r>
              <a:rPr lang="cs-CZ" dirty="0" err="1" smtClean="0"/>
              <a:t>japonsku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631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Kabely 15cm pod zemi na </a:t>
            </a:r>
            <a:r>
              <a:rPr lang="cs-CZ" dirty="0"/>
              <a:t>ú</a:t>
            </a:r>
            <a:r>
              <a:rPr lang="cs-CZ" dirty="0" smtClean="0"/>
              <a:t>rovni brankové čáry</a:t>
            </a:r>
            <a:endParaRPr lang="cs-CZ" dirty="0"/>
          </a:p>
          <a:p>
            <a:r>
              <a:rPr lang="cs-CZ" dirty="0" smtClean="0"/>
              <a:t>Další kabely v brankové konstrukci</a:t>
            </a:r>
          </a:p>
          <a:p>
            <a:r>
              <a:rPr lang="cs-CZ" dirty="0" smtClean="0"/>
              <a:t>Instalace maximálně jeden den</a:t>
            </a:r>
            <a:endParaRPr lang="cs-CZ" dirty="0"/>
          </a:p>
          <a:p>
            <a:r>
              <a:rPr lang="cs-CZ" dirty="0" smtClean="0"/>
              <a:t>Princip </a:t>
            </a:r>
            <a:r>
              <a:rPr lang="cs-CZ" dirty="0" err="1" smtClean="0"/>
              <a:t>mag</a:t>
            </a:r>
            <a:r>
              <a:rPr lang="cs-CZ" dirty="0" smtClean="0"/>
              <a:t>. Pole </a:t>
            </a:r>
          </a:p>
          <a:p>
            <a:r>
              <a:rPr lang="cs-CZ" dirty="0" smtClean="0"/>
              <a:t>Senzor v míči umístěn ve speciálně vyvinuté duši (použitelná pro jakýkoli míč)</a:t>
            </a:r>
          </a:p>
          <a:p>
            <a:r>
              <a:rPr lang="cs-CZ" dirty="0" smtClean="0"/>
              <a:t>Informace se přenáší do mobilní centrální jednotky umístěné za brankou</a:t>
            </a:r>
          </a:p>
          <a:p>
            <a:r>
              <a:rPr lang="cs-CZ" dirty="0" smtClean="0"/>
              <a:t>Od této jednotky signál do hodinek rozhodčího … GOAL</a:t>
            </a:r>
            <a:endParaRPr lang="cs-CZ" dirty="0"/>
          </a:p>
        </p:txBody>
      </p:sp>
      <p:pic>
        <p:nvPicPr>
          <p:cNvPr id="4098" name="Picture 2" descr="Výsledek obrázku pro cairos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4638"/>
            <a:ext cx="5561423" cy="33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37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Videorozhodčí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Podobně jako na hokeji,</a:t>
            </a:r>
          </a:p>
          <a:p>
            <a:r>
              <a:rPr lang="cs-CZ" dirty="0" smtClean="0"/>
              <a:t>Testování do 2018 i v ČR</a:t>
            </a:r>
          </a:p>
          <a:p>
            <a:r>
              <a:rPr lang="cs-CZ" dirty="0" smtClean="0"/>
              <a:t>Možnost použití na MS v </a:t>
            </a:r>
            <a:r>
              <a:rPr lang="cs-CZ" dirty="0"/>
              <a:t>R</a:t>
            </a:r>
            <a:r>
              <a:rPr lang="cs-CZ" dirty="0" smtClean="0"/>
              <a:t>usku 2018</a:t>
            </a:r>
          </a:p>
          <a:p>
            <a:r>
              <a:rPr lang="cs-CZ" dirty="0" smtClean="0"/>
              <a:t>Pomáhá u gólů, u penalt, při udělování ČK a identifikace hráčů</a:t>
            </a:r>
          </a:p>
          <a:p>
            <a:r>
              <a:rPr lang="cs-CZ" dirty="0" smtClean="0"/>
              <a:t>Minimální zdržení hry , vše online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399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Jestřábí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- komplexní počítačový systém</a:t>
            </a:r>
          </a:p>
          <a:p>
            <a:pPr>
              <a:buNone/>
            </a:pPr>
            <a:r>
              <a:rPr lang="cs-CZ" dirty="0" smtClean="0"/>
              <a:t>- využíváno především v tenise a kriketu</a:t>
            </a:r>
          </a:p>
          <a:p>
            <a:pPr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410" name="AutoShape 2" descr="Výsledek obrázku pro jestřábí o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412" name="AutoShape 4" descr="Výsledek obrázku pro jestřábí o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4" name="Picture 6" descr="Výsledek obrázku pro jestřábí 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6038850" cy="346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128" y="1002265"/>
            <a:ext cx="7886700" cy="994172"/>
          </a:xfrm>
        </p:spPr>
        <p:txBody>
          <a:bodyPr/>
          <a:lstStyle/>
          <a:p>
            <a:r>
              <a:rPr lang="cs-CZ" dirty="0" smtClean="0"/>
              <a:t>Princip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9128" y="2226469"/>
            <a:ext cx="7886700" cy="3263504"/>
          </a:xfrm>
        </p:spPr>
        <p:txBody>
          <a:bodyPr>
            <a:normAutofit/>
          </a:bodyPr>
          <a:lstStyle/>
          <a:p>
            <a:r>
              <a:rPr lang="cs-CZ" dirty="0" smtClean="0"/>
              <a:t>Vybraní a vyškolení rozhodčí v přenosovém voze sledují utkání bez vlivu vnějšího prostředí (komentátor, diváci)</a:t>
            </a:r>
          </a:p>
          <a:p>
            <a:r>
              <a:rPr lang="cs-CZ" dirty="0" smtClean="0"/>
              <a:t>Přepínají mezi jednotlivými záběry kamer a posuzují situace</a:t>
            </a:r>
          </a:p>
          <a:p>
            <a:r>
              <a:rPr lang="cs-CZ" dirty="0" smtClean="0"/>
              <a:t>Testovací verze </a:t>
            </a:r>
            <a:r>
              <a:rPr lang="cs-CZ" dirty="0" err="1" smtClean="0"/>
              <a:t>offline</a:t>
            </a:r>
            <a:r>
              <a:rPr lang="cs-CZ" dirty="0" smtClean="0"/>
              <a:t> – veškeré </a:t>
            </a:r>
            <a:r>
              <a:rPr lang="cs-CZ" dirty="0" err="1" smtClean="0"/>
              <a:t>info</a:t>
            </a:r>
            <a:r>
              <a:rPr lang="cs-CZ" dirty="0" smtClean="0"/>
              <a:t> sdělí sudímu po zápase</a:t>
            </a:r>
          </a:p>
          <a:p>
            <a:r>
              <a:rPr lang="cs-CZ" dirty="0" smtClean="0"/>
              <a:t>on-line – je v neustálém kontaktu se sudím na hřišti skrz vysílačku</a:t>
            </a:r>
          </a:p>
          <a:p>
            <a:r>
              <a:rPr lang="cs-CZ" dirty="0" err="1" smtClean="0"/>
              <a:t>Semilive</a:t>
            </a:r>
            <a:r>
              <a:rPr lang="cs-CZ" dirty="0" smtClean="0"/>
              <a:t> – na vyžádání hlavního sudího</a:t>
            </a:r>
          </a:p>
          <a:p>
            <a:r>
              <a:rPr lang="cs-CZ" dirty="0"/>
              <a:t> </a:t>
            </a:r>
            <a:r>
              <a:rPr lang="cs-CZ" dirty="0" smtClean="0"/>
              <a:t>použití jen v přátelských utkáních (</a:t>
            </a:r>
            <a:r>
              <a:rPr lang="cs-CZ" dirty="0" err="1" smtClean="0"/>
              <a:t>Björn</a:t>
            </a:r>
            <a:r>
              <a:rPr lang="cs-CZ" dirty="0" smtClean="0"/>
              <a:t> </a:t>
            </a:r>
            <a:r>
              <a:rPr lang="cs-CZ" dirty="0" err="1"/>
              <a:t>Kuipers</a:t>
            </a:r>
            <a:r>
              <a:rPr lang="cs-CZ" dirty="0"/>
              <a:t> </a:t>
            </a:r>
            <a:r>
              <a:rPr lang="cs-CZ" dirty="0" smtClean="0"/>
              <a:t>použil videa v zápase Francie – Itálie , ptal se jestli hráč zasáhl míč rukou, dostal se okamžité reakce videorozhodčího.)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https://pbs.twimg.com/media/CrV3_2jUMAAci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3432"/>
            <a:ext cx="5302184" cy="35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35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Video v dalších kolektivních sportech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Hokej – v NHL a na SP </a:t>
            </a:r>
            <a:r>
              <a:rPr lang="cs-CZ" dirty="0" err="1" smtClean="0"/>
              <a:t>coach</a:t>
            </a:r>
            <a:r>
              <a:rPr lang="cs-CZ" dirty="0" smtClean="0"/>
              <a:t> </a:t>
            </a:r>
            <a:r>
              <a:rPr lang="cs-CZ" dirty="0" err="1" smtClean="0"/>
              <a:t>challenge</a:t>
            </a:r>
            <a:r>
              <a:rPr lang="cs-CZ" dirty="0" smtClean="0"/>
              <a:t>, senzory v dresech a pucích ( rychlost, čas na ledě, kilometry trajektorie…) použití tabletu na střídačce</a:t>
            </a:r>
          </a:p>
          <a:p>
            <a:r>
              <a:rPr lang="cs-CZ" dirty="0" smtClean="0"/>
              <a:t>Ragby – videorozhodčí, jestřábí oko.</a:t>
            </a:r>
          </a:p>
          <a:p>
            <a:r>
              <a:rPr lang="cs-CZ" dirty="0" smtClean="0"/>
              <a:t>Americký fotbal – videorozhodčí, použiti fitness náramků </a:t>
            </a:r>
            <a:r>
              <a:rPr lang="cs-CZ" dirty="0" err="1" smtClean="0"/>
              <a:t>sporttesterů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Kriket - videorozhodčí, jestřábí oko.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670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347713" cy="1320800"/>
          </a:xfrm>
        </p:spPr>
        <p:txBody>
          <a:bodyPr/>
          <a:lstStyle/>
          <a:p>
            <a:r>
              <a:rPr lang="cs-CZ" dirty="0" smtClean="0"/>
              <a:t>! Děkujeme za pozornost 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66760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/>
              </a:rPr>
              <a:t>http://quality.fifa.com/en/Goal-Line-Technology/FIFA-certified-GLT-installations/#/index</a:t>
            </a:r>
            <a:endParaRPr lang="cs-CZ" dirty="0" smtClean="0"/>
          </a:p>
          <a:p>
            <a:r>
              <a:rPr lang="cs-CZ" dirty="0" err="1" smtClean="0"/>
              <a:t>GoalControl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GoalControl</a:t>
            </a:r>
            <a:r>
              <a:rPr lang="cs-CZ" dirty="0" smtClean="0"/>
              <a:t> [online]. Dostupné na webu </a:t>
            </a:r>
            <a:r>
              <a:rPr lang="cs-CZ" dirty="0" smtClean="0">
                <a:hlinkClick r:id="rId3"/>
              </a:rPr>
              <a:t>http://goalcontrol.de/</a:t>
            </a:r>
            <a:endParaRPr lang="cs-CZ" dirty="0" smtClean="0"/>
          </a:p>
          <a:p>
            <a:r>
              <a:rPr lang="pt-BR" dirty="0" smtClean="0"/>
              <a:t>CAIROS</a:t>
            </a:r>
            <a:r>
              <a:rPr lang="cs-CZ" dirty="0" smtClean="0"/>
              <a:t>, </a:t>
            </a:r>
            <a:r>
              <a:rPr lang="pt-BR" dirty="0" smtClean="0"/>
              <a:t>CAIROS GLT System [online]. Dostupné na webu </a:t>
            </a:r>
            <a:r>
              <a:rPr lang="pt-BR" dirty="0" smtClean="0">
                <a:hlinkClick r:id="rId4"/>
              </a:rPr>
              <a:t>http://www.cairos.com/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en-US" dirty="0" smtClean="0"/>
              <a:t>Physics</a:t>
            </a:r>
            <a:r>
              <a:rPr lang="cs-CZ" dirty="0" smtClean="0"/>
              <a:t>, </a:t>
            </a:r>
            <a:r>
              <a:rPr lang="en-US" dirty="0" smtClean="0"/>
              <a:t>How does goal-line technology work? [online]. </a:t>
            </a:r>
            <a:r>
              <a:rPr lang="en-US" dirty="0" err="1" smtClean="0"/>
              <a:t>Dostupné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webu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http://www.physics.org/article-questions.asp?id=125</a:t>
            </a:r>
            <a:endParaRPr lang="cs-CZ" dirty="0" smtClean="0"/>
          </a:p>
          <a:p>
            <a:r>
              <a:rPr lang="cs-CZ" dirty="0" err="1" smtClean="0"/>
              <a:t>Sport.aktualne</a:t>
            </a:r>
            <a:r>
              <a:rPr lang="cs-CZ" dirty="0" smtClean="0"/>
              <a:t>. Video systém, dostupné na webu: </a:t>
            </a:r>
            <a:r>
              <a:rPr lang="cs-CZ" dirty="0" smtClean="0">
                <a:hlinkClick r:id="rId6"/>
              </a:rPr>
              <a:t>https://sport.aktualne.cz/fotbal/ceska-liga/hotovo-smlouva-uzavrena-videosystem-co-pomuze-rozhodcim-ted/r~c9e5cf18a5f311e68f32002590604f2e/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76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Jestřábí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Výsledek obrázku pro dravec jestrabi 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608512" cy="3456384"/>
          </a:xfrm>
          <a:prstGeom prst="rect">
            <a:avLst/>
          </a:prstGeom>
          <a:noFill/>
        </p:spPr>
      </p:pic>
      <p:pic>
        <p:nvPicPr>
          <p:cNvPr id="16388" name="Picture 4" descr="Allegation: Dr Paul Hawkins, inventor of the Hawk-Eye technology, said cricket did not test the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699098" cy="3448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Jestřábí oko-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-  Paul </a:t>
            </a:r>
            <a:r>
              <a:rPr lang="cs-CZ" dirty="0" err="1" smtClean="0"/>
              <a:t>Hawkins</a:t>
            </a:r>
            <a:r>
              <a:rPr lang="cs-CZ" dirty="0" smtClean="0"/>
              <a:t> byl poloprofesionální hráč kriketu a jednou byl poškozen výrokem rozhodčího</a:t>
            </a:r>
          </a:p>
          <a:p>
            <a:pPr>
              <a:buFontTx/>
              <a:buChar char="-"/>
            </a:pPr>
            <a:r>
              <a:rPr lang="cs-CZ" dirty="0" smtClean="0"/>
              <a:t>Stal se členem výzkumného centra a začal měnit myšlenku ve skutečnost</a:t>
            </a:r>
          </a:p>
          <a:p>
            <a:pPr>
              <a:buFontTx/>
              <a:buChar char="-"/>
            </a:pPr>
            <a:r>
              <a:rPr lang="cs-CZ" dirty="0" smtClean="0"/>
              <a:t>Vyvinul systém kamer, které dokázaly sledovat dráhu míčku</a:t>
            </a:r>
          </a:p>
          <a:p>
            <a:pPr>
              <a:buFontTx/>
              <a:buChar char="-"/>
            </a:pPr>
            <a:r>
              <a:rPr lang="cs-CZ" dirty="0" smtClean="0"/>
              <a:t>2001- poprvé využito během kriketového utkání</a:t>
            </a:r>
          </a:p>
          <a:p>
            <a:pPr>
              <a:buFontTx/>
              <a:buChar char="-"/>
            </a:pPr>
            <a:r>
              <a:rPr lang="cs-CZ" dirty="0" smtClean="0"/>
              <a:t>2004- poprvé využito v tenise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Jestřábí oko-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Kolem tenisového kurtu je rozmístěno 10 kamer (70 snímků za sekundu)</a:t>
            </a:r>
          </a:p>
          <a:p>
            <a:pPr>
              <a:buFontTx/>
              <a:buChar char="-"/>
            </a:pPr>
            <a:r>
              <a:rPr lang="cs-CZ" dirty="0" smtClean="0"/>
              <a:t>Záznamy z jednotlivých kamer směřují do digitálního centra tzv. jestřábího hnízda</a:t>
            </a:r>
          </a:p>
          <a:p>
            <a:pPr>
              <a:buFontTx/>
              <a:buChar char="-"/>
            </a:pPr>
            <a:r>
              <a:rPr lang="cs-CZ" dirty="0" smtClean="0"/>
              <a:t>Software pohledy porovná a vytvoří třírozměrnou rekonstrukci scény </a:t>
            </a:r>
          </a:p>
          <a:p>
            <a:pPr>
              <a:buFontTx/>
              <a:buChar char="-"/>
            </a:pPr>
            <a:r>
              <a:rPr lang="cs-CZ" dirty="0" smtClean="0"/>
              <a:t>Sleduje i rychlost míče, dráhu míčku, naběhanou dráhu tenistů, kolikrát míček přeletí pře síť, kam nejčastěji míčky dopadají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Jestřábí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ITF stanovila přesnost jestřábího oka na 5 mm</a:t>
            </a:r>
          </a:p>
          <a:p>
            <a:pPr>
              <a:buFontTx/>
              <a:buChar char="-"/>
            </a:pPr>
            <a:r>
              <a:rPr lang="cs-CZ" dirty="0" smtClean="0"/>
              <a:t>Jestřábí oko měří přesnost na 3,6 mm (skluz, přesnost)</a:t>
            </a:r>
          </a:p>
          <a:p>
            <a:pPr>
              <a:buFontTx/>
              <a:buChar char="-"/>
            </a:pPr>
            <a:r>
              <a:rPr lang="cs-CZ" dirty="0" smtClean="0"/>
              <a:t>Systém pracuje se spolehlivostí 99,9 %</a:t>
            </a:r>
          </a:p>
          <a:p>
            <a:pPr>
              <a:buFontTx/>
              <a:buChar char="-"/>
            </a:pPr>
            <a:r>
              <a:rPr lang="cs-CZ" dirty="0" smtClean="0"/>
              <a:t>Hráč může během jednoho setu využít 3x jestřábí oko</a:t>
            </a:r>
          </a:p>
          <a:p>
            <a:pPr>
              <a:buFontTx/>
              <a:buChar char="-"/>
            </a:pPr>
            <a:r>
              <a:rPr lang="cs-CZ" dirty="0" smtClean="0"/>
              <a:t>Jestliže hráč zahlásí „</a:t>
            </a:r>
            <a:r>
              <a:rPr lang="cs-CZ" dirty="0" err="1" smtClean="0"/>
              <a:t>challenge</a:t>
            </a:r>
            <a:r>
              <a:rPr lang="cs-CZ" dirty="0" smtClean="0"/>
              <a:t>“, zobrazí se animace dráhy a dopadu míčku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Jestřábí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18434" name="AutoShape 2" descr="Výsledek obrázku pro hawk eye tenn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36" name="AutoShape 4" descr="Výsledek obrázku pro hawk eye tenn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8" name="Picture 6" descr="Výsledek obrázku pro hawk eye ten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036381"/>
            <a:ext cx="7938120" cy="29767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Jestřábí 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Co přineslo?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Zpřesnilo výroky rozhodčích</a:t>
            </a:r>
          </a:p>
          <a:p>
            <a:pPr>
              <a:buFontTx/>
              <a:buChar char="-"/>
            </a:pPr>
            <a:r>
              <a:rPr lang="cs-CZ" dirty="0" smtClean="0"/>
              <a:t>Ukázalo omylnost rozhodčích až v 1/3 výroků</a:t>
            </a:r>
          </a:p>
          <a:p>
            <a:pPr>
              <a:buFontTx/>
              <a:buChar char="-"/>
            </a:pPr>
            <a:r>
              <a:rPr lang="cs-CZ" dirty="0" smtClean="0"/>
              <a:t>Muži mají pravdu v 30%, ženy 35%</a:t>
            </a:r>
          </a:p>
          <a:p>
            <a:pPr>
              <a:buFontTx/>
              <a:buChar char="-"/>
            </a:pPr>
            <a:r>
              <a:rPr lang="cs-CZ" dirty="0" smtClean="0"/>
              <a:t>Zpomalilo hru → kritika zejména od R. </a:t>
            </a:r>
            <a:r>
              <a:rPr lang="cs-CZ" dirty="0" err="1" smtClean="0"/>
              <a:t>Federera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endParaRPr lang="cs-CZ" sz="800" dirty="0"/>
          </a:p>
          <a:p>
            <a:endParaRPr lang="cs-CZ" sz="800" dirty="0" smtClean="0"/>
          </a:p>
          <a:p>
            <a:r>
              <a:rPr lang="cs-CZ" sz="800" dirty="0" smtClean="0"/>
              <a:t>https://www.o2sport.cz/tenis/video-jestrabi-oko-slavi-10-let-podivejte-se-na-top-10-nejtesnejsi-challenge-vsech-dob/</a:t>
            </a:r>
          </a:p>
        </p:txBody>
      </p:sp>
      <p:pic>
        <p:nvPicPr>
          <p:cNvPr id="21506" name="Picture 2" descr="Výsledek obrázku pro challenge te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2652759"/>
          </a:xfrm>
          <a:prstGeom prst="rect">
            <a:avLst/>
          </a:prstGeom>
          <a:noFill/>
        </p:spPr>
      </p:pic>
      <p:pic>
        <p:nvPicPr>
          <p:cNvPr id="21508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716016" cy="3532461"/>
          </a:xfrm>
          <a:prstGeom prst="rect">
            <a:avLst/>
          </a:prstGeom>
          <a:noFill/>
        </p:spPr>
      </p:pic>
      <p:pic>
        <p:nvPicPr>
          <p:cNvPr id="21510" name="Picture 6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24944"/>
            <a:ext cx="4211960" cy="3528392"/>
          </a:xfrm>
          <a:prstGeom prst="rect">
            <a:avLst/>
          </a:prstGeom>
          <a:noFill/>
        </p:spPr>
      </p:pic>
      <p:pic>
        <p:nvPicPr>
          <p:cNvPr id="21512" name="Picture 8" descr="Výsledek obrázku pro challenge ten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930" y="0"/>
            <a:ext cx="4232069" cy="2636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</TotalTime>
  <Words>688</Words>
  <Application>Microsoft Office PowerPoint</Application>
  <PresentationFormat>Předvádění na obrazovce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Faseta</vt:lpstr>
      <vt:lpstr>Využití moderních technologií při monitoringu a hodnocení sportovních aktivit</vt:lpstr>
      <vt:lpstr>Jestřábí oko</vt:lpstr>
      <vt:lpstr>Jestřábí oko</vt:lpstr>
      <vt:lpstr>Jestřábí oko- historie</vt:lpstr>
      <vt:lpstr>Jestřábí oko- systém</vt:lpstr>
      <vt:lpstr>Jestřábí oko</vt:lpstr>
      <vt:lpstr>Jestřábí oko</vt:lpstr>
      <vt:lpstr>Jestřábí oko</vt:lpstr>
      <vt:lpstr>Prezentace aplikace PowerPoint</vt:lpstr>
      <vt:lpstr>Gólové technologie</vt:lpstr>
      <vt:lpstr>Goalcontrol</vt:lpstr>
      <vt:lpstr>Princip</vt:lpstr>
      <vt:lpstr>Výhody x nevýhody</vt:lpstr>
      <vt:lpstr>Ukázky </vt:lpstr>
      <vt:lpstr>GoalRef</vt:lpstr>
      <vt:lpstr>Princip</vt:lpstr>
      <vt:lpstr>Cairos</vt:lpstr>
      <vt:lpstr>Princip</vt:lpstr>
      <vt:lpstr>Videorozhodčí</vt:lpstr>
      <vt:lpstr>Princip </vt:lpstr>
      <vt:lpstr>Video v dalších kolektivních sportech</vt:lpstr>
      <vt:lpstr>! Děkujeme za pozornost !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moderních technologií při monitoringu a hodnocení sportovních aktivit</dc:title>
  <dc:creator>dominik</dc:creator>
  <cp:lastModifiedBy>Dominik Huml</cp:lastModifiedBy>
  <cp:revision>14</cp:revision>
  <dcterms:created xsi:type="dcterms:W3CDTF">2016-11-17T10:12:52Z</dcterms:created>
  <dcterms:modified xsi:type="dcterms:W3CDTF">2016-11-27T19:34:10Z</dcterms:modified>
</cp:coreProperties>
</file>