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8"/>
  </p:notesMasterIdLst>
  <p:sldIdLst>
    <p:sldId id="320" r:id="rId2"/>
    <p:sldId id="324" r:id="rId3"/>
    <p:sldId id="341" r:id="rId4"/>
    <p:sldId id="327" r:id="rId5"/>
    <p:sldId id="344" r:id="rId6"/>
    <p:sldId id="345" r:id="rId7"/>
    <p:sldId id="333" r:id="rId8"/>
    <p:sldId id="353" r:id="rId9"/>
    <p:sldId id="342" r:id="rId10"/>
    <p:sldId id="343" r:id="rId11"/>
    <p:sldId id="347" r:id="rId12"/>
    <p:sldId id="348" r:id="rId13"/>
    <p:sldId id="354" r:id="rId14"/>
    <p:sldId id="352" r:id="rId15"/>
    <p:sldId id="351" r:id="rId16"/>
    <p:sldId id="35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70" autoAdjust="0"/>
  </p:normalViewPr>
  <p:slideViewPr>
    <p:cSldViewPr>
      <p:cViewPr varScale="1">
        <p:scale>
          <a:sx n="74" d="100"/>
          <a:sy n="74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0A7312-46D0-47EB-88D5-C8748C915B4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 už to však bývá, hlavní problém je asi v tom, že zmíněné schéma je velmi zjednodušující a že např. v životním způsobu je skryta celá řada významných okolností, např. kouření, obezita, sedavý způsob života, stres, výživa, alkohol a drogy.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EEEF3-AC82-4C1A-BD6B-C95104C5132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55021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8D07CE1-A5B1-44EC-BD5D-8EB83F9302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B471F-2C29-4EC6-88F6-C039090B7E2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665B2B7-CF7B-4BCE-930C-EEE44343CAE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846EF4-6E06-48A2-88F4-EF5A9BCB829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534EA9-2BEF-41F1-A983-F432774902C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B1AED30-B993-4AC1-A3AF-2352334C645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DB59BDC-D22E-4C6F-BE6F-6A9A8F2344B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262157-E3F8-4C54-9614-215CC43C626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6F4293-2C41-4106-87A6-808BB2C4168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63C53A-F749-44FD-9D35-2BCFD4E306D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9B418AA-DA63-4173-BC1F-A7173EB5480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F47078-D9A8-4090-A084-86E84429BE0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042988" y="1268413"/>
            <a:ext cx="7773987" cy="160972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</a:rPr>
              <a:t>PSYCHOLO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GIE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292600"/>
            <a:ext cx="6872287" cy="206375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</a:rPr>
              <a:t>         Vypracoval: Mgr. Michal Vičar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	   4. A,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2006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       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 tmFilter="0,0; .5, 1; 1, 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SOCIÁLNÍ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Mezilidské vztahy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Sociologie, sociální psychologie politologie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SPIRITUÁLNÍ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Smysl života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Víra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Spiritualita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Filozofie, teologie, náboženství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Salutogenetický přístup ke zdraví a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Orientace na zdraví x orientace na nemoc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Patogenetický přístup –vnější neovlivnitelná příčina nemoci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Zkoumáním podmínek nezdolného zdraví i v situaci nepříznivých vlivů prostředí (A.Antonovsky)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 zdravý X nemocný, ale škála - pocit dobrého zdraví (well being)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Člověk v nemoci, zdroje zvládání stresu (coping)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Hledání zdrojů, které mohou usnadnit aktivní adaptaci organismu na prostředí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21393" cy="120248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Patogenetický x Salutogenetický model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963808167"/>
              </p:ext>
            </p:extLst>
          </p:nvPr>
        </p:nvGraphicFramePr>
        <p:xfrm>
          <a:off x="107504" y="2276872"/>
          <a:ext cx="8928992" cy="4176466"/>
        </p:xfrm>
        <a:graphic>
          <a:graphicData uri="http://schemas.openxmlformats.org/drawingml/2006/table">
            <a:tbl>
              <a:tblPr/>
              <a:tblGrid>
                <a:gridCol w="2613362"/>
                <a:gridCol w="3248556"/>
                <a:gridCol w="3067074"/>
              </a:tblGrid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Charakteristiky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Patogenetický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Salutogenetický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Pojetí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zdraví/nemoc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Dichotomické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Kontinuum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Sledovaný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faktor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Symptom –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nemoc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Celkový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obraz nemoci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Základní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otázka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Proč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nemoci došlo?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Proč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nemoci nedošlo?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Příčina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Patogenní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činitelé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Protektivní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činitelé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Terapie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Léčba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postižené části těla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Léčba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systému člověk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Stres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Odstranění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stresorů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Zvládání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stresu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63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Psyché“ – duše a „soma“ – tělo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Somatická nerovnováha vytváří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psychickou nerovnováhu a naopak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Integrace různých složek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Již prakticky aplikován v řadě medicínských oblastí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studiem vztahů mezi specifickými psychosociálními faktory a normálními a abnormálními fyziologickými rekcemi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studiem interakcí mezi psychosociálními a biologickými faktory v etiologii, symptomy, průběhem a vyústěním, a to u všech nemocí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aplikace psychologických, behaviorálních a psychiatrických metod v prevenci, léčba a rehabilitace somaticky nemocných 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4664"/>
            <a:ext cx="3672408" cy="275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Zkuste v každé skupině popsat tři příklady, ze svého života, či okolí, kdy duševní stránka měla zásadní vliv na fyziologickou stránku (či naopak)?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Potíže projevující se v těle úzce související s psychickými procesy.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bolesti zad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bolesti hlavy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častá únava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snížená a často selhávající imunita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poruchy spánku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trávící bolesti a obtíže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alergie a astma, dechové obtíže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kardiovaskulární onemocnění (např. hypertenze a další)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sexuální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Východní x západní přístupy ke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Holistický přístup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materiální přístup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Léčba příčin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léčba následků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Důraz na tradice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důraz na „vědeckost“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Předcházení nemoci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léčba nemoci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zdraví?</a:t>
            </a:r>
          </a:p>
          <a:p>
            <a:pPr lvl="1"/>
            <a:r>
              <a:rPr lang="cs-CZ" dirty="0" smtClean="0"/>
              <a:t>Jaké má složky zdraví?</a:t>
            </a:r>
          </a:p>
          <a:p>
            <a:r>
              <a:rPr lang="cs-CZ" dirty="0" smtClean="0"/>
              <a:t>Jakého člověka můžeme označit za zdravého?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Světová zdravotnická organizace: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„Zdraví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není jen absence nemoci či poruchy, ale je to kompletní stav tělesné, duševní i sociální pohody (well-being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).“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Times New Roman" pitchFamily="18" charset="0"/>
              </a:rPr>
              <a:t>Jaro Křivohlavý:</a:t>
            </a:r>
          </a:p>
          <a:p>
            <a:pPr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</a:rPr>
              <a:t>   </a:t>
            </a:r>
            <a:r>
              <a:rPr lang="cs-CZ" i="1" dirty="0" smtClean="0">
                <a:latin typeface="Times New Roman" pitchFamily="18" charset="0"/>
              </a:rPr>
              <a:t>„Z</a:t>
            </a:r>
            <a:r>
              <a:rPr lang="cs-CZ" i="1" dirty="0" smtClean="0">
                <a:latin typeface="Times New Roman" pitchFamily="18" charset="0"/>
              </a:rPr>
              <a:t>draví </a:t>
            </a:r>
            <a:r>
              <a:rPr lang="cs-CZ" i="1" dirty="0" smtClean="0">
                <a:latin typeface="Times New Roman" pitchFamily="18" charset="0"/>
              </a:rPr>
              <a:t>je celkový stav člověka, který mu umožňuje dosahovat optimální kvality života a není překážkou obdobného snažení druhých lidí.“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zdraví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7760" y="2533466"/>
            <a:ext cx="5763430" cy="2629267"/>
          </a:xfrm>
          <a:prstGeom prst="rect">
            <a:avLst/>
          </a:prstGeom>
          <a:solidFill>
            <a:schemeClr val="accent2">
              <a:lumMod val="60000"/>
              <a:lumOff val="40000"/>
              <a:alpha val="58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="" xmlns:p14="http://schemas.microsoft.com/office/powerpoint/2010/main" val="31691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Biomedicínský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tradiční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rozvoj v osvícenství - „člověk jako stroj, který lze opravit“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Descartes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má velkou zásluhu na nižší úmrtnosti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biolog. příčiny při vzniku onemocnění (kauzální model)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odděluje tělo a duši (psychiku)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- vysvětluje jako poruchu normální činnosti; je nezávislá na psych. a soc. faktorech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somatická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diagnóza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pacient není za vznik onemocnění zodpovědný a nemůže pravděpodobnost rozvoje onemocnění ovlivňovat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= výsledek špatné funkce orgánu, buněk, napadení patogenem  </a:t>
            </a:r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Holismus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 řeckého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holon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celek </a:t>
            </a:r>
          </a:p>
          <a:p>
            <a:pPr marL="365760" lvl="1" indent="0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Stojí v opozici proti dualismu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holismus jako směr vznikl ve 20.stol.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Celek je více než jen součet částí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Celek ovlivňuje podobu7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Interakce částí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 kvantitou se mění kvalita (K. Marx)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 zdravotních oborech se zabývá celým člověkem a jeho potřebami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– nerovnováha v rámci systému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7624" y="1340768"/>
            <a:ext cx="70567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„Neměli bychom se pokoušet o léčení žádné části, aniž bychom se pokusili vyléčit celek. Neměli bychom se snažit o léčení těla opomíjejíce duši. Pokud mají tělo a mysl být zdravými, musíš začít léčením duše….protože velkou chybou dneška v léčení lidského těla je, že lékaři jako prvou oddělují od těla duši</a:t>
            </a:r>
            <a:r>
              <a:rPr lang="cs-CZ" sz="2800" dirty="0" smtClean="0">
                <a:solidFill>
                  <a:schemeClr val="tx1"/>
                </a:solidFill>
              </a:rPr>
              <a:t>.“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i="1" dirty="0">
                <a:solidFill>
                  <a:schemeClr val="tx1"/>
                </a:solidFill>
              </a:rPr>
              <a:t>Platón: Republika, 382 př. n. 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211" y="4149080"/>
            <a:ext cx="1812032" cy="2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9441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Bio-psycho-socio-spirituální model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americký lékař a psychoanalytik George Engel v roce 1977</a:t>
            </a:r>
          </a:p>
          <a:p>
            <a:r>
              <a:rPr lang="cs-CZ" sz="2800" dirty="0" smtClean="0"/>
              <a:t>Poukazoval na skutečnost, že biomedicínský model zanedbává celek, protože vylučuje vše, kromě biologických faktorů. Zabývá se tělem a chorobou na úkor pacienta jako člověka.</a:t>
            </a:r>
          </a:p>
          <a:p>
            <a:r>
              <a:rPr lang="cs-CZ" sz="2800" b="1" dirty="0" smtClean="0"/>
              <a:t>k nemoci není nutná organická příčina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BIOLOGICKÁ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Fyzická stránka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Medicína, přírodní vědy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PSYCHOLOGICKÁ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Duševní stránka,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Prožívání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Psychologie, psychoterapie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2462</TotalTime>
  <Words>655</Words>
  <Application>Microsoft Office PowerPoint</Application>
  <PresentationFormat>Předvádění na obrazovce (4:3)</PresentationFormat>
  <Paragraphs>120</Paragraphs>
  <Slides>16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PSYCHOLOGIE ZDRAVÍ</vt:lpstr>
      <vt:lpstr>Zdraví?</vt:lpstr>
      <vt:lpstr>Definice zdraví</vt:lpstr>
      <vt:lpstr>Struktura zdraví</vt:lpstr>
      <vt:lpstr>Biomedicínský model</vt:lpstr>
      <vt:lpstr>Holismus</vt:lpstr>
      <vt:lpstr>Snímek 7</vt:lpstr>
      <vt:lpstr>Bio-psycho-socio-spirituální model člověka</vt:lpstr>
      <vt:lpstr>Dimenze (1)</vt:lpstr>
      <vt:lpstr>Dimenze (2)</vt:lpstr>
      <vt:lpstr>Salutogenetický přístup ke zdraví a nemoci</vt:lpstr>
      <vt:lpstr>Patogenetický x Salutogenetický model</vt:lpstr>
      <vt:lpstr>Psychosomatika</vt:lpstr>
      <vt:lpstr>Psychosomatika</vt:lpstr>
      <vt:lpstr>Psychosomatika</vt:lpstr>
      <vt:lpstr>Východní x západní přístupy ke zdraví</vt:lpstr>
    </vt:vector>
  </TitlesOfParts>
  <Company>FHS UTB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pro porodní asistentky</dc:title>
  <dc:creator>ucitel</dc:creator>
  <cp:lastModifiedBy>Adnan</cp:lastModifiedBy>
  <cp:revision>225</cp:revision>
  <dcterms:created xsi:type="dcterms:W3CDTF">2010-02-23T11:23:52Z</dcterms:created>
  <dcterms:modified xsi:type="dcterms:W3CDTF">2015-10-18T11:19:11Z</dcterms:modified>
</cp:coreProperties>
</file>