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66278D-E855-40DD-A5F6-AE47FB116ECF}" type="presOf" srcId="{D8D735F3-A794-4366-95B6-01ECCCD985B9}" destId="{4C346778-C5CA-4B7F-AC41-76D43E2EF3CD}" srcOrd="0" destOrd="0" presId="urn:microsoft.com/office/officeart/2005/8/layout/pyramid1"/>
    <dgm:cxn modelId="{A86965ED-AEAA-435D-A906-2B15E3274480}" type="presOf" srcId="{72A1AC64-DC1E-4E1C-96DE-88EBAD55D786}" destId="{9C2644B1-4423-44D3-9BB1-834409D62EBD}" srcOrd="0" destOrd="0" presId="urn:microsoft.com/office/officeart/2005/8/layout/pyramid1"/>
    <dgm:cxn modelId="{80E4AA42-E6A4-4777-B69F-BB08878AE4AF}" type="presOf" srcId="{7A7A38BD-D6AD-490E-BC8C-698EACB3840F}" destId="{F3643BAB-9C13-46AB-B21C-9DEC5237CB19}" srcOrd="0" destOrd="0" presId="urn:microsoft.com/office/officeart/2005/8/layout/pyramid1"/>
    <dgm:cxn modelId="{6DF2E04B-15B3-4175-B0DC-609D1F13E288}" type="presOf" srcId="{61797A62-8599-45C3-A96C-0F25B3F66ABA}" destId="{B4423924-9599-423B-A8DE-4040FE248022}" srcOrd="0" destOrd="0" presId="urn:microsoft.com/office/officeart/2005/8/layout/pyramid1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E7F1FE3D-87A5-47E4-8B47-87D2CB17648A}" type="presOf" srcId="{7A7A38BD-D6AD-490E-BC8C-698EACB3840F}" destId="{5872B77D-2752-4251-8500-7E4BBE0ADE2D}" srcOrd="1" destOrd="0" presId="urn:microsoft.com/office/officeart/2005/8/layout/pyramid1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E292A900-8757-456A-A5F0-51189AB5F1A8}" type="presOf" srcId="{1DDB8FC9-A014-477A-9CDC-8348C43BB43C}" destId="{013F3716-0D19-4AED-A94C-0B23D6C18B0E}" srcOrd="1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081DD5F0-0EFC-462B-BA44-CDFAEDC8A840}" type="presOf" srcId="{C81ACB6C-174B-41D5-9B36-1CC94167E17F}" destId="{12329AE4-7D95-479E-A604-44CC54695ABF}" srcOrd="0" destOrd="0" presId="urn:microsoft.com/office/officeart/2005/8/layout/pyramid1"/>
    <dgm:cxn modelId="{77E7A730-1AE2-48DB-A4BF-CF6A5AEE1D47}" type="presOf" srcId="{C81ACB6C-174B-41D5-9B36-1CC94167E17F}" destId="{272A11C9-F39E-4EFF-8710-892C3CDE1FF1}" srcOrd="1" destOrd="0" presId="urn:microsoft.com/office/officeart/2005/8/layout/pyramid1"/>
    <dgm:cxn modelId="{8F4C0C47-AFD7-41CC-B248-4D049F37D554}" type="presOf" srcId="{D8D735F3-A794-4366-95B6-01ECCCD985B9}" destId="{092F443D-622E-427E-B7EE-E7D755860087}" srcOrd="1" destOrd="0" presId="urn:microsoft.com/office/officeart/2005/8/layout/pyramid1"/>
    <dgm:cxn modelId="{6950F5CE-CA81-4A55-87D5-19BF873F5173}" type="presOf" srcId="{1DDB8FC9-A014-477A-9CDC-8348C43BB43C}" destId="{ABC8D883-EB79-47B6-BBE2-3C5261AA67E9}" srcOrd="0" destOrd="0" presId="urn:microsoft.com/office/officeart/2005/8/layout/pyramid1"/>
    <dgm:cxn modelId="{9088C951-919B-43E3-82CE-FB7319E8A5B2}" type="presOf" srcId="{72A1AC64-DC1E-4E1C-96DE-88EBAD55D786}" destId="{260DD202-0F5B-48C8-9DCD-8107D2FAB09B}" srcOrd="1" destOrd="0" presId="urn:microsoft.com/office/officeart/2005/8/layout/pyramid1"/>
    <dgm:cxn modelId="{776B2AD3-FD91-4103-8121-DE2D8F8170D8}" type="presParOf" srcId="{B4423924-9599-423B-A8DE-4040FE248022}" destId="{7191AAA9-DA32-4D10-B6F7-2487CD7E93AB}" srcOrd="0" destOrd="0" presId="urn:microsoft.com/office/officeart/2005/8/layout/pyramid1"/>
    <dgm:cxn modelId="{EC4C8C02-B06B-427B-9A0A-3B3FF6DE0737}" type="presParOf" srcId="{7191AAA9-DA32-4D10-B6F7-2487CD7E93AB}" destId="{F3643BAB-9C13-46AB-B21C-9DEC5237CB19}" srcOrd="0" destOrd="0" presId="urn:microsoft.com/office/officeart/2005/8/layout/pyramid1"/>
    <dgm:cxn modelId="{BC18A87B-1E74-455A-8B4B-3AB7D28D80B7}" type="presParOf" srcId="{7191AAA9-DA32-4D10-B6F7-2487CD7E93AB}" destId="{5872B77D-2752-4251-8500-7E4BBE0ADE2D}" srcOrd="1" destOrd="0" presId="urn:microsoft.com/office/officeart/2005/8/layout/pyramid1"/>
    <dgm:cxn modelId="{1C98C2CF-6E89-474B-AF50-6E63F06AE196}" type="presParOf" srcId="{B4423924-9599-423B-A8DE-4040FE248022}" destId="{D8504CDE-8742-4B7A-8AFB-C4A91764DA91}" srcOrd="1" destOrd="0" presId="urn:microsoft.com/office/officeart/2005/8/layout/pyramid1"/>
    <dgm:cxn modelId="{8DD50E86-C9E8-4CE2-8B51-4FCCC5783603}" type="presParOf" srcId="{D8504CDE-8742-4B7A-8AFB-C4A91764DA91}" destId="{12329AE4-7D95-479E-A604-44CC54695ABF}" srcOrd="0" destOrd="0" presId="urn:microsoft.com/office/officeart/2005/8/layout/pyramid1"/>
    <dgm:cxn modelId="{B53F9CAC-775D-48E7-AA4E-4BE3454BF671}" type="presParOf" srcId="{D8504CDE-8742-4B7A-8AFB-C4A91764DA91}" destId="{272A11C9-F39E-4EFF-8710-892C3CDE1FF1}" srcOrd="1" destOrd="0" presId="urn:microsoft.com/office/officeart/2005/8/layout/pyramid1"/>
    <dgm:cxn modelId="{5A165146-A47A-426E-B06F-091EA29000C2}" type="presParOf" srcId="{B4423924-9599-423B-A8DE-4040FE248022}" destId="{A208FE22-9EBC-434E-AF2A-94247E2A38BD}" srcOrd="2" destOrd="0" presId="urn:microsoft.com/office/officeart/2005/8/layout/pyramid1"/>
    <dgm:cxn modelId="{18F0C12E-3958-451A-8D29-DF981FAD3A04}" type="presParOf" srcId="{A208FE22-9EBC-434E-AF2A-94247E2A38BD}" destId="{ABC8D883-EB79-47B6-BBE2-3C5261AA67E9}" srcOrd="0" destOrd="0" presId="urn:microsoft.com/office/officeart/2005/8/layout/pyramid1"/>
    <dgm:cxn modelId="{475CCBC7-B311-42F7-99FB-58B3415AD908}" type="presParOf" srcId="{A208FE22-9EBC-434E-AF2A-94247E2A38BD}" destId="{013F3716-0D19-4AED-A94C-0B23D6C18B0E}" srcOrd="1" destOrd="0" presId="urn:microsoft.com/office/officeart/2005/8/layout/pyramid1"/>
    <dgm:cxn modelId="{EE36FAC0-D297-4E35-A8EB-94A04E9C7C3C}" type="presParOf" srcId="{B4423924-9599-423B-A8DE-4040FE248022}" destId="{5FBDEA2C-EA61-4AC5-BC96-C9A685066C61}" srcOrd="3" destOrd="0" presId="urn:microsoft.com/office/officeart/2005/8/layout/pyramid1"/>
    <dgm:cxn modelId="{03598DFB-02E7-415B-9ED4-B3B8CD54417D}" type="presParOf" srcId="{5FBDEA2C-EA61-4AC5-BC96-C9A685066C61}" destId="{4C346778-C5CA-4B7F-AC41-76D43E2EF3CD}" srcOrd="0" destOrd="0" presId="urn:microsoft.com/office/officeart/2005/8/layout/pyramid1"/>
    <dgm:cxn modelId="{24AB6CE5-F6AF-4B55-AD87-7038E7132F7A}" type="presParOf" srcId="{5FBDEA2C-EA61-4AC5-BC96-C9A685066C61}" destId="{092F443D-622E-427E-B7EE-E7D755860087}" srcOrd="1" destOrd="0" presId="urn:microsoft.com/office/officeart/2005/8/layout/pyramid1"/>
    <dgm:cxn modelId="{4D34087E-0302-47AC-92B9-B2C6DDB26685}" type="presParOf" srcId="{B4423924-9599-423B-A8DE-4040FE248022}" destId="{099FBD25-DE0D-4266-B693-B43706739767}" srcOrd="4" destOrd="0" presId="urn:microsoft.com/office/officeart/2005/8/layout/pyramid1"/>
    <dgm:cxn modelId="{F65809C5-A0F5-4E66-BE34-BF8DE1E431E4}" type="presParOf" srcId="{099FBD25-DE0D-4266-B693-B43706739767}" destId="{9C2644B1-4423-44D3-9BB1-834409D62EBD}" srcOrd="0" destOrd="0" presId="urn:microsoft.com/office/officeart/2005/8/layout/pyramid1"/>
    <dgm:cxn modelId="{F6A1F344-CD56-4240-9D3F-3D7962289776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43BAB-9C13-46AB-B21C-9DEC5237CB19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sp:txBody>
      <dsp:txXfrm>
        <a:off x="3291840" y="0"/>
        <a:ext cx="1645920" cy="905192"/>
      </dsp:txXfrm>
    </dsp:sp>
    <dsp:sp modelId="{12329AE4-7D95-479E-A604-44CC54695ABF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sp:txBody>
      <dsp:txXfrm>
        <a:off x="3044951" y="905192"/>
        <a:ext cx="2139696" cy="905192"/>
      </dsp:txXfrm>
    </dsp:sp>
    <dsp:sp modelId="{ABC8D883-EB79-47B6-BBE2-3C5261AA67E9}">
      <dsp:nvSpPr>
        <dsp:cNvPr id="0" name=""/>
        <dsp:cNvSpPr/>
      </dsp:nvSpPr>
      <dsp:spPr>
        <a:xfrm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sp:txBody>
      <dsp:txXfrm>
        <a:off x="2510028" y="1810385"/>
        <a:ext cx="3209544" cy="905192"/>
      </dsp:txXfrm>
    </dsp:sp>
    <dsp:sp modelId="{4C346778-C5CA-4B7F-AC41-76D43E2EF3CD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sp:txBody>
      <dsp:txXfrm>
        <a:off x="1975103" y="2715577"/>
        <a:ext cx="4279392" cy="905192"/>
      </dsp:txXfrm>
    </dsp:sp>
    <dsp:sp modelId="{9C2644B1-4423-44D3-9BB1-834409D62EBD}">
      <dsp:nvSpPr>
        <dsp:cNvPr id="0" name=""/>
        <dsp:cNvSpPr/>
      </dsp:nvSpPr>
      <dsp:spPr>
        <a:xfrm>
          <a:off x="0" y="362077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sp:txBody>
      <dsp:txXfrm>
        <a:off x="1440179" y="3620770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37D66-F83B-4D4A-AFA4-03F8667175CF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CB1B7-C81B-458A-91D4-4665780D28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nadšení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stagnace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která je typická tím, že počáteční nadšení opadá a jedinec začíná zjišťovat, že ne vše je tak ideální, jak si původně myslel. V této fázi se také objevuje potřeba vykonávat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frustrace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nastává ve chvíli, kdy jedinec začne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pochybovat nad smyslem své práce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Tyto pochybnosti jsou nejčastěji založeny na špatných zkušenostech s nespolupracujícím klientem nebo nadřízenými.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apatie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přichází po delší době frustrace a je přirozeným východiskem z pocitu frustrace. Pracující již vykonává pouze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nejnutnější povinnosti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svoje zaměstnání považuje za pouhý přísun peněz pro obživu.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vyhoření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205529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85D5-1215-4269-8A40-8BE5B1702871}" type="datetimeFigureOut">
              <a:rPr lang="cs-CZ" smtClean="0"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13AD-F6BB-4419-9EDB-52D9C60EF1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vyhoření (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burn-out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2514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dirty="0"/>
              <a:t>jedná se o psychický stav,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prožitek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vyčerpání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>
              <a:solidFill>
                <a:srgbClr val="C3D513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vyskytuje se zvláště u profesí obsahujících práci s lidmi nebo alespoň kontakt s lidmi a závislost na jejich </a:t>
            </a:r>
            <a:r>
              <a:rPr lang="cs-CZ" dirty="0" smtClean="0"/>
              <a:t>hodnocení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tvoří ho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řada symptomů </a:t>
            </a:r>
            <a:r>
              <a:rPr lang="cs-CZ" dirty="0"/>
              <a:t>především v oblasti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</a:t>
            </a:r>
            <a:r>
              <a:rPr lang="cs-CZ" dirty="0"/>
              <a:t>, částečně i fyzické a sociální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klíčovou složkou syndromu je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emoční vyčerpanost</a:t>
            </a:r>
            <a:r>
              <a:rPr lang="cs-CZ" dirty="0"/>
              <a:t>, kognitivní vyčerpání a „opotřebení“ a často i celková únava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všechny hlavní složky </a:t>
            </a:r>
            <a:r>
              <a:rPr lang="cs-CZ" dirty="0" err="1" smtClean="0"/>
              <a:t>burn-out</a:t>
            </a:r>
            <a:r>
              <a:rPr lang="cs-CZ" dirty="0" smtClean="0"/>
              <a:t> </a:t>
            </a:r>
            <a:r>
              <a:rPr lang="cs-CZ" dirty="0"/>
              <a:t>syndromu vycházejí z chronického stresu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487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13175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člověk </a:t>
            </a:r>
            <a:r>
              <a:rPr lang="cs-CZ" sz="3200" dirty="0"/>
              <a:t>nenalézá nebo ztrácí v každodenní práci </a:t>
            </a:r>
            <a:r>
              <a:rPr lang="cs-CZ" sz="32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neúčinné </a:t>
            </a:r>
            <a:r>
              <a:rPr lang="cs-CZ" sz="3200" dirty="0"/>
              <a:t>strategie zvládání stresu (např. neúčinné hospodaření s časem</a:t>
            </a:r>
            <a:r>
              <a:rPr lang="cs-CZ" sz="32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nedostatek odolnosti vůči stresu daný konstitučně a </a:t>
            </a:r>
            <a:r>
              <a:rPr lang="cs-CZ" sz="3200" dirty="0" err="1" smtClean="0"/>
              <a:t>temperamentově</a:t>
            </a:r>
            <a:endParaRPr lang="cs-CZ" sz="3200" dirty="0" smtClean="0"/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nezdravý způsob života</a:t>
            </a:r>
          </a:p>
        </p:txBody>
      </p:sp>
    </p:spTree>
    <p:extLst>
      <p:ext uri="{BB962C8B-B14F-4D97-AF65-F5344CB8AC3E}">
        <p14:creationId xmlns="" xmlns:p14="http://schemas.microsoft.com/office/powerpoint/2010/main" val="2255728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dirty="0"/>
              <a:t>Snižovat příliš vysoké nároky</a:t>
            </a:r>
          </a:p>
          <a:p>
            <a:r>
              <a:rPr lang="cs-CZ" sz="3600" dirty="0"/>
              <a:t>Naučit se říkat ne</a:t>
            </a:r>
          </a:p>
          <a:p>
            <a:r>
              <a:rPr lang="cs-CZ" sz="3600" dirty="0"/>
              <a:t>Stanovit 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/>
              <a:t>Zacházet rozumně se svým </a:t>
            </a:r>
            <a:r>
              <a:rPr lang="cs-CZ" sz="3600" dirty="0" smtClean="0"/>
              <a:t>časem</a:t>
            </a:r>
          </a:p>
          <a:p>
            <a:r>
              <a:rPr lang="cs-CZ" sz="3600" dirty="0"/>
              <a:t>Vyjadřovat 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="" xmlns:p14="http://schemas.microsoft.com/office/powerpoint/2010/main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Předvádění na obrazovce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Syndrom vyhoření (burn-out)</vt:lpstr>
      <vt:lpstr>Profese ohrožené vyhořením</vt:lpstr>
      <vt:lpstr>Profese ohrožené vyhořením</vt:lpstr>
      <vt:lpstr>Příčiny, které spočívají v jedinci</vt:lpstr>
      <vt:lpstr>Proces vyhoření</vt:lpstr>
      <vt:lpstr>Prevence vyhoření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Adnan</dc:creator>
  <cp:lastModifiedBy>Adnan</cp:lastModifiedBy>
  <cp:revision>2</cp:revision>
  <dcterms:created xsi:type="dcterms:W3CDTF">2015-10-18T11:30:45Z</dcterms:created>
  <dcterms:modified xsi:type="dcterms:W3CDTF">2015-10-18T11:31:18Z</dcterms:modified>
</cp:coreProperties>
</file>