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7"/>
  </p:notesMasterIdLst>
  <p:sldIdLst>
    <p:sldId id="256" r:id="rId2"/>
    <p:sldId id="265" r:id="rId3"/>
    <p:sldId id="282" r:id="rId4"/>
    <p:sldId id="264" r:id="rId5"/>
    <p:sldId id="283" r:id="rId6"/>
    <p:sldId id="266" r:id="rId7"/>
    <p:sldId id="269" r:id="rId8"/>
    <p:sldId id="270" r:id="rId9"/>
    <p:sldId id="271" r:id="rId10"/>
    <p:sldId id="272" r:id="rId11"/>
    <p:sldId id="273" r:id="rId12"/>
    <p:sldId id="274" r:id="rId13"/>
    <p:sldId id="279" r:id="rId14"/>
    <p:sldId id="281" r:id="rId15"/>
    <p:sldId id="28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11CAC-6BE2-4271-98CB-98E4DB6355FA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1C535-9685-4384-9B0A-19FE8887D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FB9861-AD26-4C6D-936D-5731EB3F30EE}" type="slidenum">
              <a:rPr lang="cs-CZ"/>
              <a:pPr/>
              <a:t>6</a:t>
            </a:fld>
            <a:endParaRPr lang="cs-CZ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Zároveň můžeme říci, že se jedná o tři paradigmata</a:t>
            </a:r>
          </a:p>
          <a:p>
            <a:r>
              <a:rPr lang="cs-CZ" u="sng"/>
              <a:t>Empirismus (exogenní paradigma)</a:t>
            </a:r>
            <a:r>
              <a:rPr lang="cs-CZ"/>
              <a:t>: zúročeno úsilí dvou angličanů J. Locka a D. Huma (17. A 18. Stol.), kteří vytrvale odmítali Descartesovi poznámky o vrozených instinktech</a:t>
            </a:r>
          </a:p>
          <a:p>
            <a:r>
              <a:rPr lang="cs-CZ"/>
              <a:t>Poznání pochází z vnějšího světa. Vývoj je výsledkem specifických vnějších faktorů působících na jedince</a:t>
            </a:r>
          </a:p>
          <a:p>
            <a:r>
              <a:rPr lang="cs-CZ" u="sng"/>
              <a:t>Nativismus, hereditarismus (endogenní paradigma):</a:t>
            </a:r>
          </a:p>
          <a:p>
            <a:r>
              <a:rPr lang="cs-CZ"/>
              <a:t>Předchůdcem endogenního paradigmatu je tzv. racionalismus představovaný v 17. Stl. René Descartesem.</a:t>
            </a:r>
          </a:p>
          <a:p>
            <a:r>
              <a:rPr lang="cs-CZ"/>
              <a:t>Vývoj je výsledkem výlučně vniřtních vlivů</a:t>
            </a:r>
          </a:p>
          <a:p>
            <a:r>
              <a:rPr lang="cs-CZ"/>
              <a:t>Vývojové milníky a etapy jsou predeterminovány a každý stupeň je zároveň kritický obdobím pro další vývoj. Pořadí sekvencí je odolné vůči vlivům prostředí a je tedy relativně tálé (Freud, Erikson)</a:t>
            </a:r>
          </a:p>
          <a:p>
            <a:r>
              <a:rPr lang="cs-CZ"/>
              <a:t>Patří sem i Wilsonova kontroverzní teorie (evoluční teorie, sociobiologie, ale samozřejmě se zaměřuje více na fylogenezi než ontogenezi)</a:t>
            </a:r>
          </a:p>
          <a:p>
            <a:r>
              <a:rPr lang="cs-CZ"/>
              <a:t>V rámci této skupiny můžeme rozlišit teorie: Racionální - </a:t>
            </a:r>
            <a:r>
              <a:rPr lang="cs-CZ" sz="900">
                <a:latin typeface="Arial" charset="0"/>
                <a:cs typeface="Arial" charset="0"/>
              </a:rPr>
              <a:t>růstové teorie </a:t>
            </a:r>
            <a:r>
              <a:rPr lang="cs-CZ" sz="900">
                <a:latin typeface="Arial" charset="0"/>
              </a:rPr>
              <a:t>(Gesell)</a:t>
            </a:r>
            <a:endParaRPr lang="cs-CZ"/>
          </a:p>
          <a:p>
            <a:r>
              <a:rPr lang="cs-CZ"/>
              <a:t>Instinktivistické – psychoanalýza</a:t>
            </a:r>
          </a:p>
          <a:p>
            <a:r>
              <a:rPr lang="cs-CZ" u="sng"/>
              <a:t>Interakcionismus (syntetické, konstruktivismus):</a:t>
            </a:r>
          </a:p>
          <a:p>
            <a:r>
              <a:rPr lang="cs-CZ"/>
              <a:t>Vliv Immanuela Kanta (18.stol.), snaha o komplexní pohled. Př. Vodík a kyslík jsou bezbarvé plyny bez chuti a vůně. Pokud jsou tyto prvky slučovány za určitých podmínek (teplo a tlak) vznikne nová molekula – voda. Voda je kapalina. Jak je možné, že kapalina vznikla z látek, které jsou plyny. Který z nich se na vzniku podílel víc? Odpověď – jde o syntézu, nová kvalita vznikla z určitých substancí atomů, poze za určitých podmínek. </a:t>
            </a:r>
          </a:p>
          <a:p>
            <a:r>
              <a:rPr lang="cs-CZ"/>
              <a:t>Konstruktivismus je ekvivalentem syntézy. Podobně jako v chemii, nové charakteristiky vznikají, když lidé interagují s okolním prostředím.</a:t>
            </a:r>
          </a:p>
          <a:p>
            <a:r>
              <a:rPr lang="cs-CZ"/>
              <a:t>Piaget, Kohlberg velmi „čistí“ představitelé: vývoj je přirozeným důsledkem řešení problémů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663372-0BFA-4509-AD6E-F1289951316A}" type="slidenum">
              <a:rPr lang="cs-CZ"/>
              <a:pPr/>
              <a:t>11</a:t>
            </a:fld>
            <a:endParaRPr lang="cs-CZ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Ačkoli zemřel mlád na tuberkulózu jeho dílo je famózní.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DF05B8-168F-4DAD-9238-D8D0A44067C6}" type="slidenum">
              <a:rPr lang="cs-CZ"/>
              <a:pPr/>
              <a:t>12</a:t>
            </a:fld>
            <a:endParaRPr lang="cs-CZ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3787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klipart 2"/>
          <p:cNvSpPr>
            <a:spLocks noGrp="1"/>
          </p:cNvSpPr>
          <p:nvPr>
            <p:ph type="clipArt"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09625" y="63738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32138" y="6376988"/>
            <a:ext cx="30861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</p:spPr>
        <p:txBody>
          <a:bodyPr/>
          <a:lstStyle>
            <a:lvl1pPr>
              <a:defRPr/>
            </a:lvl1pPr>
          </a:lstStyle>
          <a:p>
            <a:fld id="{374DDA5E-2504-49E0-9849-22A45820B58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CBD5CE6-911E-44FD-B713-8CCDF5C4AFD0}" type="datetimeFigureOut">
              <a:rPr lang="cs-CZ" smtClean="0"/>
              <a:pPr/>
              <a:t>18.10.2015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F4902A-7FC6-420D-9A1F-0E9117DD88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Vývojová psychologie – základní trendy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Michal Vičar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61" name="Group 33"/>
          <p:cNvGraphicFramePr>
            <a:graphicFrameLocks noGrp="1"/>
          </p:cNvGraphicFramePr>
          <p:nvPr/>
        </p:nvGraphicFramePr>
        <p:xfrm>
          <a:off x="533400" y="990600"/>
          <a:ext cx="8153400" cy="5580063"/>
        </p:xfrm>
        <a:graphic>
          <a:graphicData uri="http://schemas.openxmlformats.org/drawingml/2006/table">
            <a:tbl>
              <a:tblPr/>
              <a:tblGrid>
                <a:gridCol w="6629400"/>
                <a:gridCol w="15240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Arial" charset="0"/>
                        </a:rPr>
                        <a:t>Etapa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Arial" charset="0"/>
                          <a:cs typeface="Arial" charset="0"/>
                        </a:rPr>
                        <a:t>Věk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</a:tr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Senzorimotorická inteligence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kordinace senzorických a motorických aktivit, dosažení vědomí zachování předmětu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Nar. – 1,5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</a:tr>
              <a:tr h="104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Symbolické a předpojmové myšlen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í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egocentrický pohled na svět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1,5-2 – 4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</a:tr>
              <a:tr h="1231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Názor</a:t>
                      </a: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é myšlen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í 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intuitivní, používání pojmů, usuzování vázáno na vnímané nebo představované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– 7-8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Konkrétní operace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logick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operac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7-8 – 11-12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Formální operace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– užití abstraktních symbolů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11-12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FFC000"/>
                </a:solidFill>
                <a:latin typeface="Arial" charset="0"/>
              </a:rPr>
              <a:t>Lev S. </a:t>
            </a:r>
            <a:r>
              <a:rPr lang="cs-CZ" sz="2800" dirty="0" err="1">
                <a:solidFill>
                  <a:srgbClr val="FFC000"/>
                </a:solidFill>
                <a:latin typeface="Arial" charset="0"/>
              </a:rPr>
              <a:t>Vygotskij</a:t>
            </a:r>
            <a:r>
              <a:rPr lang="cs-CZ" sz="2800" dirty="0">
                <a:solidFill>
                  <a:srgbClr val="FFC000"/>
                </a:solidFill>
                <a:latin typeface="Arial" charset="0"/>
              </a:rPr>
              <a:t> 1896 –1934</a:t>
            </a:r>
          </a:p>
        </p:txBody>
      </p:sp>
      <p:pic>
        <p:nvPicPr>
          <p:cNvPr id="27653" name="Picture 5" descr="C:\WINDOWS\Profiles\Marek\Application Data\Microsoft\Media Catalog\Vygotskij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763688" y="1988840"/>
            <a:ext cx="2218704" cy="2976995"/>
          </a:xfrm>
        </p:spPr>
      </p:pic>
      <p:sp>
        <p:nvSpPr>
          <p:cNvPr id="276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867275" y="2214563"/>
            <a:ext cx="3900488" cy="3881437"/>
          </a:xfrm>
        </p:spPr>
        <p:txBody>
          <a:bodyPr/>
          <a:lstStyle/>
          <a:p>
            <a:r>
              <a:rPr lang="cs-CZ" sz="2800"/>
              <a:t>Zóna nejbližšího (proximálního) vývoje</a:t>
            </a:r>
          </a:p>
          <a:p>
            <a:r>
              <a:rPr lang="cs-CZ" sz="2800"/>
              <a:t>Myšlení a řeč</a:t>
            </a:r>
          </a:p>
          <a:p>
            <a:r>
              <a:rPr lang="cs-CZ" sz="2800"/>
              <a:t>Kulturní a historická podmíněnost vývoje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404664"/>
            <a:ext cx="7378700" cy="1143000"/>
          </a:xfrm>
        </p:spPr>
        <p:txBody>
          <a:bodyPr/>
          <a:lstStyle/>
          <a:p>
            <a:r>
              <a:rPr lang="cs-CZ" sz="2800" dirty="0">
                <a:solidFill>
                  <a:srgbClr val="FFC000"/>
                </a:solidFill>
                <a:latin typeface="Arial" charset="0"/>
              </a:rPr>
              <a:t>B. F. </a:t>
            </a:r>
            <a:r>
              <a:rPr lang="cs-CZ" sz="2800" dirty="0" err="1">
                <a:solidFill>
                  <a:srgbClr val="FFC000"/>
                </a:solidFill>
                <a:latin typeface="Arial" charset="0"/>
              </a:rPr>
              <a:t>Skinner</a:t>
            </a:r>
            <a:r>
              <a:rPr lang="cs-CZ" sz="2800" dirty="0">
                <a:solidFill>
                  <a:srgbClr val="FFC000"/>
                </a:solidFill>
                <a:latin typeface="Arial" charset="0"/>
              </a:rPr>
              <a:t> 1904 –1990</a:t>
            </a:r>
          </a:p>
        </p:txBody>
      </p:sp>
      <p:pic>
        <p:nvPicPr>
          <p:cNvPr id="29701" name="Picture 5" descr="C:\WINDOWS\Profiles\Marek\Application Data\Microsoft\Media Catalog\Skinner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037478" y="2204864"/>
            <a:ext cx="3174482" cy="3593095"/>
          </a:xfrm>
        </p:spPr>
      </p:pic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67275" y="2214563"/>
            <a:ext cx="3900488" cy="3881437"/>
          </a:xfrm>
        </p:spPr>
        <p:txBody>
          <a:bodyPr>
            <a:normAutofit lnSpcReduction="10000"/>
          </a:bodyPr>
          <a:lstStyle/>
          <a:p>
            <a:r>
              <a:rPr lang="cs-CZ" sz="2400" dirty="0">
                <a:latin typeface="Arial" charset="0"/>
                <a:cs typeface="Arial" charset="0"/>
              </a:rPr>
              <a:t>operantní podmiňování, pozitivní posilování, negativní posilování, tresty</a:t>
            </a:r>
            <a:endParaRPr lang="cs-CZ" sz="2400" dirty="0">
              <a:latin typeface="Arial" charset="0"/>
            </a:endParaRPr>
          </a:p>
          <a:p>
            <a:r>
              <a:rPr lang="cs-CZ" sz="2400" dirty="0">
                <a:latin typeface="Arial" charset="0"/>
              </a:rPr>
              <a:t>S-R model</a:t>
            </a:r>
          </a:p>
          <a:p>
            <a:r>
              <a:rPr lang="cs-CZ" sz="2400" dirty="0">
                <a:latin typeface="Arial" charset="0"/>
                <a:cs typeface="Arial" charset="0"/>
              </a:rPr>
              <a:t>Učení a zkušenosti plynoucí z něj jsou zdroje výv</a:t>
            </a:r>
            <a:r>
              <a:rPr lang="cs-CZ" sz="2400" dirty="0">
                <a:latin typeface="Arial" charset="0"/>
              </a:rPr>
              <a:t>ojových </a:t>
            </a:r>
            <a:r>
              <a:rPr lang="cs-CZ" sz="2400" dirty="0">
                <a:latin typeface="Arial" charset="0"/>
                <a:cs typeface="Arial" charset="0"/>
              </a:rPr>
              <a:t> </a:t>
            </a:r>
            <a:r>
              <a:rPr lang="cs-CZ" sz="2400" dirty="0" smtClean="0">
                <a:latin typeface="Arial" charset="0"/>
                <a:cs typeface="Arial" charset="0"/>
              </a:rPr>
              <a:t>změn</a:t>
            </a:r>
          </a:p>
          <a:p>
            <a:r>
              <a:rPr lang="cs-CZ" sz="2400" dirty="0" smtClean="0">
                <a:latin typeface="Arial" charset="0"/>
                <a:cs typeface="Arial" charset="0"/>
              </a:rPr>
              <a:t>A. Bandura – sociální učení</a:t>
            </a:r>
            <a:endParaRPr lang="cs-CZ" sz="2400" dirty="0"/>
          </a:p>
          <a:p>
            <a:pPr>
              <a:buFont typeface="Wingdings" pitchFamily="2" charset="2"/>
              <a:buNone/>
            </a:pPr>
            <a:endParaRPr lang="cs-CZ" sz="2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70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8229600" cy="1252728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FFC000"/>
                </a:solidFill>
                <a:latin typeface="Arial" charset="0"/>
                <a:cs typeface="Arial" charset="0"/>
              </a:rPr>
              <a:t>Humanistické pojetí</a:t>
            </a:r>
            <a:r>
              <a:rPr lang="cs-CZ" sz="3600" dirty="0">
                <a:solidFill>
                  <a:srgbClr val="863116"/>
                </a:solidFill>
                <a:cs typeface="Times New Roman" pitchFamily="18" charset="0"/>
              </a:rPr>
              <a:t/>
            </a:r>
            <a:br>
              <a:rPr lang="cs-CZ" sz="3600" dirty="0">
                <a:solidFill>
                  <a:srgbClr val="863116"/>
                </a:solidFill>
                <a:cs typeface="Times New Roman" pitchFamily="18" charset="0"/>
              </a:rPr>
            </a:br>
            <a:endParaRPr lang="cs-CZ" sz="3600" dirty="0">
              <a:solidFill>
                <a:srgbClr val="863116"/>
              </a:solidFill>
              <a:cs typeface="Times New Roman" pitchFamily="18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800">
                <a:latin typeface="Arial" charset="0"/>
                <a:cs typeface="Arial" charset="0"/>
              </a:rPr>
              <a:t>Důraz na aktivitu člověka, vrozené dispozice k osobnostnímu růstu</a:t>
            </a:r>
            <a:r>
              <a:rPr lang="cs-CZ" sz="2800">
                <a:latin typeface="Arial" charset="0"/>
              </a:rPr>
              <a:t>,</a:t>
            </a:r>
            <a:r>
              <a:rPr lang="cs-CZ" sz="2800">
                <a:latin typeface="Arial" charset="0"/>
                <a:cs typeface="Arial" charset="0"/>
              </a:rPr>
              <a:t> </a:t>
            </a:r>
            <a:r>
              <a:rPr lang="cs-CZ" sz="2800">
                <a:latin typeface="Arial" charset="0"/>
              </a:rPr>
              <a:t>teorie </a:t>
            </a:r>
            <a:r>
              <a:rPr lang="cs-CZ" sz="2800">
                <a:latin typeface="Arial" charset="0"/>
                <a:cs typeface="Arial" charset="0"/>
              </a:rPr>
              <a:t>odmítají být redukcionistické</a:t>
            </a:r>
            <a:endParaRPr lang="cs-CZ" sz="2800">
              <a:cs typeface="Times New Roman" pitchFamily="18" charset="0"/>
            </a:endParaRPr>
          </a:p>
          <a:p>
            <a:r>
              <a:rPr lang="cs-CZ" sz="2800">
                <a:latin typeface="Arial" charset="0"/>
              </a:rPr>
              <a:t>Vývoj jako</a:t>
            </a:r>
            <a:r>
              <a:rPr lang="cs-CZ" sz="2800">
                <a:latin typeface="Arial" charset="0"/>
                <a:cs typeface="Arial" charset="0"/>
              </a:rPr>
              <a:t> sebeutváření</a:t>
            </a:r>
            <a:r>
              <a:rPr lang="cs-CZ" sz="2800">
                <a:latin typeface="Arial" charset="0"/>
              </a:rPr>
              <a:t>,</a:t>
            </a:r>
            <a:r>
              <a:rPr lang="cs-CZ" sz="2800">
                <a:latin typeface="Arial" charset="0"/>
                <a:cs typeface="Arial" charset="0"/>
              </a:rPr>
              <a:t> člověk si sám stanoví své cíle (v dětství krátkodobé a provizorní, s věkem stále konkrétnější</a:t>
            </a:r>
            <a:r>
              <a:rPr lang="cs-CZ" sz="2800">
                <a:latin typeface="Arial" charset="0"/>
              </a:rPr>
              <a:t>)</a:t>
            </a:r>
            <a:endParaRPr lang="cs-CZ" sz="2800"/>
          </a:p>
          <a:p>
            <a:r>
              <a:rPr lang="cs-CZ" sz="2800">
                <a:latin typeface="Arial" charset="0"/>
                <a:cs typeface="Arial" charset="0"/>
              </a:rPr>
              <a:t>Frankl, Adler, Maslow, Ch. Buhlerová, C.R. Rogers</a:t>
            </a:r>
            <a:endParaRPr lang="cs-CZ" sz="2800">
              <a:cs typeface="Times New Roman" pitchFamily="18" charset="0"/>
            </a:endParaRPr>
          </a:p>
          <a:p>
            <a:endParaRPr lang="cs-CZ" sz="2800"/>
          </a:p>
          <a:p>
            <a:endParaRPr lang="cs-CZ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utoUpdateAnimBg="0"/>
      <p:bldP spid="4813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charset="0"/>
              </a:rPr>
              <a:t>Diskontinuita a kontinuita</a:t>
            </a:r>
          </a:p>
        </p:txBody>
      </p:sp>
      <p:pic>
        <p:nvPicPr>
          <p:cNvPr id="11268" name="Picture 4" descr="http://courses.washington.edu/lilchild/disc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86944" y="1774825"/>
            <a:ext cx="6170111" cy="46259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Vývoj nejen výkonnosti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2050" name="Picture 2" descr="D:\Michal\Doktorat\MonografieSportovniTalent\Obrazky\Obrázek6,Trendy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132856"/>
            <a:ext cx="5544616" cy="43694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charset="0"/>
              </a:rPr>
              <a:t>Témata vývojových teorií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Arial" charset="0"/>
                <a:cs typeface="Times New Roman" pitchFamily="18" charset="0"/>
              </a:rPr>
              <a:t>Zrání (biologický vývoj)  versus učení</a:t>
            </a:r>
          </a:p>
          <a:p>
            <a:r>
              <a:rPr lang="cs-CZ" sz="2400" dirty="0">
                <a:latin typeface="Arial" charset="0"/>
                <a:cs typeface="Times New Roman" pitchFamily="18" charset="0"/>
              </a:rPr>
              <a:t>Aktivita versus pasivita</a:t>
            </a:r>
          </a:p>
          <a:p>
            <a:r>
              <a:rPr lang="cs-CZ" sz="2400" dirty="0">
                <a:latin typeface="Arial" charset="0"/>
                <a:cs typeface="Times New Roman" pitchFamily="18" charset="0"/>
              </a:rPr>
              <a:t>Vědomý versus nevědomý vývoj </a:t>
            </a:r>
            <a:endParaRPr lang="cs-CZ" sz="2400" dirty="0" smtClean="0">
              <a:latin typeface="Arial" charset="0"/>
              <a:cs typeface="Times New Roman" pitchFamily="18" charset="0"/>
            </a:endParaRPr>
          </a:p>
          <a:p>
            <a:r>
              <a:rPr lang="cs-CZ" sz="2400" dirty="0" smtClean="0">
                <a:latin typeface="Arial" charset="0"/>
              </a:rPr>
              <a:t>Nature </a:t>
            </a:r>
            <a:r>
              <a:rPr lang="cs-CZ" sz="2400" dirty="0">
                <a:latin typeface="Arial" charset="0"/>
              </a:rPr>
              <a:t>vs. </a:t>
            </a:r>
            <a:r>
              <a:rPr lang="cs-CZ" sz="2400" dirty="0" err="1">
                <a:latin typeface="Arial" charset="0"/>
              </a:rPr>
              <a:t>Nurture</a:t>
            </a:r>
            <a:endParaRPr lang="cs-CZ" sz="2400" dirty="0">
              <a:latin typeface="Arial" charset="0"/>
            </a:endParaRPr>
          </a:p>
          <a:p>
            <a:endParaRPr lang="cs-CZ" sz="2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Modelová situace</a:t>
            </a:r>
            <a:endParaRPr lang="cs-CZ" dirty="0"/>
          </a:p>
        </p:txBody>
      </p:sp>
      <p:sp>
        <p:nvSpPr>
          <p:cNvPr id="3" name="Zástupný symbol pro klipart 2"/>
          <p:cNvSpPr>
            <a:spLocks noGrp="1"/>
          </p:cNvSpPr>
          <p:nvPr>
            <p:ph type="clipArt" sz="half" idx="1"/>
          </p:nvPr>
        </p:nvSpPr>
        <p:spPr/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charset="0"/>
              </a:rPr>
              <a:t>Základní pojmy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Diferenciace – od difúzních ke specifickým projevům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Fixace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– vývoj jako relativně ireversibilní změny organizmu 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Asimilace x akomodace, integrace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 jednoduchého ke komplexnímu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Individuálnost vývoje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Linearita, kontinuita, diskontinuita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složky ve vývoji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Emocionální</a:t>
            </a:r>
          </a:p>
          <a:p>
            <a:r>
              <a:rPr lang="cs-CZ" dirty="0" smtClean="0"/>
              <a:t>Sociální</a:t>
            </a:r>
          </a:p>
          <a:p>
            <a:r>
              <a:rPr lang="cs-CZ" dirty="0" smtClean="0"/>
              <a:t>Kognitivní</a:t>
            </a:r>
          </a:p>
          <a:p>
            <a:r>
              <a:rPr lang="cs-CZ" dirty="0" smtClean="0"/>
              <a:t>Motorický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Deprivace či vrozené vady</a:t>
            </a:r>
          </a:p>
          <a:p>
            <a:pPr>
              <a:buNone/>
            </a:pPr>
            <a:r>
              <a:rPr lang="cs-CZ" dirty="0" smtClean="0"/>
              <a:t>		- mentální retardace, ADHD, Autismus,…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charset="0"/>
              </a:rPr>
              <a:t>Přístupy (základní rozdělení)</a:t>
            </a: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539750" y="2128838"/>
            <a:ext cx="2274888" cy="619125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cs-CZ"/>
              <a:t>Empirismus</a:t>
            </a: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562600" y="2057400"/>
            <a:ext cx="3581400" cy="619125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cs-CZ"/>
              <a:t>Interakcionismus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200400" y="2057400"/>
            <a:ext cx="2155825" cy="619125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cs-CZ"/>
              <a:t>Nativismus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685800" y="3733800"/>
            <a:ext cx="2286000" cy="1320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2000">
                <a:latin typeface="Arial" charset="0"/>
                <a:cs typeface="Arial" charset="0"/>
              </a:rPr>
              <a:t> tradice učení J. Locka</a:t>
            </a:r>
            <a:endParaRPr lang="cs-CZ" sz="2000">
              <a:latin typeface="Arial" charset="0"/>
            </a:endParaRPr>
          </a:p>
          <a:p>
            <a:pPr algn="ctr"/>
            <a:r>
              <a:rPr lang="cs-CZ" sz="2000">
                <a:latin typeface="Arial" charset="0"/>
              </a:rPr>
              <a:t>Behaviorismus a neobehaviorismus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429000" y="3810000"/>
            <a:ext cx="2209800" cy="9858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000">
                <a:latin typeface="Arial" charset="0"/>
              </a:rPr>
              <a:t>- </a:t>
            </a:r>
            <a:r>
              <a:rPr lang="cs-CZ" sz="2000">
                <a:latin typeface="Arial" charset="0"/>
                <a:cs typeface="Arial" charset="0"/>
              </a:rPr>
              <a:t>růstové teorie (Arnold Gesell)</a:t>
            </a:r>
            <a:endParaRPr lang="cs-CZ" sz="2000"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000">
                <a:latin typeface="Arial" charset="0"/>
              </a:rPr>
              <a:t>- </a:t>
            </a:r>
            <a:r>
              <a:rPr lang="cs-CZ" sz="2000">
                <a:latin typeface="Arial" charset="0"/>
                <a:cs typeface="Arial" charset="0"/>
              </a:rPr>
              <a:t>psychoanalýza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6324600" y="3657600"/>
            <a:ext cx="2286000" cy="1320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2000">
                <a:latin typeface="Arial" charset="0"/>
                <a:cs typeface="Times New Roman" pitchFamily="18" charset="0"/>
              </a:rPr>
              <a:t>systémový přístup, cirkulární kauzalita</a:t>
            </a:r>
            <a:r>
              <a:rPr lang="cs-CZ" sz="2000">
                <a:latin typeface="Arial" charset="0"/>
              </a:rPr>
              <a:t>, konstruktivismus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762000" y="5334000"/>
            <a:ext cx="2209800" cy="1016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2000">
                <a:latin typeface="Arial" charset="0"/>
                <a:cs typeface="Arial" charset="0"/>
              </a:rPr>
              <a:t>J.B.Watson, </a:t>
            </a:r>
            <a:endParaRPr lang="cs-CZ" sz="2000">
              <a:latin typeface="Arial" charset="0"/>
            </a:endParaRPr>
          </a:p>
          <a:p>
            <a:pPr algn="ctr"/>
            <a:r>
              <a:rPr lang="cs-CZ" sz="2000">
                <a:latin typeface="Arial" charset="0"/>
                <a:cs typeface="Arial" charset="0"/>
              </a:rPr>
              <a:t>B.F. Skinner</a:t>
            </a:r>
            <a:endParaRPr lang="cs-CZ" sz="2000">
              <a:latin typeface="Arial" charset="0"/>
            </a:endParaRPr>
          </a:p>
          <a:p>
            <a:pPr algn="ctr"/>
            <a:r>
              <a:rPr lang="cs-CZ" sz="2000">
                <a:latin typeface="Arial" charset="0"/>
              </a:rPr>
              <a:t>A. Bandura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3962400" y="5105400"/>
            <a:ext cx="1447800" cy="1625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/>
            <a:r>
              <a:rPr lang="cs-CZ" sz="2000">
                <a:latin typeface="Arial" charset="0"/>
              </a:rPr>
              <a:t>A. </a:t>
            </a:r>
            <a:r>
              <a:rPr lang="cs-CZ" sz="2000">
                <a:latin typeface="Arial" charset="0"/>
                <a:cs typeface="Arial" charset="0"/>
              </a:rPr>
              <a:t>Gesell</a:t>
            </a:r>
            <a:endParaRPr lang="cs-CZ" sz="2000">
              <a:latin typeface="Arial" charset="0"/>
            </a:endParaRPr>
          </a:p>
          <a:p>
            <a:pPr marL="457200" indent="-457200" algn="ctr"/>
            <a:r>
              <a:rPr lang="cs-CZ" sz="2000">
                <a:latin typeface="Arial" charset="0"/>
              </a:rPr>
              <a:t>S. Freud</a:t>
            </a:r>
          </a:p>
          <a:p>
            <a:pPr marL="457200" indent="-457200" algn="ctr"/>
            <a:r>
              <a:rPr lang="cs-CZ" sz="2000">
                <a:latin typeface="Arial" charset="0"/>
              </a:rPr>
              <a:t> Ainsworth</a:t>
            </a:r>
          </a:p>
          <a:p>
            <a:pPr marL="457200" indent="-457200" algn="ctr"/>
            <a:r>
              <a:rPr lang="cs-CZ" sz="2000">
                <a:latin typeface="Arial" charset="0"/>
              </a:rPr>
              <a:t>Erikson</a:t>
            </a:r>
          </a:p>
          <a:p>
            <a:pPr marL="457200" indent="-457200" algn="ctr"/>
            <a:r>
              <a:rPr lang="cs-CZ" sz="2000">
                <a:latin typeface="Arial" charset="0"/>
              </a:rPr>
              <a:t>….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6324600" y="5105400"/>
            <a:ext cx="1981200" cy="1320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000">
                <a:latin typeface="Arial" charset="0"/>
                <a:cs typeface="Times New Roman" pitchFamily="18" charset="0"/>
              </a:rPr>
              <a:t>L.S. Vygotskij, A.R. Lurija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000">
                <a:latin typeface="Arial" charset="0"/>
                <a:cs typeface="Times New Roman" pitchFamily="18" charset="0"/>
              </a:rPr>
              <a:t>J. Piaget</a:t>
            </a:r>
            <a:endParaRPr lang="cs-CZ" sz="2000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000">
                <a:latin typeface="Arial" charset="0"/>
              </a:rPr>
              <a:t>Kohlberg</a:t>
            </a:r>
          </a:p>
        </p:txBody>
      </p:sp>
      <p:sp>
        <p:nvSpPr>
          <p:cNvPr id="20494" name="AutoShape 14"/>
          <p:cNvSpPr>
            <a:spLocks noChangeArrowheads="1"/>
          </p:cNvSpPr>
          <p:nvPr/>
        </p:nvSpPr>
        <p:spPr bwMode="auto">
          <a:xfrm>
            <a:off x="1447800" y="2743200"/>
            <a:ext cx="485775" cy="900113"/>
          </a:xfrm>
          <a:prstGeom prst="downArrow">
            <a:avLst>
              <a:gd name="adj1" fmla="val 50000"/>
              <a:gd name="adj2" fmla="val 4632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cs-CZ"/>
              <a:t>.</a:t>
            </a:r>
          </a:p>
        </p:txBody>
      </p:sp>
      <p:sp>
        <p:nvSpPr>
          <p:cNvPr id="20495" name="AutoShape 15"/>
          <p:cNvSpPr>
            <a:spLocks noChangeArrowheads="1"/>
          </p:cNvSpPr>
          <p:nvPr/>
        </p:nvSpPr>
        <p:spPr bwMode="auto">
          <a:xfrm>
            <a:off x="4114800" y="2667000"/>
            <a:ext cx="457200" cy="976313"/>
          </a:xfrm>
          <a:prstGeom prst="downArrow">
            <a:avLst>
              <a:gd name="adj1" fmla="val 50000"/>
              <a:gd name="adj2" fmla="val 53385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cs-CZ"/>
              <a:t>.</a:t>
            </a:r>
          </a:p>
        </p:txBody>
      </p:sp>
      <p:sp>
        <p:nvSpPr>
          <p:cNvPr id="20496" name="AutoShape 16"/>
          <p:cNvSpPr>
            <a:spLocks noChangeArrowheads="1"/>
          </p:cNvSpPr>
          <p:nvPr/>
        </p:nvSpPr>
        <p:spPr bwMode="auto">
          <a:xfrm>
            <a:off x="7010400" y="2667000"/>
            <a:ext cx="457200" cy="976313"/>
          </a:xfrm>
          <a:prstGeom prst="downArrow">
            <a:avLst>
              <a:gd name="adj1" fmla="val 50000"/>
              <a:gd name="adj2" fmla="val 53385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utoUpdateAnimBg="0"/>
      <p:bldP spid="20484" grpId="0" animBg="1" autoUpdateAnimBg="0"/>
      <p:bldP spid="20486" grpId="0" animBg="1" autoUpdateAnimBg="0"/>
      <p:bldP spid="20487" grpId="0" animBg="1" autoUpdateAnimBg="0"/>
      <p:bldP spid="20488" grpId="0" animBg="1" autoUpdateAnimBg="0"/>
      <p:bldP spid="20489" grpId="0" animBg="1" autoUpdateAnimBg="0"/>
      <p:bldP spid="20490" grpId="0" animBg="1" autoUpdateAnimBg="0"/>
      <p:bldP spid="20491" grpId="0" animBg="1" autoUpdateAnimBg="0"/>
      <p:bldP spid="20492" grpId="0" animBg="1" autoUpdateAnimBg="0"/>
      <p:bldP spid="20493" grpId="0" animBg="1" autoUpdateAnimBg="0"/>
      <p:bldP spid="20494" grpId="0" animBg="1" autoUpdateAnimBg="0"/>
      <p:bldP spid="20495" grpId="0" animBg="1" autoUpdateAnimBg="0"/>
      <p:bldP spid="204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FFC000"/>
                </a:solidFill>
                <a:latin typeface="Arial" charset="0"/>
              </a:rPr>
              <a:t>Sigmund </a:t>
            </a:r>
            <a:r>
              <a:rPr lang="cs-CZ" sz="2800" dirty="0" err="1">
                <a:solidFill>
                  <a:srgbClr val="FFC000"/>
                </a:solidFill>
                <a:latin typeface="Arial" charset="0"/>
              </a:rPr>
              <a:t>Freud</a:t>
            </a:r>
            <a:r>
              <a:rPr lang="cs-CZ" sz="2800" dirty="0">
                <a:solidFill>
                  <a:srgbClr val="FFC000"/>
                </a:solidFill>
                <a:latin typeface="Arial" charset="0"/>
              </a:rPr>
              <a:t> 1856 -1939</a:t>
            </a:r>
            <a:r>
              <a:rPr lang="cs-CZ" sz="2800" dirty="0">
                <a:solidFill>
                  <a:srgbClr val="990033"/>
                </a:solidFill>
                <a:latin typeface="Arial" charset="0"/>
              </a:rPr>
              <a:t/>
            </a:r>
            <a:br>
              <a:rPr lang="cs-CZ" sz="2800" dirty="0">
                <a:solidFill>
                  <a:srgbClr val="990033"/>
                </a:solidFill>
                <a:latin typeface="Arial" charset="0"/>
              </a:rPr>
            </a:br>
            <a:endParaRPr lang="cs-CZ" sz="2800" dirty="0">
              <a:solidFill>
                <a:srgbClr val="990033"/>
              </a:solidFill>
              <a:latin typeface="Arial" charset="0"/>
            </a:endParaRPr>
          </a:p>
        </p:txBody>
      </p:sp>
      <p:pic>
        <p:nvPicPr>
          <p:cNvPr id="23558" name="Picture 6" descr="C:\WINDOWS\Profiles\Marek\Application Data\Microsoft\Media Catalog\Freud 2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03648" y="2132856"/>
            <a:ext cx="2955925" cy="3881437"/>
          </a:xfrm>
        </p:spPr>
      </p:pic>
      <p:sp>
        <p:nvSpPr>
          <p:cNvPr id="235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867275" y="2214563"/>
            <a:ext cx="3900488" cy="3881437"/>
          </a:xfrm>
        </p:spPr>
        <p:txBody>
          <a:bodyPr/>
          <a:lstStyle/>
          <a:p>
            <a:r>
              <a:rPr lang="cs-CZ" sz="2000" dirty="0" smtClean="0">
                <a:latin typeface="Arial" charset="0"/>
              </a:rPr>
              <a:t>Psychická </a:t>
            </a:r>
            <a:r>
              <a:rPr lang="cs-CZ" sz="2000" dirty="0">
                <a:latin typeface="Arial" charset="0"/>
              </a:rPr>
              <a:t>energie, </a:t>
            </a:r>
            <a:r>
              <a:rPr lang="cs-CZ" sz="2000" dirty="0" smtClean="0">
                <a:latin typeface="Arial" charset="0"/>
              </a:rPr>
              <a:t>libido, pud</a:t>
            </a:r>
            <a:endParaRPr lang="cs-CZ" sz="2000" dirty="0">
              <a:latin typeface="Arial" charset="0"/>
            </a:endParaRPr>
          </a:p>
          <a:p>
            <a:r>
              <a:rPr lang="cs-CZ" sz="2000" dirty="0" smtClean="0">
                <a:latin typeface="Arial" charset="0"/>
              </a:rPr>
              <a:t>Id, Ego, Superego</a:t>
            </a:r>
          </a:p>
          <a:p>
            <a:r>
              <a:rPr lang="cs-CZ" sz="2000" dirty="0" smtClean="0">
                <a:latin typeface="Arial" charset="0"/>
              </a:rPr>
              <a:t>Pojem nevědomí</a:t>
            </a:r>
          </a:p>
          <a:p>
            <a:r>
              <a:rPr lang="cs-CZ" sz="2000" dirty="0" smtClean="0">
                <a:latin typeface="Arial" charset="0"/>
              </a:rPr>
              <a:t>Psychosociální konflikt</a:t>
            </a:r>
            <a:endParaRPr lang="cs-CZ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34" name="Group 34"/>
          <p:cNvGraphicFramePr>
            <a:graphicFrameLocks noGrp="1"/>
          </p:cNvGraphicFramePr>
          <p:nvPr/>
        </p:nvGraphicFramePr>
        <p:xfrm>
          <a:off x="838200" y="762000"/>
          <a:ext cx="7848600" cy="5915026"/>
        </p:xfrm>
        <a:graphic>
          <a:graphicData uri="http://schemas.openxmlformats.org/drawingml/2006/table">
            <a:tbl>
              <a:tblPr/>
              <a:tblGrid>
                <a:gridCol w="1570038"/>
                <a:gridCol w="784225"/>
                <a:gridCol w="5494337"/>
              </a:tblGrid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1401D"/>
                          </a:solidFill>
                          <a:effectLst/>
                          <a:latin typeface="Arial" charset="0"/>
                        </a:rPr>
                        <a:t>Stadium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1401D"/>
                          </a:solidFill>
                          <a:effectLst/>
                          <a:latin typeface="Arial" charset="0"/>
                          <a:cs typeface="Arial" charset="0"/>
                        </a:rPr>
                        <a:t>Věk</a:t>
                      </a: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1401D"/>
                          </a:solidFill>
                          <a:effectLst/>
                          <a:latin typeface="Arial" charset="0"/>
                        </a:rPr>
                        <a:t>Popis (místo stimulace, ústřední témata)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5B5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63116"/>
                          </a:solidFill>
                          <a:effectLst/>
                          <a:latin typeface="Arial" charset="0"/>
                        </a:rPr>
                        <a:t>Orální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Ústa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ojení a odstavení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4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63116"/>
                          </a:solidFill>
                          <a:effectLst/>
                          <a:latin typeface="Arial" charset="0"/>
                        </a:rPr>
                        <a:t>Anální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Anus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yměšování a nácvik toalety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nezávislost a sebekontrola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63116"/>
                          </a:solidFill>
                          <a:effectLst/>
                          <a:latin typeface="Arial" charset="0"/>
                        </a:rPr>
                        <a:t>Falické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enitálie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Elektřin a Oidipův komplex, sex. role, morální vývoj.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57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63116"/>
                          </a:solidFill>
                          <a:effectLst/>
                          <a:latin typeface="Arial" charset="0"/>
                        </a:rPr>
                        <a:t>Latence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6-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Energie se přesouvá do fyzických a psych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aktivit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otlačen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í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sexuální aktivity jako důsledek Oidipova (Elektřina) komplexu.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63116"/>
                          </a:solidFill>
                          <a:effectLst/>
                          <a:latin typeface="Arial" charset="0"/>
                        </a:rPr>
                        <a:t>Genitální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enitálie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Sexuální zralost, rozvoj vztahů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60648"/>
            <a:ext cx="7378700" cy="1143000"/>
          </a:xfrm>
        </p:spPr>
        <p:txBody>
          <a:bodyPr/>
          <a:lstStyle/>
          <a:p>
            <a:r>
              <a:rPr lang="cs-CZ" sz="2800" dirty="0">
                <a:solidFill>
                  <a:srgbClr val="FFC000"/>
                </a:solidFill>
                <a:latin typeface="Arial" charset="0"/>
              </a:rPr>
              <a:t>Jean </a:t>
            </a:r>
            <a:r>
              <a:rPr lang="cs-CZ" sz="2800" dirty="0" err="1">
                <a:solidFill>
                  <a:srgbClr val="FFC000"/>
                </a:solidFill>
                <a:latin typeface="Arial" charset="0"/>
              </a:rPr>
              <a:t>Piaget</a:t>
            </a:r>
            <a:r>
              <a:rPr lang="cs-CZ" sz="2800" dirty="0">
                <a:solidFill>
                  <a:srgbClr val="FFC000"/>
                </a:solidFill>
                <a:latin typeface="Arial" charset="0"/>
              </a:rPr>
              <a:t> 1896-1980</a:t>
            </a:r>
          </a:p>
        </p:txBody>
      </p:sp>
      <p:pic>
        <p:nvPicPr>
          <p:cNvPr id="17414" name="Picture 6" descr="C:\WINDOWS\Profiles\Marek\Application Data\Microsoft\Media Catalog\piaget_2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09625" y="2479887"/>
            <a:ext cx="3902075" cy="3350788"/>
          </a:xfrm>
        </p:spPr>
      </p:pic>
      <p:sp>
        <p:nvSpPr>
          <p:cNvPr id="174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867275" y="2214563"/>
            <a:ext cx="3900488" cy="3881437"/>
          </a:xfrm>
        </p:spPr>
        <p:txBody>
          <a:bodyPr/>
          <a:lstStyle/>
          <a:p>
            <a:r>
              <a:rPr lang="cs-CZ" sz="2400" dirty="0" smtClean="0">
                <a:latin typeface="Arial" charset="0"/>
              </a:rPr>
              <a:t>Schémata</a:t>
            </a:r>
            <a:endParaRPr lang="cs-CZ" sz="2400" dirty="0">
              <a:latin typeface="Arial" charset="0"/>
            </a:endParaRPr>
          </a:p>
          <a:p>
            <a:r>
              <a:rPr lang="cs-CZ" sz="2400" dirty="0" err="1">
                <a:latin typeface="Arial" charset="0"/>
              </a:rPr>
              <a:t>ekvilibrium</a:t>
            </a:r>
            <a:r>
              <a:rPr lang="cs-CZ" sz="2400" dirty="0">
                <a:latin typeface="Arial" charset="0"/>
              </a:rPr>
              <a:t>, asimilace, akomodace</a:t>
            </a:r>
          </a:p>
          <a:p>
            <a:r>
              <a:rPr lang="cs-CZ" sz="2400" dirty="0">
                <a:latin typeface="Arial" charset="0"/>
              </a:rPr>
              <a:t>konstruktivismus</a:t>
            </a:r>
          </a:p>
          <a:p>
            <a:r>
              <a:rPr lang="cs-CZ" sz="2400" dirty="0">
                <a:latin typeface="Arial" charset="0"/>
              </a:rPr>
              <a:t>Vývoj myšlení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348</TotalTime>
  <Words>681</Words>
  <Application>Microsoft Office PowerPoint</Application>
  <PresentationFormat>Předvádění na obrazovce (4:3)</PresentationFormat>
  <Paragraphs>123</Paragraphs>
  <Slides>15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Modul</vt:lpstr>
      <vt:lpstr>Vývojová psychologie – základní trendy </vt:lpstr>
      <vt:lpstr>Témata vývojových teorií</vt:lpstr>
      <vt:lpstr>Modelová situace</vt:lpstr>
      <vt:lpstr>Základní pojmy</vt:lpstr>
      <vt:lpstr>Základní složky ve vývoji</vt:lpstr>
      <vt:lpstr>Přístupy (základní rozdělení)</vt:lpstr>
      <vt:lpstr>Sigmund Freud 1856 -1939 </vt:lpstr>
      <vt:lpstr>Snímek 8</vt:lpstr>
      <vt:lpstr>Jean Piaget 1896-1980</vt:lpstr>
      <vt:lpstr>Snímek 10</vt:lpstr>
      <vt:lpstr>Lev S. Vygotskij 1896 –1934</vt:lpstr>
      <vt:lpstr>B. F. Skinner 1904 –1990</vt:lpstr>
      <vt:lpstr>Humanistické pojetí </vt:lpstr>
      <vt:lpstr>Diskontinuita a kontinuita</vt:lpstr>
      <vt:lpstr>Trendy</vt:lpstr>
    </vt:vector>
  </TitlesOfParts>
  <Company>FTK UP Olomouc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Vývojová psychologie</dc:title>
  <dc:creator>Adnan</dc:creator>
  <cp:lastModifiedBy>Adnan</cp:lastModifiedBy>
  <cp:revision>32</cp:revision>
  <dcterms:created xsi:type="dcterms:W3CDTF">2015-09-28T18:49:25Z</dcterms:created>
  <dcterms:modified xsi:type="dcterms:W3CDTF">2015-10-18T11:40:56Z</dcterms:modified>
</cp:coreProperties>
</file>