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6A4E-B734-43B3-8407-CDB83EA7A25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FDCC-6371-45DB-A387-77607A2D36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6A4E-B734-43B3-8407-CDB83EA7A25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FDCC-6371-45DB-A387-77607A2D36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6A4E-B734-43B3-8407-CDB83EA7A25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FDCC-6371-45DB-A387-77607A2D36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6A4E-B734-43B3-8407-CDB83EA7A25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FDCC-6371-45DB-A387-77607A2D36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6A4E-B734-43B3-8407-CDB83EA7A25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FDCC-6371-45DB-A387-77607A2D36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6A4E-B734-43B3-8407-CDB83EA7A25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FDCC-6371-45DB-A387-77607A2D36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6A4E-B734-43B3-8407-CDB83EA7A25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FDCC-6371-45DB-A387-77607A2D36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6A4E-B734-43B3-8407-CDB83EA7A25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FDCC-6371-45DB-A387-77607A2D36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6A4E-B734-43B3-8407-CDB83EA7A25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FDCC-6371-45DB-A387-77607A2D36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6A4E-B734-43B3-8407-CDB83EA7A25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FDCC-6371-45DB-A387-77607A2D36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96A4E-B734-43B3-8407-CDB83EA7A25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FDCC-6371-45DB-A387-77607A2D36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96A4E-B734-43B3-8407-CDB83EA7A254}" type="datetimeFigureOut">
              <a:rPr lang="cs-CZ" smtClean="0"/>
              <a:pPr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EFDCC-6371-45DB-A387-77607A2D363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Batole – vybraná témata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1 do 3 let</a:t>
            </a:r>
          </a:p>
          <a:p>
            <a:r>
              <a:rPr lang="cs-CZ" dirty="0" smtClean="0"/>
              <a:t>výrazný rozvoj lokomoce i manipulace - expanze do širšího světa </a:t>
            </a:r>
          </a:p>
          <a:p>
            <a:r>
              <a:rPr lang="cs-CZ" dirty="0" smtClean="0"/>
              <a:t>výrazný rozvoj osobnosti, řeči, myšlení </a:t>
            </a:r>
          </a:p>
          <a:p>
            <a:r>
              <a:rPr lang="cs-CZ" dirty="0" smtClean="0"/>
              <a:t>osamostatňování se, separace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motoriky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Batole – vývoj motoriky </a:t>
            </a:r>
          </a:p>
          <a:p>
            <a:r>
              <a:rPr lang="cs-CZ" dirty="0" smtClean="0"/>
              <a:t>lokomoce - ovládnutí samostatné chůze </a:t>
            </a:r>
          </a:p>
          <a:p>
            <a:r>
              <a:rPr lang="cs-CZ" dirty="0" smtClean="0"/>
              <a:t>15m - samostatně chodí, ale často padá, do schod ů leze</a:t>
            </a:r>
          </a:p>
          <a:p>
            <a:r>
              <a:rPr lang="cs-CZ" dirty="0" smtClean="0"/>
              <a:t>18m - utíká, méně padá, do schodů jde za 1 ruku</a:t>
            </a:r>
          </a:p>
          <a:p>
            <a:r>
              <a:rPr lang="cs-CZ" dirty="0" smtClean="0"/>
              <a:t>24m - utíká, téměř nepadá, do chod ů jde samostatně </a:t>
            </a:r>
          </a:p>
          <a:p>
            <a:r>
              <a:rPr lang="cs-CZ" dirty="0" smtClean="0"/>
              <a:t>30m - chodí po špičkách po předvedení </a:t>
            </a:r>
          </a:p>
          <a:p>
            <a:r>
              <a:rPr lang="cs-CZ" dirty="0" smtClean="0"/>
              <a:t>36m - umí se postavit na jednu nohu, do schodů střídá nohy </a:t>
            </a:r>
          </a:p>
          <a:p>
            <a:r>
              <a:rPr lang="cs-CZ" dirty="0" smtClean="0"/>
              <a:t>48m - střídá nohy při chůzi ze schodů dolů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manipulace – uchopování předmětů </a:t>
            </a:r>
          </a:p>
          <a:p>
            <a:pPr lvl="1"/>
            <a:r>
              <a:rPr lang="cs-CZ" dirty="0" smtClean="0"/>
              <a:t>15m - „věž„ ze 2 kostek, pomáhá obracet stránky knihy </a:t>
            </a:r>
          </a:p>
          <a:p>
            <a:pPr lvl="1"/>
            <a:r>
              <a:rPr lang="cs-CZ" dirty="0" smtClean="0"/>
              <a:t>8m - „věž„ ze 3-4 kostek, sám obrátí několik stránek </a:t>
            </a:r>
          </a:p>
          <a:p>
            <a:pPr lvl="1"/>
            <a:r>
              <a:rPr lang="cs-CZ" dirty="0" smtClean="0"/>
              <a:t>36m - postaví po předvedení ze 3 kostek most, věž z 9 - 10 kostek</a:t>
            </a:r>
          </a:p>
          <a:p>
            <a:r>
              <a:rPr lang="cs-CZ" dirty="0" smtClean="0"/>
              <a:t>manipulace - čmárání </a:t>
            </a:r>
          </a:p>
          <a:p>
            <a:pPr lvl="1"/>
            <a:r>
              <a:rPr lang="cs-CZ" dirty="0" smtClean="0"/>
              <a:t>15m - počátky čmárání, pokouší se napodobit čáru </a:t>
            </a:r>
          </a:p>
          <a:p>
            <a:pPr lvl="1"/>
            <a:r>
              <a:rPr lang="cs-CZ" dirty="0" smtClean="0"/>
              <a:t>18m - čmárá zdatně, napodobí čáru </a:t>
            </a:r>
          </a:p>
          <a:p>
            <a:pPr lvl="1"/>
            <a:r>
              <a:rPr lang="cs-CZ" dirty="0" smtClean="0"/>
              <a:t>24m - napodobí svislou čáru a kroužek </a:t>
            </a:r>
          </a:p>
          <a:p>
            <a:pPr lvl="1"/>
            <a:r>
              <a:rPr lang="cs-CZ" dirty="0" smtClean="0"/>
              <a:t>30m - napodobí vodorovnou čáru a postupně další obrazce: kolečko, křížek, čtverec...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Attachment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Separace od matky</a:t>
            </a:r>
          </a:p>
          <a:p>
            <a:pPr lvl="1"/>
            <a:r>
              <a:rPr lang="cs-CZ" dirty="0" smtClean="0"/>
              <a:t>Aktivní x pasivní</a:t>
            </a:r>
          </a:p>
          <a:p>
            <a:r>
              <a:rPr lang="cs-CZ" dirty="0" smtClean="0"/>
              <a:t>Teorie vazby</a:t>
            </a:r>
          </a:p>
          <a:p>
            <a:pPr lvl="1"/>
            <a:r>
              <a:rPr lang="cs-CZ" dirty="0" smtClean="0"/>
              <a:t>Bezpečná, vyhýbavá, ambivalentní</a:t>
            </a:r>
          </a:p>
          <a:p>
            <a:pPr lvl="1"/>
            <a:endParaRPr lang="cs-CZ" dirty="0"/>
          </a:p>
          <a:p>
            <a:pPr>
              <a:buNone/>
            </a:pPr>
            <a:r>
              <a:rPr lang="cs-CZ" dirty="0" smtClean="0"/>
              <a:t>https://www.youtube.com/watch?v=DH1m_ZMO7GU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Negativismus – období vzdoru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vývojově normální jev, děti se liší formou a silou projevu</a:t>
            </a:r>
          </a:p>
          <a:p>
            <a:r>
              <a:rPr lang="en-US" dirty="0" err="1" smtClean="0"/>
              <a:t>prosazení</a:t>
            </a:r>
            <a:r>
              <a:rPr lang="en-US" dirty="0" smtClean="0"/>
              <a:t> se „</a:t>
            </a:r>
            <a:r>
              <a:rPr lang="en-US" dirty="0" err="1" smtClean="0"/>
              <a:t>stůj</a:t>
            </a:r>
            <a:r>
              <a:rPr lang="en-US" dirty="0" smtClean="0"/>
              <a:t> co </a:t>
            </a:r>
            <a:r>
              <a:rPr lang="en-US" dirty="0" err="1" smtClean="0"/>
              <a:t>stůj</a:t>
            </a:r>
            <a:r>
              <a:rPr lang="en-US" dirty="0" smtClean="0"/>
              <a:t>“</a:t>
            </a:r>
            <a:endParaRPr lang="cs-CZ" dirty="0" smtClean="0"/>
          </a:p>
          <a:p>
            <a:r>
              <a:rPr lang="cs-CZ" dirty="0" smtClean="0"/>
              <a:t>Projev vlastní vůle, identity</a:t>
            </a:r>
            <a:endParaRPr lang="en-US" dirty="0" smtClean="0"/>
          </a:p>
          <a:p>
            <a:pPr lvl="1"/>
            <a:r>
              <a:rPr lang="cs-CZ" dirty="0" smtClean="0"/>
              <a:t>vědomím sebe sama jako samostatné bytosti </a:t>
            </a:r>
            <a:endParaRPr lang="en-US" dirty="0" smtClean="0"/>
          </a:p>
          <a:p>
            <a:pPr lvl="1"/>
            <a:r>
              <a:rPr lang="cs-CZ" dirty="0" smtClean="0"/>
              <a:t>vědomím trvalosti vlastní existence </a:t>
            </a:r>
            <a:endParaRPr lang="en-US" dirty="0" smtClean="0"/>
          </a:p>
          <a:p>
            <a:pPr lvl="1"/>
            <a:r>
              <a:rPr lang="cs-CZ" dirty="0" smtClean="0"/>
              <a:t>vědomím proměnlivosti této existence</a:t>
            </a:r>
          </a:p>
          <a:p>
            <a:r>
              <a:rPr lang="cs-CZ" dirty="0" smtClean="0"/>
              <a:t>Ověřování hranic</a:t>
            </a:r>
          </a:p>
          <a:p>
            <a:r>
              <a:rPr lang="cs-CZ" dirty="0" smtClean="0"/>
              <a:t>Hranice určuje rodič, ne dítě</a:t>
            </a:r>
            <a:r>
              <a:rPr lang="en-US" dirty="0" smtClean="0"/>
              <a:t>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</a:t>
            </a:r>
            <a:r>
              <a:rPr lang="cs-CZ" dirty="0" err="1" smtClean="0"/>
              <a:t>ík</a:t>
            </a:r>
            <a:r>
              <a:rPr lang="cs-CZ" dirty="0" smtClean="0"/>
              <a:t> dvouletého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480" y="1600200"/>
            <a:ext cx="727703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270</Words>
  <Application>Microsoft Office PowerPoint</Application>
  <PresentationFormat>Předvádění na obrazovce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Batole – vybraná témata</vt:lpstr>
      <vt:lpstr>Snímek 2</vt:lpstr>
      <vt:lpstr>Vývoj motoriky</vt:lpstr>
      <vt:lpstr>Snímek 4</vt:lpstr>
      <vt:lpstr>Attachment </vt:lpstr>
      <vt:lpstr>Negativismus – období vzdoru</vt:lpstr>
      <vt:lpstr>Deník dvouletého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Batole – vybraná témata</dc:title>
  <dc:creator>Adnan</dc:creator>
  <cp:lastModifiedBy>Adnan</cp:lastModifiedBy>
  <cp:revision>2</cp:revision>
  <dcterms:created xsi:type="dcterms:W3CDTF">2015-11-18T08:33:19Z</dcterms:created>
  <dcterms:modified xsi:type="dcterms:W3CDTF">2015-11-18T15:16:43Z</dcterms:modified>
</cp:coreProperties>
</file>