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84988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3495" cy="500936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99900" y="0"/>
            <a:ext cx="2983495" cy="500936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r">
              <a:defRPr sz="1300"/>
            </a:lvl1pPr>
          </a:lstStyle>
          <a:p>
            <a:fld id="{9A28AD39-88CB-4689-95A6-BE68386A608C}" type="datetimeFigureOut">
              <a:rPr lang="cs-CZ" smtClean="0"/>
              <a:t>2.12.2015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6038"/>
            <a:ext cx="2983495" cy="500936"/>
          </a:xfrm>
          <a:prstGeom prst="rect">
            <a:avLst/>
          </a:prstGeom>
        </p:spPr>
        <p:txBody>
          <a:bodyPr vert="horz" lIns="96588" tIns="48294" rIns="96588" bIns="4829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99900" y="9516038"/>
            <a:ext cx="2983495" cy="500936"/>
          </a:xfrm>
          <a:prstGeom prst="rect">
            <a:avLst/>
          </a:prstGeom>
        </p:spPr>
        <p:txBody>
          <a:bodyPr vert="horz" lIns="96588" tIns="48294" rIns="96588" bIns="48294" rtlCol="0" anchor="b"/>
          <a:lstStyle>
            <a:lvl1pPr algn="r">
              <a:defRPr sz="1300"/>
            </a:lvl1pPr>
          </a:lstStyle>
          <a:p>
            <a:fld id="{20DFB573-1574-4A31-96CF-90C374177D0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1BDD-8093-4DDF-9FD9-37DC72E05BA6}" type="datetimeFigureOut">
              <a:rPr lang="cs-CZ" smtClean="0"/>
              <a:t>2.12.2015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8E467A0-B89B-420F-916C-C84EF4BCF03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1BDD-8093-4DDF-9FD9-37DC72E05BA6}" type="datetimeFigureOut">
              <a:rPr lang="cs-CZ" smtClean="0"/>
              <a:t>2.12.2015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67A0-B89B-420F-916C-C84EF4BC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1BDD-8093-4DDF-9FD9-37DC72E05BA6}" type="datetimeFigureOut">
              <a:rPr lang="cs-CZ" smtClean="0"/>
              <a:t>2.12.2015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67A0-B89B-420F-916C-C84EF4BC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1BDD-8093-4DDF-9FD9-37DC72E05BA6}" type="datetimeFigureOut">
              <a:rPr lang="cs-CZ" smtClean="0"/>
              <a:t>2.12.2015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67A0-B89B-420F-916C-C84EF4BCF03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1BDD-8093-4DDF-9FD9-37DC72E05BA6}" type="datetimeFigureOut">
              <a:rPr lang="cs-CZ" smtClean="0"/>
              <a:t>2.12.2015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8E467A0-B89B-420F-916C-C84EF4BCF03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1BDD-8093-4DDF-9FD9-37DC72E05BA6}" type="datetimeFigureOut">
              <a:rPr lang="cs-CZ" smtClean="0"/>
              <a:t>2.12.2015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67A0-B89B-420F-916C-C84EF4BCF03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1BDD-8093-4DDF-9FD9-37DC72E05BA6}" type="datetimeFigureOut">
              <a:rPr lang="cs-CZ" smtClean="0"/>
              <a:t>2.12.2015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67A0-B89B-420F-916C-C84EF4BCF03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1BDD-8093-4DDF-9FD9-37DC72E05BA6}" type="datetimeFigureOut">
              <a:rPr lang="cs-CZ" smtClean="0"/>
              <a:t>2.12.2015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67A0-B89B-420F-916C-C84EF4BC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1BDD-8093-4DDF-9FD9-37DC72E05BA6}" type="datetimeFigureOut">
              <a:rPr lang="cs-CZ" smtClean="0"/>
              <a:t>2.12.2015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67A0-B89B-420F-916C-C84EF4BC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1BDD-8093-4DDF-9FD9-37DC72E05BA6}" type="datetimeFigureOut">
              <a:rPr lang="cs-CZ" smtClean="0"/>
              <a:t>2.12.2015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67A0-B89B-420F-916C-C84EF4BCF03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1BDD-8093-4DDF-9FD9-37DC72E05BA6}" type="datetimeFigureOut">
              <a:rPr lang="cs-CZ" smtClean="0"/>
              <a:t>2.12.2015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8E467A0-B89B-420F-916C-C84EF4BCF03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A761BDD-8093-4DDF-9FD9-37DC72E05BA6}" type="datetimeFigureOut">
              <a:rPr lang="cs-CZ" smtClean="0"/>
              <a:t>2.12.2015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8E467A0-B89B-420F-916C-C84EF4BCF03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Michal Vičar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Dospívání	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Přebírání skupinové identity</a:t>
            </a:r>
          </a:p>
          <a:p>
            <a:pPr lvl="1"/>
            <a:r>
              <a:rPr lang="cs-CZ" dirty="0" smtClean="0"/>
              <a:t>skupina poskytuje oporu, sdílí zájmy a starosti, </a:t>
            </a:r>
          </a:p>
          <a:p>
            <a:pPr lvl="1"/>
            <a:r>
              <a:rPr lang="cs-CZ" dirty="0" smtClean="0"/>
              <a:t>konformita (styl řeči, oblékání, chování)</a:t>
            </a:r>
          </a:p>
          <a:p>
            <a:pPr lvl="1"/>
            <a:r>
              <a:rPr lang="cs-CZ" dirty="0" smtClean="0"/>
              <a:t> má větší význam než rodiče (domov) </a:t>
            </a:r>
          </a:p>
          <a:p>
            <a:r>
              <a:rPr lang="cs-CZ" dirty="0" smtClean="0"/>
              <a:t> Snaha po nezávislosti, tendence uplatnit vlastní názor, samostatně se rozhodnout •</a:t>
            </a:r>
          </a:p>
          <a:p>
            <a:r>
              <a:rPr lang="cs-CZ" dirty="0" smtClean="0"/>
              <a:t>První zamilovanost - navazování prvních kontaktů, nesmělé pohledy, psaníčka, "tajné" schůzky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období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Období dospívání</a:t>
            </a:r>
          </a:p>
          <a:p>
            <a:r>
              <a:rPr lang="cs-CZ" dirty="0" smtClean="0"/>
              <a:t>Pubescence (lat.</a:t>
            </a:r>
            <a:r>
              <a:rPr lang="cs-CZ" dirty="0" err="1" smtClean="0"/>
              <a:t>pubescere</a:t>
            </a:r>
            <a:r>
              <a:rPr lang="cs-CZ" dirty="0" smtClean="0"/>
              <a:t> - obrůstat chmýřím, </a:t>
            </a:r>
            <a:r>
              <a:rPr lang="cs-CZ" dirty="0" err="1" smtClean="0"/>
              <a:t>pubes</a:t>
            </a:r>
            <a:r>
              <a:rPr lang="cs-CZ" dirty="0" smtClean="0"/>
              <a:t> – chmýří, ohanbí, stydká krajina) </a:t>
            </a:r>
          </a:p>
          <a:p>
            <a:r>
              <a:rPr lang="cs-CZ" dirty="0" smtClean="0"/>
              <a:t>Začíná mezi 11. až 13. rokem a končí mezi 14. až 15.rokem </a:t>
            </a:r>
          </a:p>
          <a:p>
            <a:r>
              <a:rPr lang="cs-CZ" dirty="0" smtClean="0"/>
              <a:t>Délka, intenzita a průběh je individuální </a:t>
            </a:r>
          </a:p>
          <a:p>
            <a:r>
              <a:rPr lang="cs-CZ" dirty="0" smtClean="0"/>
              <a:t>Pubescent si vytváří svou identitu, pomalu přepisuje status „dítě“ na status „dospělý“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pubescence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A. Prepuberta </a:t>
            </a:r>
          </a:p>
          <a:p>
            <a:pPr lvl="1"/>
            <a:r>
              <a:rPr lang="cs-CZ" dirty="0" smtClean="0"/>
              <a:t>u dívek okolo10. roku </a:t>
            </a:r>
          </a:p>
          <a:p>
            <a:pPr lvl="1"/>
            <a:r>
              <a:rPr lang="cs-CZ" dirty="0" smtClean="0"/>
              <a:t>u chlapců v 11 letech </a:t>
            </a:r>
          </a:p>
          <a:p>
            <a:r>
              <a:rPr lang="cs-CZ" dirty="0"/>
              <a:t>B</a:t>
            </a:r>
            <a:r>
              <a:rPr lang="cs-CZ" dirty="0" smtClean="0"/>
              <a:t>. Vlastní puberta </a:t>
            </a:r>
          </a:p>
          <a:p>
            <a:pPr lvl="1"/>
            <a:r>
              <a:rPr lang="cs-CZ" dirty="0" smtClean="0"/>
              <a:t>u dívek ve 12,5 letech </a:t>
            </a:r>
          </a:p>
          <a:p>
            <a:pPr lvl="1"/>
            <a:r>
              <a:rPr lang="cs-CZ" dirty="0" smtClean="0"/>
              <a:t>u chlapců ve 13 letech</a:t>
            </a:r>
          </a:p>
          <a:p>
            <a:r>
              <a:rPr lang="cs-CZ" dirty="0" smtClean="0"/>
              <a:t>C. </a:t>
            </a:r>
            <a:r>
              <a:rPr lang="cs-CZ" dirty="0" err="1" smtClean="0"/>
              <a:t>Postpuberta</a:t>
            </a:r>
            <a:endParaRPr lang="cs-CZ" dirty="0" smtClean="0"/>
          </a:p>
          <a:p>
            <a:r>
              <a:rPr lang="cs-CZ" dirty="0" smtClean="0"/>
              <a:t>Období psychosociálního moratoria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Prepuberta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Tělesný a pohybový vývoj </a:t>
            </a:r>
          </a:p>
          <a:p>
            <a:r>
              <a:rPr lang="cs-CZ" dirty="0" smtClean="0"/>
              <a:t>Zrychlený tělesný růst, zejména končetin</a:t>
            </a:r>
          </a:p>
          <a:p>
            <a:r>
              <a:rPr lang="cs-CZ" dirty="0" smtClean="0"/>
              <a:t>Trup se nemění („samá ruka – samá noha“) </a:t>
            </a:r>
          </a:p>
          <a:p>
            <a:r>
              <a:rPr lang="cs-CZ" dirty="0" smtClean="0"/>
              <a:t>Tělesný neklid </a:t>
            </a:r>
          </a:p>
          <a:p>
            <a:r>
              <a:rPr lang="cs-CZ" dirty="0" smtClean="0"/>
              <a:t>Pohyby jsou nešikovné, trhavé („nevědí, co s rukama a nohama“)</a:t>
            </a:r>
          </a:p>
          <a:p>
            <a:r>
              <a:rPr lang="cs-CZ" dirty="0" smtClean="0"/>
              <a:t>Chůze je klátivá, neohrabaná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Prepuberta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Zvláštnosti chování</a:t>
            </a:r>
          </a:p>
          <a:p>
            <a:pPr lvl="1"/>
            <a:r>
              <a:rPr lang="cs-CZ" dirty="0" smtClean="0"/>
              <a:t>Bývají hluční, vytahují se, zvl. chlapci před dívkami, jindy jsou nejistí, stydí se… </a:t>
            </a:r>
          </a:p>
          <a:p>
            <a:pPr lvl="1"/>
            <a:r>
              <a:rPr lang="cs-CZ" dirty="0" smtClean="0"/>
              <a:t>Začínají si vyměňovat psaníčka, ale přátelské vztahy se spíše neprojevují</a:t>
            </a:r>
          </a:p>
          <a:p>
            <a:pPr lvl="1"/>
            <a:r>
              <a:rPr lang="cs-CZ" dirty="0" smtClean="0"/>
              <a:t>Více přemýšlí o sobě, utvářejí si svůj vlastní názor, přestávají souhlasit s dospělými</a:t>
            </a:r>
          </a:p>
          <a:p>
            <a:pPr lvl="1"/>
            <a:r>
              <a:rPr lang="cs-CZ" dirty="0" smtClean="0"/>
              <a:t>Prosazují „své já“, špatně snáší ponížení a tresty</a:t>
            </a:r>
          </a:p>
          <a:p>
            <a:pPr lvl="1"/>
            <a:r>
              <a:rPr lang="cs-CZ" dirty="0" smtClean="0"/>
              <a:t>Proces </a:t>
            </a:r>
            <a:r>
              <a:rPr lang="cs-CZ" dirty="0" err="1" smtClean="0"/>
              <a:t>sebeuvědomování</a:t>
            </a:r>
            <a:r>
              <a:rPr lang="cs-CZ" dirty="0" smtClean="0"/>
              <a:t>, zvýšené sebepozorování, zejm. zevnějšku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Puberta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Druhotné pohlavní znaky </a:t>
            </a:r>
          </a:p>
          <a:p>
            <a:r>
              <a:rPr lang="cs-CZ" dirty="0" smtClean="0"/>
              <a:t>Fyziologicky dozrávají pohlavní orgány </a:t>
            </a:r>
          </a:p>
          <a:p>
            <a:r>
              <a:rPr lang="cs-CZ" dirty="0" smtClean="0"/>
              <a:t>Ochlupení v oblasti pohlavních orgánů a v podpaží </a:t>
            </a:r>
          </a:p>
          <a:p>
            <a:r>
              <a:rPr lang="cs-CZ" dirty="0" smtClean="0"/>
              <a:t>Mění se tvary těla o u dívek: rozšiřuje se pánev, zvětšuje se poprsí, přibývá podkožní tuk, první menstruace (13 let)… </a:t>
            </a:r>
          </a:p>
          <a:p>
            <a:r>
              <a:rPr lang="cs-CZ" dirty="0" smtClean="0"/>
              <a:t>o u chlapců: mohutní ramena, rostou vousy, mutace hlasu, první výron semene… </a:t>
            </a:r>
          </a:p>
          <a:p>
            <a:r>
              <a:rPr lang="cs-CZ" dirty="0" smtClean="0"/>
              <a:t>Mění se proporce obličeje, mění se vzhled – zvl. se zvětšuje dolní část obličeje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Zvláštnosti chování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Už si nepřejí být dětmi, napodobují dospělé chtějí rozhodovat sami „jako dospělí“</a:t>
            </a:r>
          </a:p>
          <a:p>
            <a:pPr lvl="1"/>
            <a:r>
              <a:rPr lang="cs-CZ" dirty="0" smtClean="0"/>
              <a:t>vzdor, </a:t>
            </a:r>
          </a:p>
          <a:p>
            <a:pPr lvl="1"/>
            <a:r>
              <a:rPr lang="cs-CZ" dirty="0" smtClean="0"/>
              <a:t>odmlouvání, </a:t>
            </a:r>
          </a:p>
          <a:p>
            <a:pPr lvl="1"/>
            <a:r>
              <a:rPr lang="cs-CZ" dirty="0" smtClean="0"/>
              <a:t>neochota plnit příkazy</a:t>
            </a:r>
          </a:p>
          <a:p>
            <a:r>
              <a:rPr lang="cs-CZ" dirty="0" smtClean="0"/>
              <a:t>Jinak se chovají doma, ve škole, mezi vrstevníky</a:t>
            </a:r>
          </a:p>
          <a:p>
            <a:r>
              <a:rPr lang="cs-CZ" dirty="0" smtClean="0"/>
              <a:t>Mění postoj k sobě samému, hodně o sobě přemýšlí (často nespokojenost se vzhledem, vlastnostmi…) </a:t>
            </a:r>
          </a:p>
          <a:p>
            <a:r>
              <a:rPr lang="cs-CZ" dirty="0" smtClean="0"/>
              <a:t>Začínají projevovat zájem o druhé pohlaví</a:t>
            </a:r>
          </a:p>
          <a:p>
            <a:r>
              <a:rPr lang="cs-CZ" dirty="0" smtClean="0"/>
              <a:t>Alkohol, kouření, pití</a:t>
            </a:r>
          </a:p>
          <a:p>
            <a:r>
              <a:rPr lang="cs-CZ" dirty="0" smtClean="0"/>
              <a:t>Vulgarismy</a:t>
            </a:r>
          </a:p>
          <a:p>
            <a:r>
              <a:rPr lang="cs-CZ" dirty="0" smtClean="0"/>
              <a:t>Prohlubuje a specializuje se zájmová činnost</a:t>
            </a:r>
          </a:p>
          <a:p>
            <a:r>
              <a:rPr lang="cs-CZ" dirty="0" smtClean="0"/>
              <a:t>Sexuální život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Zvláštnosti chování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 pohlavním dospíváním neprobíhá současně i psychické dozrávání </a:t>
            </a:r>
          </a:p>
          <a:p>
            <a:r>
              <a:rPr lang="cs-CZ" dirty="0" smtClean="0"/>
              <a:t>Charakteristické rysy chování:</a:t>
            </a:r>
          </a:p>
          <a:p>
            <a:pPr lvl="1"/>
            <a:r>
              <a:rPr lang="cs-CZ" dirty="0" smtClean="0"/>
              <a:t>impulzivita, </a:t>
            </a:r>
          </a:p>
          <a:p>
            <a:pPr lvl="1"/>
            <a:r>
              <a:rPr lang="cs-CZ" dirty="0" smtClean="0"/>
              <a:t>podrážděnost o nedostatek sebeovládání, unáhlené, </a:t>
            </a:r>
          </a:p>
          <a:p>
            <a:pPr lvl="1"/>
            <a:r>
              <a:rPr lang="cs-CZ" dirty="0" smtClean="0"/>
              <a:t>nerozvážné chování</a:t>
            </a:r>
          </a:p>
          <a:p>
            <a:pPr lvl="1"/>
            <a:r>
              <a:rPr lang="cs-CZ" dirty="0" smtClean="0"/>
              <a:t>zvýšená kritičnost</a:t>
            </a:r>
          </a:p>
          <a:p>
            <a:pPr lvl="1"/>
            <a:r>
              <a:rPr lang="cs-CZ" dirty="0" smtClean="0"/>
              <a:t>emoční labilita (pláč – smích…)</a:t>
            </a:r>
          </a:p>
          <a:p>
            <a:pPr lvl="1"/>
            <a:r>
              <a:rPr lang="cs-CZ" dirty="0" smtClean="0"/>
              <a:t>Morální absolutismus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poznávacích procesů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Rozvoj logické paměti, </a:t>
            </a:r>
          </a:p>
          <a:p>
            <a:r>
              <a:rPr lang="cs-CZ" dirty="0" smtClean="0"/>
              <a:t>výběrový charakter (lépe si zapamatuje, co ho zajímá) </a:t>
            </a:r>
          </a:p>
          <a:p>
            <a:r>
              <a:rPr lang="cs-CZ" dirty="0" smtClean="0"/>
              <a:t>Bohatá představivost, denní snění, </a:t>
            </a:r>
          </a:p>
          <a:p>
            <a:r>
              <a:rPr lang="cs-CZ" dirty="0" smtClean="0"/>
              <a:t>naivní romantismus</a:t>
            </a:r>
          </a:p>
          <a:p>
            <a:r>
              <a:rPr lang="cs-CZ" dirty="0" smtClean="0"/>
              <a:t>Abstrakce, usuzování hypotetické, deduktivní je na úrovni dospělých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127</TotalTime>
  <Words>492</Words>
  <Application>Microsoft Office PowerPoint</Application>
  <PresentationFormat>Předvádění na obrazovce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Jmění</vt:lpstr>
      <vt:lpstr>Dospívání </vt:lpstr>
      <vt:lpstr>Charakteristika období</vt:lpstr>
      <vt:lpstr>Fáze pubescence</vt:lpstr>
      <vt:lpstr>Prepuberta</vt:lpstr>
      <vt:lpstr>Prepuberta</vt:lpstr>
      <vt:lpstr>Puberta</vt:lpstr>
      <vt:lpstr>Zvláštnosti chování  </vt:lpstr>
      <vt:lpstr>Zvláštnosti chování (2)</vt:lpstr>
      <vt:lpstr>Vývoj poznávacích procesů</vt:lpstr>
      <vt:lpstr>Sociální vývoj</vt:lpstr>
    </vt:vector>
  </TitlesOfParts>
  <Company>FTK UP Olomouc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Dospívání </dc:title>
  <dc:creator>Adnan</dc:creator>
  <cp:lastModifiedBy>Adnan</cp:lastModifiedBy>
  <cp:revision>3</cp:revision>
  <dcterms:created xsi:type="dcterms:W3CDTF">2015-12-02T09:08:32Z</dcterms:created>
  <dcterms:modified xsi:type="dcterms:W3CDTF">2015-12-02T11:16:31Z</dcterms:modified>
</cp:coreProperties>
</file>