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4" r:id="rId7"/>
    <p:sldId id="265" r:id="rId8"/>
    <p:sldId id="304" r:id="rId9"/>
    <p:sldId id="345" r:id="rId10"/>
    <p:sldId id="306" r:id="rId11"/>
    <p:sldId id="266" r:id="rId12"/>
    <p:sldId id="308" r:id="rId13"/>
    <p:sldId id="309" r:id="rId14"/>
    <p:sldId id="310" r:id="rId15"/>
    <p:sldId id="311" r:id="rId16"/>
    <p:sldId id="307" r:id="rId17"/>
    <p:sldId id="267" r:id="rId18"/>
    <p:sldId id="268" r:id="rId19"/>
    <p:sldId id="269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270" r:id="rId33"/>
    <p:sldId id="271" r:id="rId34"/>
    <p:sldId id="259" r:id="rId35"/>
    <p:sldId id="272" r:id="rId36"/>
    <p:sldId id="273" r:id="rId37"/>
    <p:sldId id="274" r:id="rId38"/>
    <p:sldId id="281" r:id="rId39"/>
    <p:sldId id="276" r:id="rId40"/>
    <p:sldId id="293" r:id="rId41"/>
    <p:sldId id="278" r:id="rId42"/>
    <p:sldId id="280" r:id="rId43"/>
    <p:sldId id="282" r:id="rId44"/>
    <p:sldId id="283" r:id="rId45"/>
    <p:sldId id="284" r:id="rId46"/>
    <p:sldId id="285" r:id="rId47"/>
    <p:sldId id="286" r:id="rId48"/>
    <p:sldId id="288" r:id="rId49"/>
    <p:sldId id="289" r:id="rId50"/>
    <p:sldId id="279" r:id="rId51"/>
    <p:sldId id="290" r:id="rId52"/>
    <p:sldId id="292" r:id="rId53"/>
    <p:sldId id="294" r:id="rId54"/>
    <p:sldId id="296" r:id="rId55"/>
    <p:sldId id="302" r:id="rId56"/>
    <p:sldId id="303" r:id="rId57"/>
    <p:sldId id="299" r:id="rId58"/>
    <p:sldId id="300" r:id="rId59"/>
    <p:sldId id="301" r:id="rId60"/>
    <p:sldId id="312" r:id="rId61"/>
    <p:sldId id="298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30" r:id="rId78"/>
    <p:sldId id="331" r:id="rId79"/>
    <p:sldId id="329" r:id="rId80"/>
    <p:sldId id="344" r:id="rId81"/>
    <p:sldId id="328" r:id="rId82"/>
    <p:sldId id="295" r:id="rId8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CFF"/>
    <a:srgbClr val="CD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CABB-7C35-46A5-829A-CE5D4BC4A779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4432-90F2-4939-89B7-6640EDE5BE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Sociologie sportu</a:t>
            </a:r>
            <a:br>
              <a:rPr lang="cs-CZ" sz="3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sport a </a:t>
            </a:r>
            <a:r>
              <a:rPr lang="cs-CZ" sz="3200">
                <a:solidFill>
                  <a:schemeClr val="accent3">
                    <a:lumMod val="75000"/>
                  </a:schemeClr>
                </a:solidFill>
              </a:rPr>
              <a:t>socializace sportem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Fakulta sportovních studií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Sport</a:t>
            </a:r>
            <a:r>
              <a:rPr lang="cs-CZ" dirty="0">
                <a:solidFill>
                  <a:srgbClr val="C00000"/>
                </a:solidFill>
              </a:rPr>
              <a:t> se z hlediska </a:t>
            </a:r>
            <a:r>
              <a:rPr lang="cs-CZ" i="1" dirty="0">
                <a:solidFill>
                  <a:srgbClr val="C00000"/>
                </a:solidFill>
              </a:rPr>
              <a:t>socializačních důsledků</a:t>
            </a:r>
            <a:r>
              <a:rPr lang="cs-CZ" dirty="0">
                <a:solidFill>
                  <a:srgbClr val="C00000"/>
                </a:solidFill>
              </a:rPr>
              <a:t> projevuje zejména v kontextu: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Příležitosti prověřovat a </a:t>
            </a:r>
            <a:r>
              <a:rPr lang="cs-CZ" i="1" dirty="0"/>
              <a:t>rozvíjet vlastní schopnosti </a:t>
            </a:r>
            <a:r>
              <a:rPr lang="cs-CZ" dirty="0"/>
              <a:t>a identitu i mimo rámec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Přístupu ke zkušenostem mimo rámec šatny a hrací plochy.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Formování </a:t>
            </a:r>
            <a:r>
              <a:rPr lang="cs-CZ" i="1" dirty="0"/>
              <a:t>nových vztahů</a:t>
            </a:r>
            <a:r>
              <a:rPr lang="cs-CZ" dirty="0"/>
              <a:t>, přesahujících i rámec samotného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Poučení, že sportovní zkušenost možno prakticky využít i v jiných oblastech života.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Příležitost jednat s jedincem jako </a:t>
            </a:r>
            <a:r>
              <a:rPr lang="cs-CZ" i="1" dirty="0"/>
              <a:t>komplexní osobností </a:t>
            </a:r>
            <a:r>
              <a:rPr lang="cs-CZ" dirty="0"/>
              <a:t>a nikoli jako jednostranně rozvinutým sportovcem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Šancí být </a:t>
            </a:r>
            <a:r>
              <a:rPr lang="cs-CZ" i="1" dirty="0"/>
              <a:t>kompetentní, </a:t>
            </a:r>
            <a:r>
              <a:rPr lang="cs-CZ" dirty="0"/>
              <a:t>zodpovědný a uznávaný i mimo úzký rámec sportu.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Shrnutí:</a:t>
            </a:r>
            <a:r>
              <a:rPr lang="cs-CZ" dirty="0"/>
              <a:t> </a:t>
            </a:r>
            <a:r>
              <a:rPr lang="cs-CZ" i="1" dirty="0"/>
              <a:t>různé sporty, různé zkušenosti a osobní dispozice přinášejí různé dopady na půdě socializace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Socializace : výkonnostní vrcholový sport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/>
              <a:t>Jako </a:t>
            </a:r>
            <a:r>
              <a:rPr lang="cs-CZ" sz="2400" i="1" dirty="0">
                <a:solidFill>
                  <a:srgbClr val="7030A0"/>
                </a:solidFill>
              </a:rPr>
              <a:t>dominantní forma sportu </a:t>
            </a:r>
            <a:r>
              <a:rPr lang="cs-CZ" sz="2400" i="1" dirty="0"/>
              <a:t>zdůrazňuje:</a:t>
            </a:r>
          </a:p>
          <a:p>
            <a:r>
              <a:rPr lang="cs-CZ" sz="2400" dirty="0"/>
              <a:t>Sílu, rychlost, ovládnutí protivníka, posouvání hranic lidských možností, </a:t>
            </a:r>
            <a:r>
              <a:rPr lang="cs-CZ" sz="2400" i="1" dirty="0"/>
              <a:t>vítězství,</a:t>
            </a:r>
            <a:r>
              <a:rPr lang="cs-CZ" sz="2400" dirty="0"/>
              <a:t> rekordy, tituly.</a:t>
            </a:r>
          </a:p>
          <a:p>
            <a:r>
              <a:rPr lang="cs-CZ" sz="2400" dirty="0"/>
              <a:t>Nezbytnost </a:t>
            </a:r>
            <a:r>
              <a:rPr lang="cs-CZ" sz="2400" i="1" dirty="0"/>
              <a:t>tvrdé </a:t>
            </a:r>
            <a:r>
              <a:rPr lang="cs-CZ" sz="2400" dirty="0"/>
              <a:t>sportovní přípravy, ochota k bolesti, oběti.</a:t>
            </a:r>
          </a:p>
          <a:p>
            <a:r>
              <a:rPr lang="cs-CZ" sz="2400" dirty="0"/>
              <a:t>Důraz na překonávání rekordů – lidské tělo nikoli cíl, ale </a:t>
            </a:r>
            <a:r>
              <a:rPr lang="cs-CZ" sz="2400" i="1" dirty="0"/>
              <a:t>prostředek </a:t>
            </a:r>
            <a:r>
              <a:rPr lang="cs-CZ" sz="2400" dirty="0"/>
              <a:t>sportovní činnosti.</a:t>
            </a:r>
          </a:p>
          <a:p>
            <a:r>
              <a:rPr lang="cs-CZ" sz="2400" dirty="0"/>
              <a:t>Praxe </a:t>
            </a:r>
            <a:r>
              <a:rPr lang="cs-CZ" sz="2400" i="1" dirty="0"/>
              <a:t>selektivního systému </a:t>
            </a:r>
            <a:r>
              <a:rPr lang="cs-CZ" sz="2400" dirty="0"/>
              <a:t>výsad fyzicky nejzdatnějších a nejúspěšnějších.</a:t>
            </a:r>
          </a:p>
          <a:p>
            <a:r>
              <a:rPr lang="cs-CZ" sz="2400" dirty="0"/>
              <a:t>Udržuje </a:t>
            </a:r>
            <a:r>
              <a:rPr lang="cs-CZ" sz="2400" i="1" dirty="0"/>
              <a:t>hierarchickou</a:t>
            </a:r>
            <a:r>
              <a:rPr lang="cs-CZ" sz="2400" dirty="0"/>
              <a:t> autoritativní strukturu – sportovec – trenér – manažer – vlastník.</a:t>
            </a:r>
          </a:p>
          <a:p>
            <a:r>
              <a:rPr lang="cs-CZ" sz="2400" dirty="0"/>
              <a:t>Sportovní soupeř chápán jako </a:t>
            </a:r>
            <a:r>
              <a:rPr lang="cs-CZ" sz="2400" i="1" dirty="0"/>
              <a:t>nepřítel.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>
                <a:solidFill>
                  <a:srgbClr val="00B050"/>
                </a:solidFill>
              </a:rPr>
              <a:t>Výkonnostní vrcholový sport </a:t>
            </a:r>
            <a:r>
              <a:rPr lang="cs-CZ" dirty="0"/>
              <a:t>tak bezprostředně či zprostředkovaně socializačně posiluje: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1200" dirty="0"/>
              <a:t>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Hodnotu síly, rychlosti, ovládnutí protivníka, posouvání hranice lidských možností, vypjatost úsilí o vítězství, rekordy, odměnu, společenské uznání.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 Ideu, že sportovní mistrovství je založeno na oddanosti tvrdé sportovní přípravy,  resp. ochotu k oběti či bolesti. 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Důraz na vytváření a překonávání rekordních výkonů, vymezování lidského těla nikoli jako cíle, nýbrž prostředku sportovní činnosti.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Selektivní systém výsad fyzicky nejzdatnějších a sportovně nejúspěšnějších.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sz="12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Vytváření hierarchických autoritativních struktur sportovců, trenérů a vlastníků či administrátorů sportovních klubů.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Rekreační volnočasový sport socializačně buduje:</a:t>
            </a:r>
          </a:p>
          <a:p>
            <a:pPr>
              <a:buNone/>
            </a:pPr>
            <a:r>
              <a:rPr lang="cs-CZ" sz="2400" dirty="0"/>
              <a:t>Demokratičnost rozhodování, kooperaci, sdílení moci a reciprocitou vztahů trenér – sportující.</a:t>
            </a:r>
          </a:p>
          <a:p>
            <a:pPr>
              <a:buNone/>
            </a:pPr>
            <a:r>
              <a:rPr lang="cs-CZ" sz="2400" dirty="0"/>
              <a:t> </a:t>
            </a:r>
          </a:p>
          <a:p>
            <a:pPr>
              <a:buNone/>
            </a:pPr>
            <a:r>
              <a:rPr lang="cs-CZ" sz="2400" dirty="0"/>
              <a:t>Otevřenost účasti cestou přizpůsobování různosti fyzických sil a dovedností.</a:t>
            </a:r>
          </a:p>
          <a:p>
            <a:pPr>
              <a:buNone/>
            </a:pPr>
            <a:r>
              <a:rPr lang="cs-CZ" sz="2400" dirty="0"/>
              <a:t> </a:t>
            </a:r>
          </a:p>
          <a:p>
            <a:pPr>
              <a:buNone/>
            </a:pPr>
            <a:r>
              <a:rPr lang="cs-CZ" sz="2400" dirty="0"/>
              <a:t>Princip soutěže „s někým“ (soupeř), nikoli „proti někomu“ (nepřítel).</a:t>
            </a:r>
          </a:p>
          <a:p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Socializační význam sportu v rovině základních pohybově sportovních aktivit se projevuje v sílící míře i v souvislosti s působením tzv. </a:t>
            </a:r>
            <a:r>
              <a:rPr lang="cs-CZ" i="1" dirty="0">
                <a:solidFill>
                  <a:srgbClr val="0070C0"/>
                </a:solidFill>
              </a:rPr>
              <a:t>sedavé společnosti, </a:t>
            </a:r>
            <a:r>
              <a:rPr lang="cs-CZ" dirty="0"/>
              <a:t>kdy kulturně, ekonomicky a sociálně podmíněný nedostatek přirozeného fyzického pohybu přináší růst nadváhy a obezity, zejména dětí a mládeže. </a:t>
            </a:r>
          </a:p>
          <a:p>
            <a:r>
              <a:rPr lang="cs-CZ" dirty="0"/>
              <a:t>Tato problematika nás přenáší do nesmírně důležité oblasti zdravotní úrovně mas obyvatelstva a v  silné míře akcentuje </a:t>
            </a:r>
            <a:r>
              <a:rPr lang="cs-CZ" i="1" dirty="0">
                <a:solidFill>
                  <a:srgbClr val="0070C0"/>
                </a:solidFill>
              </a:rPr>
              <a:t>nezastupitelnost sportovně pohybových aktivit </a:t>
            </a:r>
            <a:r>
              <a:rPr lang="cs-CZ" dirty="0"/>
              <a:t>jako pravidelné celoživotně hodnotově zakotvené součásti plnohodnotného života a všestranného rozvoje jedince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Socializační aspekty sportu</a:t>
            </a:r>
            <a:r>
              <a:rPr lang="cs-CZ" i="1"/>
              <a:t>: </a:t>
            </a:r>
          </a:p>
          <a:p>
            <a:r>
              <a:rPr lang="cs-CZ"/>
              <a:t>Posilování </a:t>
            </a:r>
            <a:r>
              <a:rPr lang="cs-CZ" dirty="0">
                <a:solidFill>
                  <a:srgbClr val="C00000"/>
                </a:solidFill>
              </a:rPr>
              <a:t>pozitivního vztahu k pohybovým a sportovním aktivitám </a:t>
            </a:r>
            <a:r>
              <a:rPr lang="cs-CZ" dirty="0"/>
              <a:t>cestou intenzivní výstavby sportovních zařízení v socializačně významném školním prostředí škol: Nové atraktivní </a:t>
            </a:r>
            <a:r>
              <a:rPr lang="cs-CZ" i="1" dirty="0">
                <a:solidFill>
                  <a:srgbClr val="C00000"/>
                </a:solidFill>
              </a:rPr>
              <a:t>sportovní zařízení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výrazně posilují intenzivní pohybově sportovní aktivity u jedinců s již vytvořeným pozitivním vztahem k pohybu; pro pohybově pasivní není sama o sobě dostatečným podnětem aktivního přístupu ke sportování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Pokud je sportovní činnost uskutečňována na </a:t>
            </a:r>
            <a:r>
              <a:rPr lang="cs-CZ" sz="2400" dirty="0">
                <a:solidFill>
                  <a:srgbClr val="FF0000"/>
                </a:solidFill>
              </a:rPr>
              <a:t>úkor všestrannosti </a:t>
            </a:r>
            <a:r>
              <a:rPr lang="cs-CZ" sz="2400" dirty="0"/>
              <a:t>individuálních příležitostí, znalostí a dovedností, zkušeností a vztahů, pak se otevírají možnosti vzniku </a:t>
            </a:r>
            <a:r>
              <a:rPr lang="cs-CZ" sz="2400" i="1" dirty="0"/>
              <a:t>negativních socializačních důsledků. </a:t>
            </a:r>
          </a:p>
          <a:p>
            <a:r>
              <a:rPr lang="cs-CZ" sz="2400" i="1" dirty="0"/>
              <a:t>Komplexnost problematiky socializace</a:t>
            </a:r>
            <a:r>
              <a:rPr lang="cs-CZ" sz="2400" dirty="0"/>
              <a:t> sportem upozorňuje i na skutečnost, že postupná </a:t>
            </a:r>
            <a:r>
              <a:rPr lang="cs-CZ" sz="2400" i="1" dirty="0"/>
              <a:t>sportovní specializace</a:t>
            </a:r>
            <a:r>
              <a:rPr lang="cs-CZ" sz="2400" dirty="0"/>
              <a:t> pěstuje již v dětech </a:t>
            </a:r>
            <a:r>
              <a:rPr lang="cs-CZ" sz="2400" dirty="0">
                <a:solidFill>
                  <a:srgbClr val="FF0000"/>
                </a:solidFill>
              </a:rPr>
              <a:t>„profesionální přístup“ </a:t>
            </a:r>
            <a:r>
              <a:rPr lang="cs-CZ" sz="2400" dirty="0"/>
              <a:t>(priority výkonu, vítězství odměny), zatímco </a:t>
            </a:r>
            <a:r>
              <a:rPr lang="cs-CZ" sz="2400" i="1" dirty="0"/>
              <a:t>volnočasová sportovní aktivity</a:t>
            </a:r>
            <a:r>
              <a:rPr lang="cs-CZ" sz="2400" dirty="0"/>
              <a:t> přinášejí spíše radost ze samotného pohybu, družného soupeření, pocitu relaxace. </a:t>
            </a:r>
          </a:p>
          <a:p>
            <a:r>
              <a:rPr lang="cs-CZ" sz="2400" dirty="0"/>
              <a:t>V tomto kontextu se jako v jisté krajní podobě může rozvinout na půdě vrcholového elitního sportu tzv. </a:t>
            </a:r>
            <a:r>
              <a:rPr lang="cs-CZ" sz="2400" i="1" dirty="0" err="1">
                <a:solidFill>
                  <a:srgbClr val="FF0000"/>
                </a:solidFill>
              </a:rPr>
              <a:t>hubris</a:t>
            </a:r>
            <a:r>
              <a:rPr lang="cs-CZ" sz="2400" i="1" dirty="0"/>
              <a:t>,</a:t>
            </a:r>
            <a:r>
              <a:rPr lang="cs-CZ" sz="2400" dirty="0"/>
              <a:t> tendence některých sportovců přitahovat za každou cenu diváckou či mediální pozornost a vytvářet tak image výjimečnosti i za cenu ztráty kontaktu s reálným životem každodennosti.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Socializace: zájmový rekreační sport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>
                <a:solidFill>
                  <a:srgbClr val="7030A0"/>
                </a:solidFill>
              </a:rPr>
              <a:t>Jako kondiční volnočasová aktivita je založen:</a:t>
            </a:r>
          </a:p>
          <a:p>
            <a:r>
              <a:rPr lang="cs-CZ" sz="2400" dirty="0"/>
              <a:t>1. Osobní projev, zdravotní stav, </a:t>
            </a:r>
            <a:r>
              <a:rPr lang="cs-CZ" sz="2400" i="1" dirty="0"/>
              <a:t>prožitek</a:t>
            </a:r>
          </a:p>
          <a:p>
            <a:r>
              <a:rPr lang="cs-CZ" sz="2400" dirty="0"/>
              <a:t>2. Vzájemné </a:t>
            </a:r>
            <a:r>
              <a:rPr lang="cs-CZ" sz="2400" i="1" dirty="0"/>
              <a:t>porozumění </a:t>
            </a:r>
            <a:r>
              <a:rPr lang="cs-CZ" sz="2400" dirty="0"/>
              <a:t>spoluhráčů i soupeřů</a:t>
            </a:r>
          </a:p>
          <a:p>
            <a:r>
              <a:rPr lang="cs-CZ" sz="2400" dirty="0"/>
              <a:t>3. Důraz na </a:t>
            </a:r>
            <a:r>
              <a:rPr lang="cs-CZ" sz="2400" i="1" dirty="0"/>
              <a:t>kondici</a:t>
            </a:r>
            <a:r>
              <a:rPr lang="cs-CZ" sz="2400" dirty="0"/>
              <a:t> a posilování (nikoli samoúčelnou sílu), radost a pocit duševní a tělesn pohody.</a:t>
            </a:r>
          </a:p>
          <a:p>
            <a:r>
              <a:rPr lang="cs-CZ" sz="2400" dirty="0"/>
              <a:t>4. Demokratické rozhodování na principu </a:t>
            </a:r>
            <a:r>
              <a:rPr lang="cs-CZ" sz="2400" i="1" dirty="0"/>
              <a:t>kooperace</a:t>
            </a:r>
          </a:p>
          <a:p>
            <a:r>
              <a:rPr lang="cs-CZ" sz="2400" dirty="0"/>
              <a:t>5. Soutěž s někým, nikoli proti někomu, soupeření cestou </a:t>
            </a:r>
            <a:r>
              <a:rPr lang="cs-CZ" sz="2400" i="1" dirty="0"/>
              <a:t>vzájemného testování</a:t>
            </a:r>
          </a:p>
          <a:p>
            <a:r>
              <a:rPr lang="cs-CZ" sz="2400" dirty="0">
                <a:solidFill>
                  <a:srgbClr val="7030A0"/>
                </a:solidFill>
              </a:rPr>
              <a:t>Zájmový rekreační sport může mít znaky soutěživosti, primárně je však zaměřen na pozitivní mezilidské kontakty a osobní radost z pohybu.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Fáze sportovní kariéry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1</a:t>
            </a:r>
            <a:r>
              <a:rPr lang="cs-CZ" sz="2400" dirty="0">
                <a:solidFill>
                  <a:srgbClr val="00B050"/>
                </a:solidFill>
              </a:rPr>
              <a:t>. Prvotní expanze </a:t>
            </a:r>
            <a:r>
              <a:rPr lang="cs-CZ" sz="2400" dirty="0"/>
              <a:t>– první pokusy o sportovní činnost motivovaná primárně </a:t>
            </a:r>
            <a:r>
              <a:rPr lang="cs-CZ" sz="2400" i="1" dirty="0"/>
              <a:t>potřebou tělesného pohybu </a:t>
            </a:r>
            <a:r>
              <a:rPr lang="cs-CZ" sz="2400" dirty="0"/>
              <a:t>a pozitivního vzdušení.</a:t>
            </a:r>
          </a:p>
          <a:p>
            <a:r>
              <a:rPr lang="cs-CZ" sz="2400" dirty="0"/>
              <a:t>2. </a:t>
            </a:r>
            <a:r>
              <a:rPr lang="cs-CZ" sz="2400" dirty="0">
                <a:solidFill>
                  <a:srgbClr val="00B050"/>
                </a:solidFill>
              </a:rPr>
              <a:t>Výběrové sebeuplatnění </a:t>
            </a:r>
            <a:r>
              <a:rPr lang="cs-CZ" sz="2400" dirty="0"/>
              <a:t>přináší sportovní </a:t>
            </a:r>
            <a:r>
              <a:rPr lang="cs-CZ" sz="2400" i="1" dirty="0"/>
              <a:t>specializaci</a:t>
            </a:r>
            <a:r>
              <a:rPr lang="cs-CZ" sz="2400" dirty="0"/>
              <a:t>, začínají převládat motivy společenského uplatnění nad prožitkovým uspokojením. Sílí touha po vítězství a úspěchu.</a:t>
            </a:r>
          </a:p>
          <a:p>
            <a:r>
              <a:rPr lang="cs-CZ" sz="2400" dirty="0"/>
              <a:t>3. </a:t>
            </a:r>
            <a:r>
              <a:rPr lang="cs-CZ" sz="2400" dirty="0">
                <a:solidFill>
                  <a:srgbClr val="00B050"/>
                </a:solidFill>
              </a:rPr>
              <a:t>Sportovní mistrovství </a:t>
            </a:r>
            <a:r>
              <a:rPr lang="cs-CZ" sz="2400" dirty="0"/>
              <a:t>s jasnou převahou motivu sebeuplatnění a osobního úspěchu, </a:t>
            </a:r>
            <a:r>
              <a:rPr lang="cs-CZ" sz="2400" i="1" dirty="0"/>
              <a:t>společenského uznání </a:t>
            </a:r>
            <a:r>
              <a:rPr lang="cs-CZ" sz="2400" dirty="0"/>
              <a:t>a ekonomických výhod.</a:t>
            </a:r>
          </a:p>
          <a:p>
            <a:r>
              <a:rPr lang="cs-CZ" sz="2400" dirty="0"/>
              <a:t>4. </a:t>
            </a:r>
            <a:r>
              <a:rPr lang="cs-CZ" sz="2400" dirty="0">
                <a:solidFill>
                  <a:srgbClr val="00B050"/>
                </a:solidFill>
              </a:rPr>
              <a:t>Involuce</a:t>
            </a:r>
            <a:r>
              <a:rPr lang="cs-CZ" sz="2400" dirty="0"/>
              <a:t> (zanikání, slábnutí) motivační struktury v závěru sportovní kariéry, trvalý </a:t>
            </a:r>
            <a:r>
              <a:rPr lang="cs-CZ" sz="2400" i="1" dirty="0"/>
              <a:t>pokles výkonnosti</a:t>
            </a:r>
            <a:r>
              <a:rPr lang="cs-CZ" sz="2400" dirty="0"/>
              <a:t>, problém ústupu ze slávy a ekonomických výhod.</a:t>
            </a:r>
          </a:p>
          <a:p>
            <a:r>
              <a:rPr lang="cs-CZ" sz="2400" dirty="0" err="1">
                <a:solidFill>
                  <a:srgbClr val="7030A0"/>
                </a:solidFill>
              </a:rPr>
              <a:t>Pozn</a:t>
            </a:r>
            <a:r>
              <a:rPr lang="cs-CZ" sz="2400" dirty="0">
                <a:solidFill>
                  <a:srgbClr val="7030A0"/>
                </a:solidFill>
              </a:rPr>
              <a:t>: různé druhy sportu přinášejí téměř nesrovnatelné úrovně forem zkušenosti, odlišné možnosti osobních kariér, osobního uspokojení, odlišnou úroveň socializačních účinků.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aktivity: socializační účinky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Adrenalinové sporty </a:t>
            </a:r>
            <a:r>
              <a:rPr lang="cs-CZ" sz="2400" dirty="0"/>
              <a:t>– touha po dobrodružství, znaky rizika, nestandardní fyzický výkon náročné organizačně i finančně</a:t>
            </a:r>
          </a:p>
          <a:p>
            <a:r>
              <a:rPr lang="cs-CZ" sz="2400" dirty="0">
                <a:solidFill>
                  <a:srgbClr val="00B050"/>
                </a:solidFill>
              </a:rPr>
              <a:t>Fitness sporty </a:t>
            </a:r>
            <a:r>
              <a:rPr lang="cs-CZ" sz="2400" dirty="0"/>
              <a:t>– důraz na tělesnou (aerobní a silovou) zdatnost, budování „krásného, sexy“ těla.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Klubové sporty </a:t>
            </a:r>
            <a:r>
              <a:rPr lang="cs-CZ" sz="2400" dirty="0"/>
              <a:t>– důraz na relaxaci a společenské kontakty</a:t>
            </a:r>
          </a:p>
          <a:p>
            <a:r>
              <a:rPr lang="cs-CZ" sz="2400" dirty="0">
                <a:solidFill>
                  <a:srgbClr val="00B050"/>
                </a:solidFill>
              </a:rPr>
              <a:t>Kosmetické sporty </a:t>
            </a:r>
            <a:r>
              <a:rPr lang="cs-CZ" sz="2400" dirty="0"/>
              <a:t>– důraz na dokonalý, přitažlivý tělesný vzhled.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Požitkářské sporty </a:t>
            </a:r>
            <a:r>
              <a:rPr lang="cs-CZ" sz="2400" dirty="0"/>
              <a:t>– rekreační pohybové aktivity typu S-sporty (sun, </a:t>
            </a:r>
            <a:r>
              <a:rPr lang="cs-CZ" sz="2400" dirty="0" err="1"/>
              <a:t>sea</a:t>
            </a:r>
            <a:r>
              <a:rPr lang="cs-CZ" sz="2400" dirty="0"/>
              <a:t>, </a:t>
            </a:r>
            <a:r>
              <a:rPr lang="cs-CZ" sz="2400" dirty="0" err="1"/>
              <a:t>sand</a:t>
            </a:r>
            <a:r>
              <a:rPr lang="cs-CZ" sz="2400" dirty="0"/>
              <a:t>, show, sex, speed, </a:t>
            </a:r>
            <a:r>
              <a:rPr lang="cs-CZ" sz="2400" dirty="0" err="1"/>
              <a:t>satisfaction</a:t>
            </a:r>
            <a:r>
              <a:rPr lang="cs-CZ" sz="2400" dirty="0"/>
              <a:t>).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Rekreační sporty </a:t>
            </a:r>
            <a:r>
              <a:rPr lang="cs-CZ" sz="2400" dirty="0"/>
              <a:t>– odpočinek, zábava, zdraví, kondice, kamarádství. </a:t>
            </a:r>
          </a:p>
          <a:p>
            <a:r>
              <a:rPr lang="cs-CZ" sz="2400" dirty="0">
                <a:solidFill>
                  <a:srgbClr val="7030A0"/>
                </a:solidFill>
              </a:rPr>
              <a:t>Účast na sportovních aktivitách daná kulturními, sociálními,politickými a ekonomickými vztahy dané společnosti.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Sociologie sportu: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Sociologie: </a:t>
            </a:r>
            <a:r>
              <a:rPr lang="cs-CZ" sz="2400" dirty="0"/>
              <a:t>zkoumání různých forem společenského života, struktura různých forem lidských pospolitostí, jevy a procesy v těchto souborech probíhající, studium skupinového chování.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Společnost: </a:t>
            </a:r>
            <a:r>
              <a:rPr lang="cs-CZ" sz="2400" dirty="0"/>
              <a:t>soubor institucí a zařízení zajišťujících organizované uspokojování potřeb, regulování konfliktů a udržování a rozvoj kultury.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Sport: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400" dirty="0"/>
              <a:t>institucionalizovaná pohybová aktivita vyznačující se fyzickým úsilím, pohybovými dovednostmi a motivovaná radostí z pohybu, zvýšením celkové kondice, konáním, výsledkem či odměnou za výkon.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Sociologie sportu: </a:t>
            </a:r>
            <a:r>
              <a:rPr lang="cs-CZ" sz="2400" dirty="0"/>
              <a:t>zkoumá vztah sportu a společnosti, sport jako nedílnou součást sociálního a kulturního života.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Sportovně pohybové aktivity versus obezita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i="1" dirty="0">
                <a:solidFill>
                  <a:srgbClr val="0070C0"/>
                </a:solidFill>
              </a:rPr>
              <a:t>Fyzická aktivita </a:t>
            </a:r>
            <a:r>
              <a:rPr lang="cs-CZ" sz="2400" i="1" dirty="0"/>
              <a:t>-</a:t>
            </a:r>
            <a:r>
              <a:rPr lang="cs-CZ" sz="2400" dirty="0"/>
              <a:t> soubor chování zahrnujícího fyzický pohyb produkovaný svalovým výkonem vyžadujícím výdej energie. </a:t>
            </a:r>
          </a:p>
          <a:p>
            <a:r>
              <a:rPr lang="cs-CZ" sz="2400" dirty="0"/>
              <a:t>Z odborného hlediska je možné odlišit </a:t>
            </a:r>
            <a:r>
              <a:rPr lang="cs-CZ" sz="2400" i="1" dirty="0"/>
              <a:t>tři kategorie </a:t>
            </a:r>
            <a:r>
              <a:rPr lang="cs-CZ" sz="2400" dirty="0"/>
              <a:t>úrovně či intenzity</a:t>
            </a:r>
            <a:r>
              <a:rPr lang="cs-CZ" sz="2400" i="1" dirty="0"/>
              <a:t> fyzické aktivity:</a:t>
            </a:r>
            <a:endParaRPr lang="cs-CZ" sz="2400" dirty="0"/>
          </a:p>
          <a:p>
            <a:pPr lvl="0"/>
            <a:r>
              <a:rPr lang="cs-CZ" sz="2400" dirty="0"/>
              <a:t>1. Naprostá </a:t>
            </a:r>
            <a:r>
              <a:rPr lang="cs-CZ" sz="2400" dirty="0">
                <a:solidFill>
                  <a:srgbClr val="0070C0"/>
                </a:solidFill>
              </a:rPr>
              <a:t>absence</a:t>
            </a:r>
            <a:r>
              <a:rPr lang="cs-CZ" sz="2400" dirty="0"/>
              <a:t> fyzické aktivity (během posledních dvou týdnů)</a:t>
            </a:r>
          </a:p>
          <a:p>
            <a:pPr lvl="0"/>
            <a:r>
              <a:rPr lang="cs-CZ" sz="2400" dirty="0"/>
              <a:t>2. </a:t>
            </a:r>
            <a:r>
              <a:rPr lang="cs-CZ" sz="2400" dirty="0">
                <a:solidFill>
                  <a:srgbClr val="0070C0"/>
                </a:solidFill>
              </a:rPr>
              <a:t>Pravidelná</a:t>
            </a:r>
            <a:r>
              <a:rPr lang="cs-CZ" sz="2400" dirty="0"/>
              <a:t> fyzická aktivita (nejméně pětkrát týdně více než 30 minut)</a:t>
            </a:r>
          </a:p>
          <a:p>
            <a:pPr lvl="0"/>
            <a:r>
              <a:rPr lang="cs-CZ" sz="2400" dirty="0"/>
              <a:t>Pravidelná </a:t>
            </a:r>
            <a:r>
              <a:rPr lang="cs-CZ" sz="2400" dirty="0">
                <a:solidFill>
                  <a:srgbClr val="0070C0"/>
                </a:solidFill>
              </a:rPr>
              <a:t>dynamická </a:t>
            </a:r>
            <a:r>
              <a:rPr lang="cs-CZ" sz="2400" dirty="0"/>
              <a:t>fyzická aktivity (praktikovaná nejméně třikrát týdně s více než padesátiprocentním využitím srdeční a dechové kapacity).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 versus sedavá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Sedavý způsob života </a:t>
            </a:r>
            <a:r>
              <a:rPr lang="cs-CZ" sz="2400" dirty="0"/>
              <a:t>v práci i doma, mizí nutnost těžké fyzické námahy; faktor lenosti a </a:t>
            </a:r>
            <a:r>
              <a:rPr lang="cs-CZ" sz="2400" i="1" dirty="0"/>
              <a:t>konzumního </a:t>
            </a:r>
            <a:r>
              <a:rPr lang="cs-CZ" sz="2400" dirty="0"/>
              <a:t>(pasivního) způsobu života.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odmínk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y </a:t>
            </a:r>
            <a:r>
              <a:rPr lang="cs-CZ" sz="2400" dirty="0"/>
              <a:t>aktivního praktikování </a:t>
            </a:r>
            <a:r>
              <a:rPr lang="cs-CZ" sz="2400" i="1" dirty="0"/>
              <a:t>sportovně pohybových aktivit (S/PA):</a:t>
            </a:r>
            <a:r>
              <a:rPr lang="en-GB" sz="2400" i="1" dirty="0"/>
              <a:t> </a:t>
            </a:r>
            <a:endParaRPr lang="cs-CZ" sz="2400" i="1" dirty="0"/>
          </a:p>
          <a:p>
            <a:r>
              <a:rPr lang="en-GB" sz="2400" dirty="0" err="1"/>
              <a:t>životní</a:t>
            </a:r>
            <a:r>
              <a:rPr lang="en-GB" sz="2400" dirty="0"/>
              <a:t> a </a:t>
            </a:r>
            <a:r>
              <a:rPr lang="en-GB" sz="2400" dirty="0" err="1"/>
              <a:t>kulturní</a:t>
            </a:r>
            <a:r>
              <a:rPr lang="en-GB" sz="2400" dirty="0"/>
              <a:t> </a:t>
            </a:r>
            <a:r>
              <a:rPr lang="en-GB" sz="2400" dirty="0" err="1"/>
              <a:t>úroveň</a:t>
            </a:r>
            <a:endParaRPr lang="cs-CZ" sz="2400" dirty="0"/>
          </a:p>
          <a:p>
            <a:r>
              <a:rPr lang="en-GB" sz="2400" dirty="0"/>
              <a:t> </a:t>
            </a:r>
            <a:r>
              <a:rPr lang="cs-CZ" sz="2400" dirty="0"/>
              <a:t>materiální prostředí (</a:t>
            </a:r>
            <a:r>
              <a:rPr lang="en-GB" sz="2400" dirty="0" err="1"/>
              <a:t>možnosti</a:t>
            </a:r>
            <a:r>
              <a:rPr lang="en-GB" sz="2400" dirty="0"/>
              <a:t> </a:t>
            </a:r>
            <a:r>
              <a:rPr lang="en-GB" sz="2400" dirty="0" err="1"/>
              <a:t>sportování</a:t>
            </a:r>
            <a:r>
              <a:rPr lang="cs-CZ" sz="2400" dirty="0"/>
              <a:t>)</a:t>
            </a:r>
          </a:p>
          <a:p>
            <a:r>
              <a:rPr lang="en-GB" sz="2400" dirty="0"/>
              <a:t> </a:t>
            </a:r>
            <a:r>
              <a:rPr lang="en-GB" sz="2400" dirty="0" err="1"/>
              <a:t>systém</a:t>
            </a:r>
            <a:r>
              <a:rPr lang="en-GB" sz="2400" dirty="0"/>
              <a:t> </a:t>
            </a:r>
            <a:r>
              <a:rPr lang="en-GB" sz="2400" dirty="0" err="1"/>
              <a:t>dopravy</a:t>
            </a:r>
            <a:endParaRPr lang="cs-CZ" sz="2400" dirty="0"/>
          </a:p>
          <a:p>
            <a:r>
              <a:rPr lang="en-GB" sz="2400" dirty="0"/>
              <a:t> </a:t>
            </a:r>
            <a:r>
              <a:rPr lang="en-GB" sz="2400" dirty="0" err="1"/>
              <a:t>pracovní</a:t>
            </a:r>
            <a:r>
              <a:rPr lang="en-GB" sz="2400" dirty="0"/>
              <a:t> </a:t>
            </a:r>
            <a:r>
              <a:rPr lang="en-GB" sz="2400" dirty="0" err="1"/>
              <a:t>příležitosti</a:t>
            </a:r>
            <a:r>
              <a:rPr lang="en-GB" sz="2400" dirty="0"/>
              <a:t> a </a:t>
            </a:r>
            <a:r>
              <a:rPr lang="en-GB" sz="2400" dirty="0" err="1"/>
              <a:t>povaha</a:t>
            </a:r>
            <a:r>
              <a:rPr lang="en-GB" sz="2400" dirty="0"/>
              <a:t> </a:t>
            </a:r>
            <a:r>
              <a:rPr lang="en-GB" sz="2400" dirty="0" err="1"/>
              <a:t>práce</a:t>
            </a:r>
            <a:endParaRPr lang="cs-CZ" sz="2400" dirty="0"/>
          </a:p>
          <a:p>
            <a:r>
              <a:rPr lang="en-GB" sz="2400" dirty="0"/>
              <a:t> </a:t>
            </a:r>
            <a:r>
              <a:rPr lang="en-GB" sz="2400" dirty="0" err="1"/>
              <a:t>vztahy</a:t>
            </a:r>
            <a:r>
              <a:rPr lang="en-GB" sz="2400" dirty="0"/>
              <a:t> </a:t>
            </a:r>
            <a:r>
              <a:rPr lang="en-GB" sz="2400" dirty="0" err="1"/>
              <a:t>mezi</a:t>
            </a:r>
            <a:r>
              <a:rPr lang="en-GB" sz="2400" dirty="0"/>
              <a:t> </a:t>
            </a:r>
            <a:r>
              <a:rPr lang="en-GB" sz="2400" dirty="0" err="1"/>
              <a:t>pohlavími</a:t>
            </a:r>
            <a:r>
              <a:rPr lang="en-GB" sz="2400" dirty="0"/>
              <a:t>, </a:t>
            </a:r>
            <a:r>
              <a:rPr lang="en-GB" sz="2400" dirty="0" err="1"/>
              <a:t>atp</a:t>
            </a:r>
            <a:r>
              <a:rPr lang="en-GB" sz="2400" dirty="0"/>
              <a:t>. </a:t>
            </a:r>
            <a:endParaRPr lang="cs-CZ" sz="2400" dirty="0"/>
          </a:p>
          <a:p>
            <a:pPr>
              <a:buNone/>
            </a:pP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Dobrý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zdravotní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stav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dobrá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fyzická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</a:rPr>
              <a:t>kondice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chápány</a:t>
            </a:r>
            <a:r>
              <a:rPr lang="en-GB" sz="2400" dirty="0"/>
              <a:t> </a:t>
            </a:r>
            <a:r>
              <a:rPr lang="en-GB" sz="2400" dirty="0" err="1"/>
              <a:t>jako</a:t>
            </a:r>
            <a:r>
              <a:rPr lang="en-GB" sz="2400" dirty="0"/>
              <a:t> </a:t>
            </a:r>
            <a:r>
              <a:rPr lang="en-GB" sz="2400" i="1" dirty="0" err="1"/>
              <a:t>osobní</a:t>
            </a:r>
            <a:r>
              <a:rPr lang="en-GB" sz="2400" i="1" dirty="0"/>
              <a:t> </a:t>
            </a:r>
            <a:r>
              <a:rPr lang="en-GB" sz="2400" i="1" dirty="0" err="1"/>
              <a:t>hodnota</a:t>
            </a:r>
            <a:r>
              <a:rPr lang="en-GB" sz="2400" i="1" dirty="0"/>
              <a:t>, </a:t>
            </a:r>
            <a:r>
              <a:rPr lang="en-GB" sz="2400" dirty="0" err="1"/>
              <a:t>kterou</a:t>
            </a:r>
            <a:r>
              <a:rPr lang="en-GB" sz="2400" dirty="0"/>
              <a:t> je </a:t>
            </a:r>
            <a:r>
              <a:rPr lang="en-GB" sz="2400" dirty="0" err="1"/>
              <a:t>třeba</a:t>
            </a:r>
            <a:r>
              <a:rPr lang="en-GB" sz="2400" dirty="0"/>
              <a:t> </a:t>
            </a:r>
            <a:r>
              <a:rPr lang="en-GB" sz="2400" dirty="0" err="1"/>
              <a:t>kultivovat</a:t>
            </a:r>
            <a:r>
              <a:rPr lang="en-GB" sz="2400" dirty="0"/>
              <a:t> a </a:t>
            </a:r>
            <a:r>
              <a:rPr lang="en-GB" sz="2400" dirty="0" err="1"/>
              <a:t>chránit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jménu</a:t>
            </a:r>
            <a:r>
              <a:rPr lang="en-GB" sz="2400" dirty="0"/>
              <a:t> </a:t>
            </a:r>
            <a:r>
              <a:rPr lang="en-GB" sz="2400" dirty="0" err="1"/>
              <a:t>podpory</a:t>
            </a:r>
            <a:r>
              <a:rPr lang="en-GB" sz="2400" dirty="0"/>
              <a:t> </a:t>
            </a:r>
            <a:r>
              <a:rPr lang="en-GB" sz="2400" dirty="0" err="1"/>
              <a:t>životní</a:t>
            </a:r>
            <a:r>
              <a:rPr lang="en-GB" sz="2400" dirty="0"/>
              <a:t> vitality a </a:t>
            </a:r>
            <a:r>
              <a:rPr lang="en-GB" sz="2400" dirty="0" err="1"/>
              <a:t>radosti</a:t>
            </a:r>
            <a:r>
              <a:rPr lang="en-GB" sz="2400" dirty="0"/>
              <a:t> </a:t>
            </a:r>
            <a:r>
              <a:rPr lang="en-GB" sz="2400" dirty="0" err="1"/>
              <a:t>ze</a:t>
            </a:r>
            <a:r>
              <a:rPr lang="en-GB" sz="2400" dirty="0"/>
              <a:t> </a:t>
            </a:r>
            <a:r>
              <a:rPr lang="en-GB" sz="2400" dirty="0" err="1"/>
              <a:t>života</a:t>
            </a:r>
            <a:r>
              <a:rPr lang="en-GB" sz="2400" dirty="0"/>
              <a:t>. </a:t>
            </a:r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aktivita versus sedavá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    Úroveň pohybových aktivit evropské mládeže</a:t>
            </a:r>
          </a:p>
          <a:p>
            <a:pPr lvl="0"/>
            <a:r>
              <a:rPr lang="cs-CZ" sz="2400" dirty="0"/>
              <a:t>Nízká úroveň aktivního sportování dívek v jižní Evropě.</a:t>
            </a:r>
          </a:p>
          <a:p>
            <a:pPr lvl="0"/>
            <a:r>
              <a:rPr lang="cs-CZ" sz="2400" dirty="0"/>
              <a:t>Hoši zaměřeni na výkonnostní sport, dívky na fyzický zjev.</a:t>
            </a:r>
          </a:p>
          <a:p>
            <a:pPr lvl="0"/>
            <a:r>
              <a:rPr lang="cs-CZ" sz="2400" dirty="0"/>
              <a:t>Snížení věku sportovních začátků.</a:t>
            </a:r>
          </a:p>
          <a:p>
            <a:pPr lvl="0"/>
            <a:r>
              <a:rPr lang="cs-CZ" sz="2400" dirty="0"/>
              <a:t>Existence předškolní účasti na organizovaném sportu.</a:t>
            </a:r>
          </a:p>
          <a:p>
            <a:pPr lvl="0"/>
            <a:r>
              <a:rPr lang="cs-CZ" sz="2400" dirty="0"/>
              <a:t>Zdůrazňování významu fyzické aktivity při prevenci nadváhy a obezity.</a:t>
            </a:r>
          </a:p>
          <a:p>
            <a:pPr lvl="0"/>
            <a:r>
              <a:rPr lang="cs-CZ" sz="2400" dirty="0"/>
              <a:t>Podpora sportování ze strany rodičů, sourozenců a vrstevníků je významným impulsem pravidelných pohybových aktivit.</a:t>
            </a:r>
          </a:p>
          <a:p>
            <a:pPr lvl="0"/>
            <a:r>
              <a:rPr lang="cs-CZ" sz="2400" dirty="0"/>
              <a:t>Urbanizované prostředí nabízí více komerčního sportovního vyžití, venkovské scéna naopak umožňuje přirozenou scénu pro tzv. </a:t>
            </a:r>
            <a:r>
              <a:rPr lang="cs-CZ" sz="2400" dirty="0" err="1"/>
              <a:t>outdoorové</a:t>
            </a:r>
            <a:r>
              <a:rPr lang="cs-CZ" sz="2400" dirty="0"/>
              <a:t> aktivity.</a:t>
            </a:r>
          </a:p>
          <a:p>
            <a:r>
              <a:rPr lang="en-GB" sz="2400" b="1" i="1" dirty="0"/>
              <a:t> </a:t>
            </a:r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Významné </a:t>
            </a:r>
            <a:r>
              <a:rPr lang="cs-CZ" sz="2400" dirty="0">
                <a:solidFill>
                  <a:srgbClr val="C00000"/>
                </a:solidFill>
              </a:rPr>
              <a:t>motivy</a:t>
            </a:r>
            <a:r>
              <a:rPr lang="cs-CZ" sz="2400" dirty="0"/>
              <a:t> sportovně pohybových</a:t>
            </a:r>
          </a:p>
          <a:p>
            <a:r>
              <a:rPr lang="cs-CZ" sz="2400" dirty="0"/>
              <a:t>1.	potřeba pohybu,</a:t>
            </a:r>
          </a:p>
          <a:p>
            <a:r>
              <a:rPr lang="cs-CZ" sz="2400" dirty="0"/>
              <a:t>2.	zdravotní prevence,</a:t>
            </a:r>
          </a:p>
          <a:p>
            <a:r>
              <a:rPr lang="cs-CZ" sz="2400" dirty="0"/>
              <a:t> 3.	individuální seberealizace.</a:t>
            </a:r>
          </a:p>
          <a:p>
            <a:r>
              <a:rPr lang="cs-CZ" sz="2400" dirty="0">
                <a:solidFill>
                  <a:srgbClr val="C00000"/>
                </a:solidFill>
              </a:rPr>
              <a:t>Naše dětí a mládež vykazují:</a:t>
            </a:r>
          </a:p>
          <a:p>
            <a:r>
              <a:rPr lang="cs-CZ" sz="2400" dirty="0"/>
              <a:t>-	Snížení pohybových aktivit s narůstajícím školním věkem</a:t>
            </a:r>
          </a:p>
          <a:p>
            <a:r>
              <a:rPr lang="cs-CZ" sz="2400" dirty="0"/>
              <a:t>-	Dívky vykazují nižší úroveň pohybových aktivit oproti chlapcům</a:t>
            </a:r>
          </a:p>
          <a:p>
            <a:r>
              <a:rPr lang="cs-CZ" sz="2400" dirty="0"/>
              <a:t>-	S věkem se zhoršuje i struktura pohybové aktivity (kupříkladu v    </a:t>
            </a:r>
          </a:p>
          <a:p>
            <a:r>
              <a:rPr lang="cs-CZ" sz="2400" dirty="0"/>
              <a:t>          případě účasti na plavání)</a:t>
            </a:r>
          </a:p>
          <a:p>
            <a:r>
              <a:rPr lang="cs-CZ" sz="2400" dirty="0"/>
              <a:t>-	Snižuje se podíl organizovaných sportovních aktivit</a:t>
            </a:r>
          </a:p>
          <a:p>
            <a:r>
              <a:rPr lang="cs-CZ" sz="2400" dirty="0"/>
              <a:t>-	Klesající zájem o „celoživotní“ aktivity, jako je chůze, jízda na </a:t>
            </a:r>
          </a:p>
          <a:p>
            <a:r>
              <a:rPr lang="cs-CZ" sz="2400" dirty="0"/>
              <a:t>         kole, plavání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Jde zejména o </a:t>
            </a:r>
            <a:r>
              <a:rPr lang="cs-CZ" dirty="0">
                <a:solidFill>
                  <a:srgbClr val="7030A0"/>
                </a:solidFill>
              </a:rPr>
              <a:t>důraz</a:t>
            </a:r>
            <a:r>
              <a:rPr lang="cs-CZ" dirty="0"/>
              <a:t> na:</a:t>
            </a:r>
          </a:p>
          <a:p>
            <a:r>
              <a:rPr lang="cs-CZ" dirty="0"/>
              <a:t> </a:t>
            </a:r>
            <a:r>
              <a:rPr lang="cs-CZ" i="1" dirty="0"/>
              <a:t>různorodost,</a:t>
            </a:r>
          </a:p>
          <a:p>
            <a:r>
              <a:rPr lang="cs-CZ" i="1" dirty="0"/>
              <a:t> otevřenost, </a:t>
            </a:r>
          </a:p>
          <a:p>
            <a:r>
              <a:rPr lang="cs-CZ" i="1" dirty="0"/>
              <a:t>variantnost,</a:t>
            </a:r>
          </a:p>
          <a:p>
            <a:r>
              <a:rPr lang="cs-CZ" i="1" dirty="0"/>
              <a:t> univerzalitu,</a:t>
            </a:r>
          </a:p>
          <a:p>
            <a:r>
              <a:rPr lang="cs-CZ" i="1" dirty="0"/>
              <a:t> pohybovou kulturu,</a:t>
            </a:r>
          </a:p>
          <a:p>
            <a:r>
              <a:rPr lang="cs-CZ" i="1" dirty="0"/>
              <a:t> </a:t>
            </a:r>
            <a:r>
              <a:rPr lang="cs-CZ" i="1" dirty="0" err="1"/>
              <a:t>sociokulturní</a:t>
            </a:r>
            <a:r>
              <a:rPr lang="cs-CZ" i="1" dirty="0"/>
              <a:t> orientaci, </a:t>
            </a:r>
          </a:p>
          <a:p>
            <a:r>
              <a:rPr lang="cs-CZ" i="1" dirty="0"/>
              <a:t>přírodní prostředí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i="1" dirty="0"/>
              <a:t>životní styl,</a:t>
            </a:r>
          </a:p>
          <a:p>
            <a:r>
              <a:rPr lang="cs-CZ" i="1" dirty="0"/>
              <a:t> prožitek,</a:t>
            </a:r>
          </a:p>
          <a:p>
            <a:r>
              <a:rPr lang="cs-CZ" i="1" dirty="0"/>
              <a:t> seberealizaci.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</a:t>
            </a:r>
            <a:r>
              <a:rPr lang="cs-CZ" i="1" dirty="0"/>
              <a:t>Participace dětí</a:t>
            </a:r>
            <a:r>
              <a:rPr lang="cs-CZ" dirty="0"/>
              <a:t> na sportovně pohybových aktivitách ve vyšším školním věku, tedy mezi 12. - 15. rokem, je zpravidla ovlivňována:</a:t>
            </a:r>
          </a:p>
          <a:p>
            <a:r>
              <a:rPr lang="cs-CZ" dirty="0"/>
              <a:t>-	</a:t>
            </a:r>
            <a:r>
              <a:rPr lang="cs-CZ" dirty="0">
                <a:solidFill>
                  <a:srgbClr val="C00000"/>
                </a:solidFill>
              </a:rPr>
              <a:t>Dostupností </a:t>
            </a:r>
            <a:r>
              <a:rPr lang="cs-CZ" dirty="0"/>
              <a:t>příležitostí</a:t>
            </a:r>
          </a:p>
          <a:p>
            <a:r>
              <a:rPr lang="cs-CZ" dirty="0"/>
              <a:t>-	</a:t>
            </a:r>
            <a:r>
              <a:rPr lang="cs-CZ" dirty="0">
                <a:solidFill>
                  <a:srgbClr val="C00000"/>
                </a:solidFill>
              </a:rPr>
              <a:t>Podporou</a:t>
            </a:r>
            <a:r>
              <a:rPr lang="cs-CZ" dirty="0"/>
              <a:t> rodinných příslušníků</a:t>
            </a:r>
          </a:p>
          <a:p>
            <a:r>
              <a:rPr lang="cs-CZ" dirty="0"/>
              <a:t>   -	Mírou dětské </a:t>
            </a:r>
            <a:r>
              <a:rPr lang="cs-CZ" dirty="0">
                <a:solidFill>
                  <a:srgbClr val="C00000"/>
                </a:solidFill>
              </a:rPr>
              <a:t>vnímavosti </a:t>
            </a:r>
            <a:r>
              <a:rPr lang="cs-CZ" dirty="0"/>
              <a:t>vůči sportu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 versus obezita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 Postoj Čechů k obezitě (tloušťce)</a:t>
            </a:r>
          </a:p>
          <a:p>
            <a:r>
              <a:rPr lang="cs-CZ" dirty="0"/>
              <a:t>1.  Češi se k nadváze stavějí v mnoha ohledech </a:t>
            </a:r>
            <a:r>
              <a:rPr lang="cs-CZ" dirty="0">
                <a:solidFill>
                  <a:srgbClr val="C00000"/>
                </a:solidFill>
              </a:rPr>
              <a:t>jinak </a:t>
            </a:r>
            <a:r>
              <a:rPr lang="cs-CZ" dirty="0"/>
              <a:t>než lidé jinde ve světě. </a:t>
            </a:r>
          </a:p>
          <a:p>
            <a:r>
              <a:rPr lang="cs-CZ" dirty="0"/>
              <a:t>2. Platí to zejména o relativně </a:t>
            </a:r>
            <a:r>
              <a:rPr lang="cs-CZ" dirty="0">
                <a:solidFill>
                  <a:srgbClr val="C00000"/>
                </a:solidFill>
              </a:rPr>
              <a:t>vysokou toleranci </a:t>
            </a:r>
            <a:r>
              <a:rPr lang="cs-CZ" dirty="0"/>
              <a:t>k partnerům s nadváhou.</a:t>
            </a:r>
          </a:p>
          <a:p>
            <a:r>
              <a:rPr lang="cs-CZ" dirty="0"/>
              <a:t>3.Pouze 19% zastoupení mužů, kteří se někdy snažili zhubnout. </a:t>
            </a:r>
          </a:p>
          <a:p>
            <a:r>
              <a:rPr lang="cs-CZ" dirty="0"/>
              <a:t>Závěr: „Češi nehubnou. Mají sexy mozky“</a:t>
            </a:r>
          </a:p>
          <a:p>
            <a:r>
              <a:rPr lang="cs-CZ" dirty="0"/>
              <a:t>Obezita z tohoto pohledu prý Čechům nevadí, mají se rádi, jací jsou: </a:t>
            </a:r>
          </a:p>
          <a:p>
            <a:r>
              <a:rPr lang="cs-CZ" dirty="0"/>
              <a:t>Kila navíc zkrátka většina lidí u nás až tak moc </a:t>
            </a:r>
            <a:r>
              <a:rPr lang="cs-CZ" dirty="0">
                <a:solidFill>
                  <a:srgbClr val="C00000"/>
                </a:solidFill>
              </a:rPr>
              <a:t>netrápí</a:t>
            </a:r>
            <a:r>
              <a:rPr lang="cs-CZ" dirty="0"/>
              <a:t> a tedy ani </a:t>
            </a:r>
            <a:r>
              <a:rPr lang="cs-CZ" i="1" dirty="0">
                <a:solidFill>
                  <a:srgbClr val="C00000"/>
                </a:solidFill>
              </a:rPr>
              <a:t>neřeší.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Postoje k obezitě: snaha zhubnout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Země                                                    ženy                               muži</a:t>
            </a:r>
          </a:p>
          <a:p>
            <a:r>
              <a:rPr lang="cs-CZ" dirty="0"/>
              <a:t>----------------------------------------------------------------------------------</a:t>
            </a:r>
          </a:p>
          <a:p>
            <a:r>
              <a:rPr lang="cs-CZ" dirty="0"/>
              <a:t>Finsko                                                            89                                       77</a:t>
            </a:r>
          </a:p>
          <a:p>
            <a:r>
              <a:rPr lang="cs-CZ" dirty="0"/>
              <a:t>USA                                                                85                                        59</a:t>
            </a:r>
          </a:p>
          <a:p>
            <a:r>
              <a:rPr lang="cs-CZ" dirty="0"/>
              <a:t>Nizozemsko                                                   82                                        64</a:t>
            </a:r>
          </a:p>
          <a:p>
            <a:r>
              <a:rPr lang="cs-CZ" dirty="0"/>
              <a:t>Austrálie                                                         81                                        63</a:t>
            </a:r>
          </a:p>
          <a:p>
            <a:r>
              <a:rPr lang="cs-CZ" dirty="0"/>
              <a:t>Brazílie                                                            80                                        62</a:t>
            </a:r>
          </a:p>
          <a:p>
            <a:r>
              <a:rPr lang="cs-CZ" dirty="0"/>
              <a:t>Kanada                                                            80                                        62</a:t>
            </a:r>
          </a:p>
          <a:p>
            <a:r>
              <a:rPr lang="cs-CZ" dirty="0"/>
              <a:t>Švýcarsko                                                        79                                        62</a:t>
            </a:r>
          </a:p>
          <a:p>
            <a:r>
              <a:rPr lang="cs-CZ" dirty="0"/>
              <a:t>Velká Británie                                                  77                                        53</a:t>
            </a:r>
          </a:p>
          <a:p>
            <a:r>
              <a:rPr lang="cs-CZ" dirty="0"/>
              <a:t>Mexiko                                                              52                                        50</a:t>
            </a:r>
          </a:p>
          <a:p>
            <a:r>
              <a:rPr lang="cs-CZ" dirty="0"/>
              <a:t>Česká republika                                               52                                        </a:t>
            </a:r>
            <a:r>
              <a:rPr lang="cs-CZ" b="1" dirty="0"/>
              <a:t>19      </a:t>
            </a:r>
            <a:endParaRPr lang="cs-CZ" dirty="0"/>
          </a:p>
          <a:p>
            <a:r>
              <a:rPr lang="cs-CZ" dirty="0"/>
              <a:t>Německo                                                           49                                        38</a:t>
            </a:r>
          </a:p>
          <a:p>
            <a:r>
              <a:rPr lang="cs-CZ" dirty="0"/>
              <a:t>Francie                                                               48                                        32</a:t>
            </a:r>
          </a:p>
          <a:p>
            <a:r>
              <a:rPr lang="cs-CZ" dirty="0"/>
              <a:t>Čína                                                                    48                                         24</a:t>
            </a:r>
          </a:p>
          <a:p>
            <a:r>
              <a:rPr lang="cs-CZ" dirty="0"/>
              <a:t>Rusko                                                                  45                                        22</a:t>
            </a:r>
          </a:p>
          <a:p>
            <a:r>
              <a:rPr lang="cs-CZ" dirty="0">
                <a:solidFill>
                  <a:srgbClr val="C00000"/>
                </a:solidFill>
              </a:rPr>
              <a:t>Rozhodnutí zhubnout </a:t>
            </a:r>
            <a:r>
              <a:rPr lang="cs-CZ" dirty="0"/>
              <a:t>je typické zejména pro středoškolsky a vysokoškolsky vzdělané </a:t>
            </a:r>
            <a:r>
              <a:rPr lang="cs-CZ" dirty="0">
                <a:solidFill>
                  <a:srgbClr val="C00000"/>
                </a:solidFill>
              </a:rPr>
              <a:t>Čechy</a:t>
            </a:r>
            <a:r>
              <a:rPr lang="cs-CZ" dirty="0"/>
              <a:t> ( cca 43% )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 v Evropě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%                            </a:t>
            </a:r>
            <a:r>
              <a:rPr lang="cs-CZ" dirty="0"/>
              <a:t>Muži         Ženy               20-24 letí                     60-64 letí</a:t>
            </a:r>
          </a:p>
          <a:p>
            <a:r>
              <a:rPr lang="cs-CZ" dirty="0"/>
              <a:t>--------------------------------------------------------------------------------------------------------------</a:t>
            </a:r>
          </a:p>
          <a:p>
            <a:r>
              <a:rPr lang="cs-CZ" dirty="0"/>
              <a:t>Finsko                         83             78                     87                               72</a:t>
            </a:r>
          </a:p>
          <a:p>
            <a:r>
              <a:rPr lang="cs-CZ" dirty="0"/>
              <a:t>Švédsko                     70             </a:t>
            </a:r>
            <a:r>
              <a:rPr lang="cs-CZ" dirty="0" err="1"/>
              <a:t>70</a:t>
            </a:r>
            <a:r>
              <a:rPr lang="cs-CZ" dirty="0"/>
              <a:t>                     80                                39</a:t>
            </a:r>
          </a:p>
          <a:p>
            <a:r>
              <a:rPr lang="cs-CZ" dirty="0"/>
              <a:t>Holandsko                  63             61                     68                                45</a:t>
            </a:r>
          </a:p>
          <a:p>
            <a:r>
              <a:rPr lang="cs-CZ" dirty="0"/>
              <a:t>Velká Británie             72             60                     69                                31</a:t>
            </a:r>
          </a:p>
          <a:p>
            <a:r>
              <a:rPr lang="cs-CZ" dirty="0"/>
              <a:t>Irsko                            70             58                     60                                13</a:t>
            </a:r>
          </a:p>
          <a:p>
            <a:r>
              <a:rPr lang="cs-CZ" dirty="0"/>
              <a:t>Španělsko                   39             24                     36                                  7</a:t>
            </a:r>
          </a:p>
          <a:p>
            <a:r>
              <a:rPr lang="cs-CZ" dirty="0"/>
              <a:t>Itálie                            32             15                     37                                  7</a:t>
            </a:r>
          </a:p>
          <a:p>
            <a:r>
              <a:rPr lang="cs-CZ" i="1" dirty="0">
                <a:solidFill>
                  <a:srgbClr val="C00000"/>
                </a:solidFill>
              </a:rPr>
              <a:t>Směrem na jih narůstá nechuť k fyzickému pohybu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 versus obezita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Odborná doporučení:</a:t>
            </a:r>
          </a:p>
          <a:p>
            <a:pPr lvl="0"/>
            <a:r>
              <a:rPr lang="cs-CZ" dirty="0"/>
              <a:t>Než začnete běhat, musíte začít chodit.</a:t>
            </a:r>
          </a:p>
          <a:p>
            <a:pPr lvl="0"/>
            <a:r>
              <a:rPr lang="cs-CZ" dirty="0"/>
              <a:t>Když budete mít vysoký tep, nezhubnete.</a:t>
            </a:r>
          </a:p>
          <a:p>
            <a:pPr lvl="0"/>
            <a:r>
              <a:rPr lang="cs-CZ" dirty="0"/>
              <a:t>Sport jednou týdně? Málo, musíte třikrát.</a:t>
            </a:r>
          </a:p>
          <a:p>
            <a:pPr lvl="0"/>
            <a:r>
              <a:rPr lang="cs-CZ" dirty="0"/>
              <a:t>Pivo po tenise? Ne, leda jogurt a až za hodinu.</a:t>
            </a:r>
          </a:p>
          <a:p>
            <a:r>
              <a:rPr lang="cs-CZ" dirty="0"/>
              <a:t>   Doporučuje se tedy pozvolný začátek, </a:t>
            </a:r>
            <a:r>
              <a:rPr lang="cs-CZ" dirty="0">
                <a:solidFill>
                  <a:srgbClr val="C00000"/>
                </a:solidFill>
              </a:rPr>
              <a:t>postupné přidávání intenzity pohybu,</a:t>
            </a:r>
            <a:r>
              <a:rPr lang="cs-CZ" dirty="0"/>
              <a:t> pravidelné tělesné zatížení a </a:t>
            </a:r>
            <a:r>
              <a:rPr lang="cs-CZ" dirty="0">
                <a:solidFill>
                  <a:srgbClr val="C00000"/>
                </a:solidFill>
              </a:rPr>
              <a:t>ukázněnost</a:t>
            </a:r>
            <a:r>
              <a:rPr lang="cs-CZ" dirty="0"/>
              <a:t> ve stravovacích návycích. </a:t>
            </a:r>
          </a:p>
          <a:p>
            <a:r>
              <a:rPr lang="cs-CZ" dirty="0"/>
              <a:t>Stále častěji se sleduje a vyhodnocuje i nutriční hodnota potravy a hledají se nejvhodnější formy sportování pro jednotlivé věkové kategorie. </a:t>
            </a:r>
          </a:p>
          <a:p>
            <a:r>
              <a:rPr lang="cs-CZ" dirty="0"/>
              <a:t>Východiskovou zásadou je, že </a:t>
            </a:r>
            <a:r>
              <a:rPr lang="cs-CZ" i="1" dirty="0">
                <a:solidFill>
                  <a:srgbClr val="C00000"/>
                </a:solidFill>
              </a:rPr>
              <a:t>shazování váhy se bez sportu neobejde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 jaké aktivity lze nazvat sportem (různé koncepty: Hodaň, </a:t>
            </a:r>
            <a:r>
              <a:rPr lang="cs-CZ" dirty="0" err="1"/>
              <a:t>jirásek</a:t>
            </a:r>
            <a:r>
              <a:rPr lang="cs-CZ" dirty="0"/>
              <a:t>, Sekot, Parry…)    </a:t>
            </a:r>
          </a:p>
          <a:p>
            <a:r>
              <a:rPr lang="cs-CZ" dirty="0"/>
              <a:t>2. jak sport odráží povahu dané společnosti</a:t>
            </a:r>
          </a:p>
          <a:p>
            <a:r>
              <a:rPr lang="cs-CZ" dirty="0"/>
              <a:t>3. do jaké míry sport reflektuje individuální a společenský život</a:t>
            </a:r>
          </a:p>
          <a:p>
            <a:r>
              <a:rPr lang="cs-CZ" dirty="0"/>
              <a:t>4. jak sport spoluutváří pojetí přirozenosti, maskulinity, soutěživosti, úspěšnosti, radosti, zármutku, konformity, agrese</a:t>
            </a:r>
          </a:p>
          <a:p>
            <a:r>
              <a:rPr lang="cs-CZ" dirty="0"/>
              <a:t>5. jak sport souvisí s  povahou a dynamikou mocenských vztahů</a:t>
            </a:r>
          </a:p>
          <a:p>
            <a:r>
              <a:rPr lang="cs-CZ" dirty="0"/>
              <a:t>6. jak sport souvisí s masovými médii, ekonomikou, zdravím?</a:t>
            </a:r>
          </a:p>
          <a:p>
            <a:r>
              <a:rPr lang="cs-CZ" dirty="0"/>
              <a:t>7. jak lze sport využít na cestě k demokratizaci sociálního života?</a:t>
            </a:r>
          </a:p>
          <a:p>
            <a:r>
              <a:rPr lang="cs-CZ" dirty="0"/>
              <a:t>8. Přispívá sport k progresi života a světa?</a:t>
            </a:r>
          </a:p>
          <a:p>
            <a:r>
              <a:rPr lang="cs-CZ" dirty="0"/>
              <a:t>9. jaké postavení zaujímá sport v globalizačních procesech?</a:t>
            </a:r>
          </a:p>
          <a:p>
            <a:r>
              <a:rPr lang="cs-CZ" dirty="0"/>
              <a:t>10. Jaký význam hraje sport v socializačním procesu? 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843241F-BD35-49ED-8B09-E21395EB036A}"/>
              </a:ext>
            </a:extLst>
          </p:cNvPr>
          <p:cNvSpPr/>
          <p:nvPr/>
        </p:nvSpPr>
        <p:spPr>
          <a:xfrm>
            <a:off x="4860032" y="1138535"/>
            <a:ext cx="1146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 –aktivní formy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i="1" dirty="0">
                <a:solidFill>
                  <a:srgbClr val="C00000"/>
                </a:solidFill>
              </a:rPr>
              <a:t>Význam cyklostezek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vzhledem k efektu jejich využití v životě člověka a společnosti (WHO, 2003) v tom, že jízda na kole:</a:t>
            </a:r>
          </a:p>
          <a:p>
            <a:pPr lvl="0"/>
            <a:r>
              <a:rPr lang="cs-CZ" dirty="0"/>
              <a:t>Je </a:t>
            </a:r>
            <a:r>
              <a:rPr lang="cs-CZ" dirty="0">
                <a:solidFill>
                  <a:srgbClr val="00B050"/>
                </a:solidFill>
              </a:rPr>
              <a:t>nejekologičtějším</a:t>
            </a:r>
            <a:r>
              <a:rPr lang="cs-CZ" dirty="0"/>
              <a:t> způsobem dopravy.</a:t>
            </a:r>
          </a:p>
          <a:p>
            <a:pPr lvl="0"/>
            <a:r>
              <a:rPr lang="cs-CZ" dirty="0"/>
              <a:t>Příznivě ovlivňuje zdraví a kondici obyvatel a podporuje </a:t>
            </a:r>
            <a:r>
              <a:rPr lang="cs-CZ" dirty="0">
                <a:solidFill>
                  <a:srgbClr val="00B050"/>
                </a:solidFill>
              </a:rPr>
              <a:t>zdravý životní styl.</a:t>
            </a:r>
          </a:p>
          <a:p>
            <a:pPr lvl="0"/>
            <a:r>
              <a:rPr lang="cs-CZ" dirty="0"/>
              <a:t>Není ekonomicky nákladný.</a:t>
            </a:r>
          </a:p>
          <a:p>
            <a:pPr lvl="0"/>
            <a:r>
              <a:rPr lang="cs-CZ" dirty="0"/>
              <a:t>Umožňuje zpravidla snadné dosahování cílů.</a:t>
            </a:r>
          </a:p>
          <a:p>
            <a:pPr lvl="0"/>
            <a:r>
              <a:rPr lang="cs-CZ" dirty="0"/>
              <a:t>Usnadňuje bezprostřední </a:t>
            </a:r>
            <a:r>
              <a:rPr lang="cs-CZ" dirty="0">
                <a:solidFill>
                  <a:srgbClr val="00B050"/>
                </a:solidFill>
              </a:rPr>
              <a:t>kontakt s přírodním prostředím </a:t>
            </a:r>
            <a:r>
              <a:rPr lang="cs-CZ" dirty="0"/>
              <a:t>spojeným s pobytem na čerstvém vzduchu.</a:t>
            </a:r>
          </a:p>
          <a:p>
            <a:pPr lvl="0"/>
            <a:r>
              <a:rPr lang="cs-CZ" dirty="0"/>
              <a:t>Nabízí možnosti podnikání spojeného s nabídkou služeb v blízkosti tras.</a:t>
            </a:r>
          </a:p>
          <a:p>
            <a:pPr lvl="0"/>
            <a:r>
              <a:rPr lang="cs-CZ" dirty="0"/>
              <a:t>V návaznosti na dopravní systém zlepšuje infrastrukturu a </a:t>
            </a:r>
            <a:r>
              <a:rPr lang="cs-CZ" dirty="0">
                <a:solidFill>
                  <a:srgbClr val="00B050"/>
                </a:solidFill>
              </a:rPr>
              <a:t>kvalitu života.</a:t>
            </a:r>
          </a:p>
          <a:p>
            <a:pPr lvl="0"/>
            <a:r>
              <a:rPr lang="cs-CZ" dirty="0"/>
              <a:t>Chrání životní prostředí jako bezemisní, nehlučná, neobnovitelné zdroje nespotřebovávající a na prostor nenáročná forma aktivní dopravy.</a:t>
            </a:r>
          </a:p>
          <a:p>
            <a:pPr lvl="0"/>
            <a:r>
              <a:rPr lang="cs-CZ" dirty="0"/>
              <a:t>Zvyšuje atraktivnost a image regionu vhodném pro cykloturisty.</a:t>
            </a:r>
          </a:p>
          <a:p>
            <a:pPr>
              <a:buNone/>
            </a:pPr>
            <a:r>
              <a:rPr lang="cs-CZ" i="1" dirty="0"/>
              <a:t>      </a:t>
            </a:r>
            <a:r>
              <a:rPr lang="cs-CZ" i="1" dirty="0">
                <a:solidFill>
                  <a:srgbClr val="C00000"/>
                </a:solidFill>
              </a:rPr>
              <a:t>Existence a kvalita přírodního prostředí </a:t>
            </a:r>
            <a:r>
              <a:rPr lang="cs-CZ" dirty="0"/>
              <a:t>patří k dalším faktorům, považovaným za důležitou a nezastupitelnou součást materiálních </a:t>
            </a:r>
            <a:r>
              <a:rPr lang="cs-CZ" dirty="0">
                <a:solidFill>
                  <a:srgbClr val="C00000"/>
                </a:solidFill>
              </a:rPr>
              <a:t>předpokladů provozování sportovně pohybových aktivit.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Pohybové aktivity: aktivní formy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 </a:t>
            </a:r>
            <a:r>
              <a:rPr lang="cs-CZ" sz="2400" dirty="0">
                <a:solidFill>
                  <a:srgbClr val="C00000"/>
                </a:solidFill>
              </a:rPr>
              <a:t>Chůze:</a:t>
            </a:r>
            <a:r>
              <a:rPr lang="cs-CZ" sz="2400" dirty="0"/>
              <a:t> </a:t>
            </a:r>
          </a:p>
          <a:p>
            <a:r>
              <a:rPr lang="cs-CZ" sz="2400" dirty="0"/>
              <a:t>rytmická, dynamická aerobní aktivita  </a:t>
            </a:r>
          </a:p>
          <a:p>
            <a:r>
              <a:rPr lang="cs-CZ" sz="2400" dirty="0"/>
              <a:t>přinášející řadu pozitivních zdravotních dopadů </a:t>
            </a:r>
          </a:p>
          <a:p>
            <a:r>
              <a:rPr lang="cs-CZ" sz="2400" dirty="0"/>
              <a:t>při minimálních negativních účincích. </a:t>
            </a:r>
          </a:p>
          <a:p>
            <a:r>
              <a:rPr lang="cs-CZ" sz="2400" dirty="0"/>
              <a:t>Chůze, dynamičtější než běžná a praktikovaná pravidelně při nejméně 70 % srdečním zatížení, se přímo podílí na udržování dobré fyzické kondice především v oblasti kardiovaskulární kapacity a vytrvalosti. </a:t>
            </a:r>
          </a:p>
          <a:p>
            <a:r>
              <a:rPr lang="cs-CZ" sz="2400" dirty="0"/>
              <a:t>Pro každodenní život je tak zdrojem fyzické odolnosti a rezervy v situacích mimořádné tělesné zátěže. </a:t>
            </a:r>
          </a:p>
          <a:p>
            <a:r>
              <a:rPr lang="cs-CZ" sz="2400" dirty="0"/>
              <a:t>Stále vtipné a moudré rčení: „</a:t>
            </a:r>
            <a:r>
              <a:rPr lang="cs-CZ" sz="2400" dirty="0">
                <a:solidFill>
                  <a:srgbClr val="C00000"/>
                </a:solidFill>
              </a:rPr>
              <a:t>Mám dva lékaře – moji levou a moji pravou nohu“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versus sociální stratifikace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400" dirty="0"/>
          </a:p>
          <a:p>
            <a:r>
              <a:rPr lang="cs-CZ" sz="2400" dirty="0"/>
              <a:t>1. Roste význam sociálně profesního statusu a vzdělání</a:t>
            </a:r>
          </a:p>
          <a:p>
            <a:r>
              <a:rPr lang="cs-CZ" sz="2400" dirty="0"/>
              <a:t>2. Celkově rostou možnosti přístupu ke sportování</a:t>
            </a:r>
          </a:p>
          <a:p>
            <a:r>
              <a:rPr lang="cs-CZ" sz="2400" dirty="0"/>
              <a:t>3. Kvalita a kvalita sportování je silně sociálně podmíněná</a:t>
            </a:r>
          </a:p>
          <a:p>
            <a:r>
              <a:rPr lang="cs-CZ" sz="2400" dirty="0"/>
              <a:t>4. Sociálně exkluzivní sporty: golf, plachtění, tenis, lyžování</a:t>
            </a:r>
          </a:p>
          <a:p>
            <a:r>
              <a:rPr lang="cs-CZ" sz="2400" dirty="0"/>
              <a:t>5. Sociálně nižší třídy preferují fotbal, lední hokej, basketbal, box, cyklistiku</a:t>
            </a:r>
          </a:p>
          <a:p>
            <a:r>
              <a:rPr lang="cs-CZ" sz="2400" dirty="0"/>
              <a:t>6. Demokratické (běžně přístupné) sporty: chůze, plavání, cyklistika</a:t>
            </a:r>
          </a:p>
          <a:p>
            <a:r>
              <a:rPr lang="cs-CZ" sz="2400" dirty="0"/>
              <a:t>7. Muži preferují fotbal, ragby, golf, cyklistiku</a:t>
            </a:r>
          </a:p>
          <a:p>
            <a:r>
              <a:rPr lang="cs-CZ" sz="2400" dirty="0"/>
              <a:t>8. Ženy upřednostňují aerobik, plavání, bruslení, gymnastiku</a:t>
            </a:r>
          </a:p>
          <a:p>
            <a:r>
              <a:rPr lang="cs-CZ" sz="2400" dirty="0"/>
              <a:t>9. Muži nepreferují aerobik, jógu a gymnastiku, ženy nemají zájem o fotbal, ragby, golf a squash.</a:t>
            </a:r>
          </a:p>
          <a:p>
            <a:r>
              <a:rPr lang="cs-CZ" sz="2400" dirty="0"/>
              <a:t>10. Obě pohlaví mají vyvážený zájem o badminton.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Divácký zájem o televizní sport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>
                <a:solidFill>
                  <a:srgbClr val="00B050"/>
                </a:solidFill>
              </a:rPr>
              <a:t>Poměrně slabá závislost na </a:t>
            </a:r>
            <a:r>
              <a:rPr lang="cs-CZ" sz="2400" i="1" dirty="0" err="1">
                <a:solidFill>
                  <a:srgbClr val="00B050"/>
                </a:solidFill>
              </a:rPr>
              <a:t>statusové</a:t>
            </a:r>
            <a:r>
              <a:rPr lang="cs-CZ" sz="2400" i="1" dirty="0">
                <a:solidFill>
                  <a:srgbClr val="00B050"/>
                </a:solidFill>
              </a:rPr>
              <a:t> úrovni diváků:</a:t>
            </a:r>
          </a:p>
          <a:p>
            <a:r>
              <a:rPr lang="cs-CZ" sz="2400" dirty="0"/>
              <a:t>1. Krasobruslení sledují téměř výhradně ženy (vyššího socioekonomického postavení).</a:t>
            </a:r>
          </a:p>
          <a:p>
            <a:r>
              <a:rPr lang="cs-CZ" sz="2400" dirty="0"/>
              <a:t>2. Fotbal, hokej, tenis a motoristické sporty preferují muži.</a:t>
            </a:r>
          </a:p>
          <a:p>
            <a:r>
              <a:rPr lang="cs-CZ" sz="2400" dirty="0"/>
              <a:t>3. Lehká atletika a zimní sporty stejně populární u žen i mužů.</a:t>
            </a:r>
          </a:p>
          <a:p>
            <a:r>
              <a:rPr lang="cs-CZ" sz="2400" dirty="0"/>
              <a:t>4.  Věk nehraje při sledování VT sportu významnou roli.</a:t>
            </a:r>
          </a:p>
          <a:p>
            <a:r>
              <a:rPr lang="cs-CZ" sz="2400" dirty="0"/>
              <a:t>5. Sociální postavení není diferencujícím faktore zájmu o sledování sportu v televizi.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Trendy forem sportování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Růst zájmu o zážitkové, rekreační a alternativní sporty.</a:t>
            </a:r>
          </a:p>
          <a:p>
            <a:r>
              <a:rPr lang="cs-CZ" sz="2400" dirty="0"/>
              <a:t>Zvýšený důraz na:</a:t>
            </a:r>
          </a:p>
          <a:p>
            <a:r>
              <a:rPr lang="cs-CZ" sz="2400" dirty="0"/>
              <a:t>rekreační sport,</a:t>
            </a:r>
          </a:p>
          <a:p>
            <a:r>
              <a:rPr lang="cs-CZ" sz="2400" dirty="0"/>
              <a:t> péče o kontrolu zdraví a tělesné kondice,</a:t>
            </a:r>
          </a:p>
          <a:p>
            <a:r>
              <a:rPr lang="cs-CZ" sz="2400" dirty="0"/>
              <a:t>rostoucí zájem o aktivní sportování seniorů, </a:t>
            </a:r>
          </a:p>
          <a:p>
            <a:r>
              <a:rPr lang="cs-CZ" sz="2400" dirty="0"/>
              <a:t>rozšíření možností pro sportování žen, </a:t>
            </a:r>
          </a:p>
          <a:p>
            <a:r>
              <a:rPr lang="cs-CZ" sz="2400" dirty="0"/>
              <a:t>rostoucí zájem o sportování handicapovaných, </a:t>
            </a:r>
          </a:p>
          <a:p>
            <a:r>
              <a:rPr lang="cs-CZ" sz="2400" dirty="0"/>
              <a:t>vzestup spektra forem a možností alternativních sportů. </a:t>
            </a:r>
          </a:p>
          <a:p>
            <a:r>
              <a:rPr lang="cs-CZ" sz="2400" i="1" dirty="0">
                <a:solidFill>
                  <a:srgbClr val="00B050"/>
                </a:solidFill>
              </a:rPr>
              <a:t>Alternativní sporty: </a:t>
            </a:r>
            <a:r>
              <a:rPr lang="cs-CZ" sz="2400" dirty="0"/>
              <a:t>odráží unikátní sportovní subkulturu jedinečnosti generačního výměru, specifik hodnotového směřování a osobitosti životního stylu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mládež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Sport mládeže se v naší kulturní sféře vyznačuje:</a:t>
            </a:r>
          </a:p>
          <a:p>
            <a:r>
              <a:rPr lang="cs-CZ" sz="2400" dirty="0"/>
              <a:t>1. </a:t>
            </a:r>
            <a:r>
              <a:rPr lang="cs-CZ" sz="2400" i="1" dirty="0">
                <a:solidFill>
                  <a:srgbClr val="00B050"/>
                </a:solidFill>
              </a:rPr>
              <a:t>privatizací</a:t>
            </a:r>
            <a:r>
              <a:rPr lang="cs-CZ" sz="2400" dirty="0"/>
              <a:t> – obecně sílící  význam  komerčního sportu</a:t>
            </a:r>
          </a:p>
          <a:p>
            <a:r>
              <a:rPr lang="cs-CZ" sz="2400" dirty="0"/>
              <a:t>2. </a:t>
            </a:r>
            <a:r>
              <a:rPr lang="cs-CZ" sz="2400" i="1" dirty="0">
                <a:solidFill>
                  <a:srgbClr val="00B050"/>
                </a:solidFill>
              </a:rPr>
              <a:t>etikou výkonu </a:t>
            </a:r>
            <a:r>
              <a:rPr lang="cs-CZ" sz="2400" dirty="0"/>
              <a:t>– důraz na výkon, výsledky, nikoli prožitky</a:t>
            </a:r>
          </a:p>
          <a:p>
            <a:r>
              <a:rPr lang="cs-CZ" sz="2400" dirty="0"/>
              <a:t>3. </a:t>
            </a:r>
            <a:r>
              <a:rPr lang="cs-CZ" sz="2400" i="1" dirty="0">
                <a:solidFill>
                  <a:srgbClr val="00B050"/>
                </a:solidFill>
              </a:rPr>
              <a:t>elitářstvím</a:t>
            </a:r>
            <a:r>
              <a:rPr lang="cs-CZ" sz="2400" dirty="0"/>
              <a:t> – sofistikované metody tréninku s cílem obstát ve stále náročnějších úrovních soutěživosti</a:t>
            </a:r>
          </a:p>
          <a:p>
            <a:r>
              <a:rPr lang="cs-CZ" sz="2400" dirty="0"/>
              <a:t>4. </a:t>
            </a:r>
            <a:r>
              <a:rPr lang="cs-CZ" sz="2400" i="1" dirty="0">
                <a:solidFill>
                  <a:srgbClr val="00B050"/>
                </a:solidFill>
              </a:rPr>
              <a:t>alternativními důrazy </a:t>
            </a:r>
            <a:r>
              <a:rPr lang="cs-CZ" sz="2400" dirty="0"/>
              <a:t>– zvýšená popularita a masovost alternativních neorganizovaných a na asistenci dospělých nezávislém sportování (skateboard, snowboard, BMX cyklistika, florbal.</a:t>
            </a:r>
          </a:p>
          <a:p>
            <a:r>
              <a:rPr lang="cs-CZ" sz="2400" dirty="0">
                <a:solidFill>
                  <a:srgbClr val="7030A0"/>
                </a:solidFill>
              </a:rPr>
              <a:t>Problém:</a:t>
            </a:r>
            <a:r>
              <a:rPr lang="cs-CZ" sz="2400" dirty="0"/>
              <a:t> nerovnost příležitostí – finanční náročnost, možnost pěstovat některé sporty </a:t>
            </a:r>
            <a:r>
              <a:rPr lang="cs-CZ" sz="2400" i="1" dirty="0"/>
              <a:t>pouze na výkonnostní úrovni</a:t>
            </a:r>
            <a:r>
              <a:rPr lang="cs-CZ" sz="2400" dirty="0"/>
              <a:t>. Hravost a zábava obětována na štít být nejlepším sportovcem, udržet se v týmu, být nominován, vítězit.</a:t>
            </a:r>
          </a:p>
          <a:p>
            <a:r>
              <a:rPr lang="cs-CZ" sz="2400" dirty="0"/>
              <a:t>Stěžejní </a:t>
            </a:r>
            <a:r>
              <a:rPr lang="cs-CZ" sz="2400" dirty="0">
                <a:solidFill>
                  <a:srgbClr val="00B050"/>
                </a:solidFill>
              </a:rPr>
              <a:t>motivace sportování</a:t>
            </a:r>
            <a:r>
              <a:rPr lang="cs-CZ" sz="2400" dirty="0"/>
              <a:t> mezi mládeží:</a:t>
            </a:r>
          </a:p>
          <a:p>
            <a:r>
              <a:rPr lang="cs-CZ" sz="2400" dirty="0"/>
              <a:t>1. radost z pohybu</a:t>
            </a:r>
          </a:p>
          <a:p>
            <a:r>
              <a:rPr lang="cs-CZ" sz="2400" dirty="0"/>
              <a:t>2. tělesná kondice</a:t>
            </a:r>
          </a:p>
          <a:p>
            <a:r>
              <a:rPr lang="cs-CZ" sz="2400" dirty="0"/>
              <a:t>3. pěkná postava</a:t>
            </a:r>
          </a:p>
          <a:p>
            <a:r>
              <a:rPr lang="cs-CZ" sz="2400" dirty="0"/>
              <a:t>4. výkonnostní ambice  (zejména sportovní fakulty a hoši)</a:t>
            </a:r>
          </a:p>
          <a:p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Mládež versus školní tělovýchova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1. Snižování pohybové aktivity (PA) s narůstajícím věkem</a:t>
            </a:r>
          </a:p>
          <a:p>
            <a:r>
              <a:rPr lang="cs-CZ" sz="2400" dirty="0"/>
              <a:t>2. Dívky nižší úroveň PA</a:t>
            </a:r>
          </a:p>
          <a:p>
            <a:r>
              <a:rPr lang="cs-CZ" sz="2400" dirty="0"/>
              <a:t>3. S věkem se zhoršuje i pestrost PA</a:t>
            </a:r>
          </a:p>
          <a:p>
            <a:r>
              <a:rPr lang="cs-CZ" sz="2400" dirty="0"/>
              <a:t>4. Snižování organizovaných PA</a:t>
            </a:r>
          </a:p>
          <a:p>
            <a:r>
              <a:rPr lang="cs-CZ" sz="2400" dirty="0"/>
              <a:t>5. Klesající zájem o „celoživotní“ PA (chůze, cyklistika, plavání)</a:t>
            </a:r>
          </a:p>
          <a:p>
            <a:r>
              <a:rPr lang="cs-CZ" sz="2400" dirty="0"/>
              <a:t>6. Přetrvávající důraz na měřitelný výkon (hodnocení)</a:t>
            </a:r>
          </a:p>
          <a:p>
            <a:r>
              <a:rPr lang="cs-CZ" sz="2400" i="1" dirty="0">
                <a:solidFill>
                  <a:srgbClr val="7030A0"/>
                </a:solidFill>
              </a:rPr>
              <a:t>Pozitivní trendy ve výuce TV : </a:t>
            </a:r>
            <a:r>
              <a:rPr lang="cs-CZ" sz="2400" dirty="0"/>
              <a:t>úsilí o vybudování celoživotního zájmu o PA, preference radosti z pohybu, prožitku, uspokojení, seberealizace  nad měřitelným hodnocením výkonu; trend od specializace k univerzalitě</a:t>
            </a:r>
            <a:endParaRPr lang="cs-CZ" sz="2400" i="1" dirty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Sport: Mládež versus sociální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Sportovní aspirace mládeže podporují primárně:</a:t>
            </a:r>
          </a:p>
          <a:p>
            <a:r>
              <a:rPr lang="cs-CZ" sz="2400" dirty="0"/>
              <a:t>1. Dobře fungující sportovně praktikující </a:t>
            </a:r>
            <a:r>
              <a:rPr lang="cs-CZ" sz="2400" dirty="0">
                <a:solidFill>
                  <a:srgbClr val="7030A0"/>
                </a:solidFill>
              </a:rPr>
              <a:t>rodina</a:t>
            </a:r>
          </a:p>
          <a:p>
            <a:r>
              <a:rPr lang="cs-CZ" sz="2400" dirty="0"/>
              <a:t>2. Prioritní postavení v podpoře sportování má zpravidla </a:t>
            </a:r>
            <a:r>
              <a:rPr lang="cs-CZ" sz="2400" dirty="0">
                <a:solidFill>
                  <a:srgbClr val="7030A0"/>
                </a:solidFill>
              </a:rPr>
              <a:t>otec</a:t>
            </a:r>
          </a:p>
          <a:p>
            <a:r>
              <a:rPr lang="cs-CZ" sz="2400" dirty="0"/>
              <a:t>3. Optimální věk počátku systematické sportovní činnosti je </a:t>
            </a:r>
            <a:r>
              <a:rPr lang="cs-CZ" sz="2400" dirty="0">
                <a:solidFill>
                  <a:srgbClr val="7030A0"/>
                </a:solidFill>
              </a:rPr>
              <a:t>8-10 let</a:t>
            </a:r>
          </a:p>
          <a:p>
            <a:r>
              <a:rPr lang="cs-CZ" sz="2400" dirty="0"/>
              <a:t>4. Sportovní aktivity pěstované v rodině posiluje spolupráce se </a:t>
            </a:r>
            <a:r>
              <a:rPr lang="cs-CZ" sz="2400" dirty="0">
                <a:solidFill>
                  <a:srgbClr val="7030A0"/>
                </a:solidFill>
              </a:rPr>
              <a:t>sportovním klubem</a:t>
            </a:r>
          </a:p>
          <a:p>
            <a:r>
              <a:rPr lang="cs-CZ" sz="2400" dirty="0"/>
              <a:t>5. Raný věk vhodný pro  sportovní </a:t>
            </a:r>
            <a:r>
              <a:rPr lang="cs-CZ" sz="2400" dirty="0">
                <a:solidFill>
                  <a:srgbClr val="7030A0"/>
                </a:solidFill>
              </a:rPr>
              <a:t>všestrannost</a:t>
            </a:r>
            <a:r>
              <a:rPr lang="cs-CZ" sz="2400" dirty="0"/>
              <a:t>, nikoli jednostranné sportovní specializace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>
                <a:solidFill>
                  <a:srgbClr val="C00000"/>
                </a:solidFill>
              </a:rPr>
              <a:t>Negativní tendence komerčního vrcholového sportu:</a:t>
            </a:r>
          </a:p>
          <a:p>
            <a:r>
              <a:rPr lang="cs-CZ" sz="2400" dirty="0"/>
              <a:t>1. rozšiřující propast mezi elitním sportem a rekreačně kondičním sportem</a:t>
            </a:r>
          </a:p>
          <a:p>
            <a:r>
              <a:rPr lang="cs-CZ" sz="2400" dirty="0"/>
              <a:t>2. Globalizovaný sport ztrácí masovou základnu</a:t>
            </a:r>
          </a:p>
          <a:p>
            <a:r>
              <a:rPr lang="cs-CZ" sz="2400" dirty="0"/>
              <a:t>3. Nepřiměřené přerůstání „ega“ sportovce do elitářského  individualismu</a:t>
            </a:r>
          </a:p>
          <a:p>
            <a:r>
              <a:rPr lang="cs-CZ" sz="2400" dirty="0"/>
              <a:t>4. Slábnoucí autorita morálních stimulů</a:t>
            </a:r>
          </a:p>
          <a:p>
            <a:r>
              <a:rPr lang="cs-CZ" sz="2400" dirty="0"/>
              <a:t>5. Fetišismus fantastických výkonů a rekordů</a:t>
            </a:r>
          </a:p>
          <a:p>
            <a:r>
              <a:rPr lang="cs-CZ" sz="2400" dirty="0"/>
              <a:t>6. Elitní sport jako „sportovně-cirkusové show“ vrcholného napětí,vzrušení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Dnešní mediální sport je orientován spíše na </a:t>
            </a:r>
            <a:r>
              <a:rPr lang="cs-CZ" sz="2400" i="1" dirty="0">
                <a:solidFill>
                  <a:srgbClr val="FF0000"/>
                </a:solidFill>
              </a:rPr>
              <a:t>napětí </a:t>
            </a:r>
            <a:r>
              <a:rPr lang="cs-CZ" sz="2400" dirty="0"/>
              <a:t>než na úlevné zklidnění. </a:t>
            </a:r>
          </a:p>
          <a:p>
            <a:r>
              <a:rPr lang="cs-CZ" sz="2400" i="1" dirty="0">
                <a:solidFill>
                  <a:srgbClr val="FF0000"/>
                </a:solidFill>
              </a:rPr>
              <a:t>Je svět sportu slučitelný s násilím?</a:t>
            </a:r>
          </a:p>
          <a:p>
            <a:r>
              <a:rPr lang="cs-CZ" sz="2400" i="1" dirty="0">
                <a:solidFill>
                  <a:srgbClr val="FF0000"/>
                </a:solidFill>
              </a:rPr>
              <a:t>Co princip fair play?</a:t>
            </a:r>
          </a:p>
          <a:p>
            <a:r>
              <a:rPr lang="cs-CZ" sz="2600" dirty="0">
                <a:solidFill>
                  <a:srgbClr val="FF0000"/>
                </a:solidFill>
              </a:rPr>
              <a:t>Násilí:</a:t>
            </a:r>
            <a:r>
              <a:rPr lang="cs-CZ" sz="2600" dirty="0"/>
              <a:t> Použití nebo hrozba použití fyzické síly jedincem nebo skupinou vůči druhému jedinci či skupině. Extrémní formou násilí je válka.</a:t>
            </a:r>
          </a:p>
          <a:p>
            <a:endParaRPr lang="cs-CZ" sz="2600" dirty="0"/>
          </a:p>
          <a:p>
            <a:r>
              <a:rPr lang="cs-CZ" sz="2600" dirty="0"/>
              <a:t>Co je v běžném životě považováno za nepřípustné a trestné,    může být na půdě sportu považováno za   vysoce </a:t>
            </a:r>
            <a:r>
              <a:rPr lang="cs-CZ" sz="2600" i="1" dirty="0">
                <a:solidFill>
                  <a:srgbClr val="FF0000"/>
                </a:solidFill>
              </a:rPr>
              <a:t>funkční</a:t>
            </a:r>
            <a:r>
              <a:rPr lang="cs-CZ" sz="2600" dirty="0"/>
              <a:t> a tudíž </a:t>
            </a:r>
            <a:r>
              <a:rPr lang="cs-CZ" sz="2600" i="1" dirty="0">
                <a:solidFill>
                  <a:srgbClr val="FF0000"/>
                </a:solidFill>
              </a:rPr>
              <a:t>tolerovatelné</a:t>
            </a:r>
            <a:r>
              <a:rPr lang="cs-CZ" sz="2600" dirty="0"/>
              <a:t> či dokonce </a:t>
            </a:r>
            <a:r>
              <a:rPr lang="cs-CZ" sz="2600" i="1" dirty="0"/>
              <a:t>„</a:t>
            </a:r>
            <a:r>
              <a:rPr lang="cs-CZ" sz="2600" i="1" dirty="0">
                <a:solidFill>
                  <a:srgbClr val="FF0000"/>
                </a:solidFill>
              </a:rPr>
              <a:t>normální</a:t>
            </a:r>
            <a:r>
              <a:rPr lang="cs-CZ" sz="2600" i="1" dirty="0"/>
              <a:t>“.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Možnosti polarizovaného členění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individuální – týmový</a:t>
            </a:r>
          </a:p>
          <a:p>
            <a:r>
              <a:rPr lang="cs-CZ" sz="2400" dirty="0"/>
              <a:t>kontaktní – nekontaktní</a:t>
            </a:r>
          </a:p>
          <a:p>
            <a:r>
              <a:rPr lang="cs-CZ" sz="2400" dirty="0"/>
              <a:t>mužský – ženský</a:t>
            </a:r>
          </a:p>
          <a:p>
            <a:r>
              <a:rPr lang="cs-CZ" sz="2400" dirty="0"/>
              <a:t>rekreační (volnočasový) – výkonnostní – vrcholový – elitní</a:t>
            </a:r>
          </a:p>
          <a:p>
            <a:r>
              <a:rPr lang="cs-CZ" sz="2400" dirty="0"/>
              <a:t>soutěžní – nesoutěžní</a:t>
            </a:r>
          </a:p>
          <a:p>
            <a:r>
              <a:rPr lang="cs-CZ" sz="2400" dirty="0"/>
              <a:t>masový – alternativní</a:t>
            </a:r>
          </a:p>
          <a:p>
            <a:r>
              <a:rPr lang="cs-CZ" sz="2400" dirty="0"/>
              <a:t>populární – okrajový</a:t>
            </a:r>
          </a:p>
          <a:p>
            <a:r>
              <a:rPr lang="cs-CZ" sz="2400" dirty="0"/>
              <a:t>silně – slabě medializovaný</a:t>
            </a:r>
          </a:p>
          <a:p>
            <a:r>
              <a:rPr lang="cs-CZ" sz="2400" dirty="0"/>
              <a:t>prestižní – neprestižní</a:t>
            </a:r>
          </a:p>
          <a:p>
            <a:r>
              <a:rPr lang="cs-CZ" sz="2400" dirty="0"/>
              <a:t>výnosný – nevýnosný</a:t>
            </a:r>
          </a:p>
          <a:p>
            <a:r>
              <a:rPr lang="cs-CZ" sz="2400" dirty="0"/>
              <a:t>Profesionální – poloprofesionální – amatérský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>
                <a:solidFill>
                  <a:srgbClr val="C00000"/>
                </a:solidFill>
              </a:rPr>
              <a:t>Násilí </a:t>
            </a:r>
            <a:r>
              <a:rPr lang="cs-CZ" sz="2400" dirty="0"/>
              <a:t>– užití nepřiměřené fyzické síly, které může být zdrojem či příčinou ublížení na zdraví nebo majetku </a:t>
            </a:r>
          </a:p>
          <a:p>
            <a:r>
              <a:rPr lang="cs-CZ" sz="2400" i="1" dirty="0">
                <a:solidFill>
                  <a:srgbClr val="C00000"/>
                </a:solidFill>
              </a:rPr>
              <a:t>Agrese</a:t>
            </a:r>
            <a:r>
              <a:rPr lang="cs-CZ" sz="2400" dirty="0"/>
              <a:t> – verbální či fyzické chování založené na záměru ovládat, řídit či zranit jinou osobu</a:t>
            </a:r>
          </a:p>
          <a:p>
            <a:r>
              <a:rPr lang="cs-CZ" sz="2400" i="1" dirty="0">
                <a:solidFill>
                  <a:srgbClr val="C00000"/>
                </a:solidFill>
              </a:rPr>
              <a:t>Zastrašování</a:t>
            </a:r>
            <a:r>
              <a:rPr lang="cs-CZ" sz="2400" dirty="0"/>
              <a:t> – zneužití gest, slov a činů hrozících použitím násilí či agrese</a:t>
            </a:r>
          </a:p>
          <a:p>
            <a:r>
              <a:rPr lang="cs-CZ" sz="2400" i="1" dirty="0" err="1">
                <a:solidFill>
                  <a:srgbClr val="C00000"/>
                </a:solidFill>
              </a:rPr>
              <a:t>Hostilita</a:t>
            </a:r>
            <a:r>
              <a:rPr lang="cs-CZ" sz="2400" i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– projevy nepřátelství vyjadřující trvalou tendenci nepřátelsky jednat, a to až k hranici agrese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Čtyři základní </a:t>
            </a:r>
            <a:r>
              <a:rPr lang="cs-CZ" sz="2400" i="1" dirty="0">
                <a:solidFill>
                  <a:srgbClr val="C00000"/>
                </a:solidFill>
              </a:rPr>
              <a:t>typy násilí </a:t>
            </a:r>
            <a:r>
              <a:rPr lang="cs-CZ" sz="2400" dirty="0"/>
              <a:t>na sportovním poli:</a:t>
            </a:r>
          </a:p>
          <a:p>
            <a:pPr lvl="0"/>
            <a:r>
              <a:rPr lang="cs-CZ" sz="2400" dirty="0"/>
              <a:t>1. </a:t>
            </a:r>
            <a:r>
              <a:rPr lang="cs-CZ" sz="2400" dirty="0">
                <a:solidFill>
                  <a:srgbClr val="C00000"/>
                </a:solidFill>
              </a:rPr>
              <a:t>Surový fyzický kontakt </a:t>
            </a:r>
            <a:r>
              <a:rPr lang="cs-CZ" sz="2400" dirty="0"/>
              <a:t>- formou srážky, narážení, strkání, obírání o míč, bránění v pohybu a dalších forem fyzického  kontaktu, které mohou vést ke zranění. </a:t>
            </a:r>
          </a:p>
          <a:p>
            <a:r>
              <a:rPr lang="cs-CZ" sz="2400" dirty="0"/>
              <a:t>2. </a:t>
            </a:r>
            <a:r>
              <a:rPr lang="cs-CZ" sz="2400" dirty="0">
                <a:solidFill>
                  <a:srgbClr val="C00000"/>
                </a:solidFill>
              </a:rPr>
              <a:t>Hraniční násilí </a:t>
            </a:r>
            <a:r>
              <a:rPr lang="cs-CZ" sz="2400" dirty="0"/>
              <a:t>- zahrnuje sice praktiky porušující herní pravidla, to je ale hráči i trenéry tolerováno: strkání loktem v kopané, boj o kotouč při vhazování v ledním hokeji atp.</a:t>
            </a:r>
          </a:p>
          <a:p>
            <a:pPr lvl="0"/>
            <a:r>
              <a:rPr lang="cs-CZ" sz="2400" dirty="0"/>
              <a:t>3. </a:t>
            </a:r>
            <a:r>
              <a:rPr lang="cs-CZ" sz="2400" dirty="0" err="1">
                <a:solidFill>
                  <a:srgbClr val="C00000"/>
                </a:solidFill>
              </a:rPr>
              <a:t>Polokriminální</a:t>
            </a:r>
            <a:r>
              <a:rPr lang="cs-CZ" sz="2400" dirty="0">
                <a:solidFill>
                  <a:srgbClr val="C00000"/>
                </a:solidFill>
              </a:rPr>
              <a:t> násilí </a:t>
            </a:r>
            <a:r>
              <a:rPr lang="cs-CZ" sz="2400" dirty="0"/>
              <a:t>- praktiky, které hrubě porušují nejen pravidla, ale i uznávané právní a morální normy a ohrožují fyzicky hráče: kopance, údery do obličeje, zjevné fauly.</a:t>
            </a:r>
          </a:p>
          <a:p>
            <a:r>
              <a:rPr lang="cs-CZ" sz="2400" dirty="0"/>
              <a:t>4. </a:t>
            </a:r>
            <a:r>
              <a:rPr lang="cs-CZ" sz="2400" dirty="0">
                <a:solidFill>
                  <a:srgbClr val="C00000"/>
                </a:solidFill>
              </a:rPr>
              <a:t>Kriminální násilí </a:t>
            </a:r>
            <a:r>
              <a:rPr lang="cs-CZ" sz="2400" dirty="0"/>
              <a:t>- praktiky zjevně protizákonné a mezi hráči odsuzované a trestně stíhatelné, jako jsou kupříkladu pokusy během či po ukončení hry vážně zranit či dokonce zabít hráče.</a:t>
            </a:r>
          </a:p>
          <a:p>
            <a:endParaRPr lang="cs-CZ" sz="2400" dirty="0"/>
          </a:p>
          <a:p>
            <a:pPr lvl="0"/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Reakce masových médií:  </a:t>
            </a:r>
          </a:p>
          <a:p>
            <a:pPr>
              <a:buNone/>
            </a:pPr>
            <a:r>
              <a:rPr lang="cs-CZ" sz="2400" i="1" dirty="0">
                <a:solidFill>
                  <a:srgbClr val="FF0000"/>
                </a:solidFill>
              </a:rPr>
              <a:t>„Násilí, stejně jako jeho kritika, se dobře prodávají.“ </a:t>
            </a:r>
          </a:p>
          <a:p>
            <a:pPr>
              <a:buNone/>
            </a:pPr>
            <a:r>
              <a:rPr lang="cs-CZ" sz="2400" i="1" dirty="0"/>
              <a:t>Typologie násilí ve sportu </a:t>
            </a:r>
            <a:r>
              <a:rPr lang="cs-CZ" sz="2400" dirty="0"/>
              <a:t>(lední hokej): </a:t>
            </a:r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Taktické </a:t>
            </a:r>
            <a:r>
              <a:rPr lang="cs-CZ" sz="2400" dirty="0"/>
              <a:t>- prostředek dosažení taktických cílů na cestě dosahování vítězství </a:t>
            </a:r>
            <a:r>
              <a:rPr lang="cs-CZ" sz="2400" i="1" dirty="0"/>
              <a:t>(agrese </a:t>
            </a:r>
            <a:r>
              <a:rPr lang="cs-CZ" sz="2400" dirty="0"/>
              <a:t>jako součást hry)</a:t>
            </a:r>
            <a:r>
              <a:rPr lang="cs-CZ" sz="2400" i="1" dirty="0"/>
              <a:t>.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Symbolické</a:t>
            </a:r>
            <a:r>
              <a:rPr lang="cs-CZ" sz="2400" dirty="0"/>
              <a:t> - „Manifestace rituální agrese“ divácky atraktivních modelů chování. </a:t>
            </a:r>
          </a:p>
          <a:p>
            <a:pPr lvl="0"/>
            <a:r>
              <a:rPr lang="cs-CZ" sz="2400" dirty="0">
                <a:solidFill>
                  <a:srgbClr val="C00000"/>
                </a:solidFill>
              </a:rPr>
              <a:t>Věcné </a:t>
            </a:r>
            <a:r>
              <a:rPr lang="cs-CZ" sz="2400" dirty="0"/>
              <a:t>- Výraz nezvládnutí herních pravidel a krajně neadekvátních reakcí na chování a jednání soupeře.</a:t>
            </a:r>
          </a:p>
          <a:p>
            <a:endParaRPr lang="cs-CZ" sz="2400" dirty="0"/>
          </a:p>
          <a:p>
            <a:pPr lvl="0"/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7030A0"/>
                </a:solidFill>
              </a:rPr>
              <a:t>Násilí ve sporu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Soudobá posedlost stále novými zážitky a senzacemi pak posiluje </a:t>
            </a:r>
            <a:r>
              <a:rPr lang="cs-CZ" i="1" dirty="0">
                <a:solidFill>
                  <a:srgbClr val="FF0000"/>
                </a:solidFill>
              </a:rPr>
              <a:t>explozivní reakce sportovních diváků </a:t>
            </a:r>
            <a:r>
              <a:rPr lang="cs-CZ" dirty="0"/>
              <a:t>za situace, kdy světu sportu dominuje princip akčnosti, profesionalismu, vítězství, odměny. 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>
                <a:solidFill>
                  <a:srgbClr val="FF0000"/>
                </a:solidFill>
              </a:rPr>
              <a:t>Agresivita a výtržnosti v hledišti </a:t>
            </a:r>
            <a:r>
              <a:rPr lang="cs-CZ" dirty="0"/>
              <a:t>je zejména na půdě fotbalu výrazem apriorně </a:t>
            </a:r>
            <a:r>
              <a:rPr lang="cs-CZ" i="1" dirty="0">
                <a:solidFill>
                  <a:srgbClr val="FF0000"/>
                </a:solidFill>
              </a:rPr>
              <a:t>polarizovaného publika</a:t>
            </a:r>
            <a:r>
              <a:rPr lang="cs-CZ" dirty="0"/>
              <a:t>, hledajícího možnosti vnitřních přetlaků, nálad a vášní  v davovém uvolnění fotbalového fandovství. 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i="1" dirty="0">
                <a:solidFill>
                  <a:srgbClr val="7030A0"/>
                </a:solidFill>
              </a:rPr>
              <a:t>Divácké konflikty</a:t>
            </a:r>
          </a:p>
          <a:p>
            <a:pPr lvl="0">
              <a:buNone/>
            </a:pPr>
            <a:r>
              <a:rPr lang="cs-CZ" sz="2400" i="1" dirty="0">
                <a:solidFill>
                  <a:srgbClr val="C00000"/>
                </a:solidFill>
              </a:rPr>
              <a:t>    Intrapsychické </a:t>
            </a:r>
            <a:r>
              <a:rPr lang="cs-CZ" sz="2400" dirty="0"/>
              <a:t>vyplývající z nesouladu diváckého očekávání na jedné straně a skutečného vývoje utkání na druhé straně. Důsledkem může být podrážděnost či dokonce agrese.</a:t>
            </a:r>
          </a:p>
          <a:p>
            <a:pPr lvl="0"/>
            <a:endParaRPr lang="cs-CZ" sz="2400" i="1" dirty="0">
              <a:solidFill>
                <a:srgbClr val="C00000"/>
              </a:solidFill>
            </a:endParaRPr>
          </a:p>
          <a:p>
            <a:pPr lvl="0"/>
            <a:r>
              <a:rPr lang="cs-CZ" sz="2400" i="1" dirty="0">
                <a:solidFill>
                  <a:srgbClr val="C00000"/>
                </a:solidFill>
              </a:rPr>
              <a:t>Interpersonální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zasahující dvě či více osob nebo více skupin a to z důvodů střetu apriorních individualizovaných či skupinových představ, názorů, postojů či zájmů, kdy se výrazně polarizuje vidění světa v kategoriích „TY – JÁ“  či „ONI – MY“. </a:t>
            </a:r>
          </a:p>
          <a:p>
            <a:pPr lvl="0"/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>
                <a:solidFill>
                  <a:srgbClr val="7030A0"/>
                </a:solidFill>
              </a:rPr>
              <a:t>Násilí ve sportu: Rozlišení sportovních diváků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800" i="1" dirty="0">
                <a:solidFill>
                  <a:srgbClr val="C00000"/>
                </a:solidFill>
              </a:rPr>
              <a:t>Sportovní divák: </a:t>
            </a:r>
            <a:r>
              <a:rPr lang="cs-CZ" sz="2800" dirty="0"/>
              <a:t>Vyznačují se značnou velikostí, heterogenností a propustností., na druhé straně nízkou úrovní skupinových charakteristik, jako je stálost, stabilita, integrita, koheze či míra kontroly. Tuto skupinu dále charakterizuje </a:t>
            </a:r>
            <a:r>
              <a:rPr lang="cs-CZ" sz="2800" i="1" dirty="0"/>
              <a:t>objektivnost hodnocení zápasů,</a:t>
            </a:r>
            <a:r>
              <a:rPr lang="cs-CZ" sz="2800" dirty="0"/>
              <a:t> neexistence násilného chování a rasismu. </a:t>
            </a:r>
            <a:r>
              <a:rPr lang="cs-CZ" sz="2800" i="1" dirty="0"/>
              <a:t>Pasivní </a:t>
            </a:r>
            <a:r>
              <a:rPr lang="cs-CZ" sz="2800" dirty="0"/>
              <a:t>pozorovatelé hry, kteří nejsou ovládáni týmovou rivalitou, hodnotí zejména silný prožitek ze sledování sportovního klání.</a:t>
            </a:r>
          </a:p>
          <a:p>
            <a:pPr lvl="0"/>
            <a:endParaRPr lang="cs-CZ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sportu: Rozlišení sportovních diváků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sz="3300" i="1" dirty="0">
                <a:solidFill>
                  <a:srgbClr val="C00000"/>
                </a:solidFill>
              </a:rPr>
              <a:t>Sportovní fanoušci </a:t>
            </a:r>
          </a:p>
          <a:p>
            <a:pPr lvl="0"/>
            <a:endParaRPr lang="cs-CZ" sz="3300" i="1" dirty="0"/>
          </a:p>
          <a:p>
            <a:pPr lvl="0"/>
            <a:r>
              <a:rPr lang="cs-CZ" sz="3300" dirty="0"/>
              <a:t>Vysoká míra skupinové stability a integrace, </a:t>
            </a:r>
            <a:r>
              <a:rPr lang="cs-CZ" sz="3300" i="1" dirty="0"/>
              <a:t>klubismu </a:t>
            </a:r>
            <a:r>
              <a:rPr lang="cs-CZ" sz="3300" dirty="0"/>
              <a:t>a projevů nacionalismu., střední velikost, stálost, míra intimity a propustnost, nízký stupeň projevů násilného chování, subjektivní hodnocení zápasů. Jsou k určitému (zpravidla jedinému) sportu – zejména na půdě fotbalu - přitahování prostřednictvím oblíbeného týmu či hráče. Skupinu charakterizuje vidění sportovní scény na „MY“ a „ONI“ (fanoušci jiných klubů).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sportu: Rozlišení sportovních diváků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000" i="1" dirty="0" err="1">
                <a:solidFill>
                  <a:srgbClr val="C00000"/>
                </a:solidFill>
              </a:rPr>
              <a:t>Ultras</a:t>
            </a:r>
            <a:r>
              <a:rPr lang="cs-CZ" sz="3000" i="1" dirty="0">
                <a:solidFill>
                  <a:srgbClr val="C00000"/>
                </a:solidFill>
              </a:rPr>
              <a:t> </a:t>
            </a:r>
          </a:p>
          <a:p>
            <a:pPr lvl="0">
              <a:buNone/>
            </a:pPr>
            <a:endParaRPr lang="cs-CZ" sz="3000" i="1" dirty="0"/>
          </a:p>
          <a:p>
            <a:pPr lvl="0"/>
            <a:r>
              <a:rPr lang="cs-CZ" sz="3000" dirty="0"/>
              <a:t>Vysoce homogenní „skalní“ fanoušci usilující o co </a:t>
            </a:r>
            <a:r>
              <a:rPr lang="cs-CZ" sz="3000" dirty="0" err="1"/>
              <a:t>nejspektakulárnější</a:t>
            </a:r>
            <a:r>
              <a:rPr lang="cs-CZ" sz="3000" dirty="0"/>
              <a:t> průběh utkání a vyhýbající se přitom přímým konfliktům, násilí a vandalismu. Jsou nositelé </a:t>
            </a:r>
            <a:r>
              <a:rPr lang="cs-CZ" sz="3000" i="1" dirty="0"/>
              <a:t>„choreografie</a:t>
            </a:r>
            <a:r>
              <a:rPr lang="cs-CZ" sz="3000" dirty="0"/>
              <a:t>“ utkání, k fandění používají pyrotechniku, transparenty, zpěv, charakterizovaní vysokou úrovní diváckých prožitků a zájmem o klubový život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sportu: Rozlišení sportovních diváků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400" i="1" dirty="0" err="1">
                <a:solidFill>
                  <a:srgbClr val="C00000"/>
                </a:solidFill>
              </a:rPr>
              <a:t>Hooligans</a:t>
            </a:r>
            <a:r>
              <a:rPr lang="cs-CZ" sz="2400" i="1" dirty="0">
                <a:solidFill>
                  <a:srgbClr val="C00000"/>
                </a:solidFill>
              </a:rPr>
              <a:t> (</a:t>
            </a:r>
            <a:r>
              <a:rPr lang="cs-CZ" sz="2400" i="1" dirty="0" err="1">
                <a:solidFill>
                  <a:srgbClr val="C00000"/>
                </a:solidFill>
              </a:rPr>
              <a:t>hoolifans</a:t>
            </a:r>
            <a:r>
              <a:rPr lang="cs-CZ" sz="2400" i="1" dirty="0">
                <a:solidFill>
                  <a:srgbClr val="C00000"/>
                </a:solidFill>
              </a:rPr>
              <a:t>)</a:t>
            </a:r>
            <a:endParaRPr lang="cs-CZ" sz="2400" i="1" dirty="0"/>
          </a:p>
          <a:p>
            <a:pPr lvl="0"/>
            <a:r>
              <a:rPr lang="cs-CZ" sz="2400" dirty="0"/>
              <a:t>Vysoká míra skupinové stability, integrity, homogenity, koheze,stálosti, autonomie, násilného chování, projevů nacionalismu a xenofobie, nízká úroveň skupinové propustnosti a krajně subjektivní hodnocení zápasů. Primárním cílem je vyvolat konflikt či bitku s obdobnými skupinami soupeřova týmu. Svoji totožnost zdůrazňují především </a:t>
            </a:r>
            <a:r>
              <a:rPr lang="cs-CZ" sz="2400" i="1" dirty="0" err="1"/>
              <a:t>streetwearovým</a:t>
            </a:r>
            <a:r>
              <a:rPr lang="cs-CZ" sz="2400" i="1" dirty="0"/>
              <a:t> </a:t>
            </a:r>
            <a:r>
              <a:rPr lang="cs-CZ" sz="2400" dirty="0"/>
              <a:t>oblečením oblíbených odlišujících značek, vlajkami, šálami a navenek i vydáváním </a:t>
            </a:r>
            <a:r>
              <a:rPr lang="cs-CZ" sz="2400" i="1" dirty="0" err="1"/>
              <a:t>fanzinů</a:t>
            </a:r>
            <a:r>
              <a:rPr lang="cs-CZ" sz="2400" i="1" dirty="0"/>
              <a:t> </a:t>
            </a:r>
            <a:r>
              <a:rPr lang="cs-CZ" sz="2400" dirty="0"/>
              <a:t>(časopisů sportovních fanoušků) či působením na webových stránkách. Zejména na půdě fotbalových utkání jsme svědky rasistických, </a:t>
            </a:r>
            <a:r>
              <a:rPr lang="cs-CZ" sz="2400" dirty="0" err="1"/>
              <a:t>antisemitických</a:t>
            </a:r>
            <a:r>
              <a:rPr lang="cs-CZ" sz="2400" dirty="0"/>
              <a:t> a nacionálně-šovinistických projevů </a:t>
            </a:r>
          </a:p>
          <a:p>
            <a:pPr lvl="0"/>
            <a:endParaRPr lang="cs-CZ" sz="2400" i="1" dirty="0">
              <a:solidFill>
                <a:srgbClr val="C00000"/>
              </a:solidFill>
            </a:endParaRPr>
          </a:p>
          <a:p>
            <a:pPr lvl="0"/>
            <a:endParaRPr lang="cs-CZ" sz="2400" i="1" dirty="0"/>
          </a:p>
          <a:p>
            <a:pPr lvl="0"/>
            <a:r>
              <a:rPr lang="cs-CZ" sz="2400" dirty="0"/>
              <a:t>Jistou „nadstavbou“ fotbalového chuligánství je v některých případech jeho propojení   organizovaným zločinem.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Nejčastější projevy diváckého násilí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konflikty s užitím verbálního i fyzického násilí </a:t>
            </a:r>
          </a:p>
          <a:p>
            <a:pPr lvl="0"/>
            <a:r>
              <a:rPr lang="cs-CZ" dirty="0"/>
              <a:t>vniknutí na hrací plochu</a:t>
            </a:r>
          </a:p>
          <a:p>
            <a:pPr lvl="0"/>
            <a:r>
              <a:rPr lang="cs-CZ" dirty="0"/>
              <a:t>házení předmětů na hrací plochu </a:t>
            </a:r>
          </a:p>
          <a:p>
            <a:pPr lvl="0"/>
            <a:r>
              <a:rPr lang="cs-CZ" dirty="0"/>
              <a:t>vandalismus</a:t>
            </a:r>
          </a:p>
          <a:p>
            <a:pPr lvl="0"/>
            <a:r>
              <a:rPr lang="cs-CZ" dirty="0"/>
              <a:t>výtržnosti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(…pokračování)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silový – vytrvalostní</a:t>
            </a:r>
          </a:p>
          <a:p>
            <a:r>
              <a:rPr lang="cs-CZ" sz="2400" dirty="0"/>
              <a:t>kontaktní – branný – technický</a:t>
            </a:r>
          </a:p>
          <a:p>
            <a:r>
              <a:rPr lang="cs-CZ" sz="2400" dirty="0"/>
              <a:t>intelektuální – silový</a:t>
            </a:r>
          </a:p>
          <a:p>
            <a:r>
              <a:rPr lang="cs-CZ" sz="2400" dirty="0"/>
              <a:t>dlouhodobě – krátkodobě pěstovaný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800" i="1" dirty="0">
                <a:solidFill>
                  <a:srgbClr val="002060"/>
                </a:solidFill>
              </a:rPr>
              <a:t>Sport – je takový, jaká je společnost a kultura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Téma násilí v prostředí sportovních diváků je stále aktuálněji ozvláštňováno sílícími formami </a:t>
            </a:r>
            <a:r>
              <a:rPr lang="cs-CZ" i="1" dirty="0">
                <a:solidFill>
                  <a:srgbClr val="FF0000"/>
                </a:solidFill>
              </a:rPr>
              <a:t>fotbalového chuligánství mimo stadiony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Hledisko věkové struktury upozorňuje na vnitřně funkčně diferencované skupiny v rozmezí zhruba  10–30 let, když skutečně vysoce společensky nebezpečnými jsou jedinci tvořící tzv. tvrdé jádro (</a:t>
            </a:r>
            <a:r>
              <a:rPr lang="cs-CZ" dirty="0" err="1"/>
              <a:t>hardcore</a:t>
            </a:r>
            <a:r>
              <a:rPr lang="cs-CZ" dirty="0"/>
              <a:t> </a:t>
            </a:r>
            <a:r>
              <a:rPr lang="cs-CZ" dirty="0" err="1"/>
              <a:t>hooligans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i="1" dirty="0">
                <a:solidFill>
                  <a:srgbClr val="FF0000"/>
                </a:solidFill>
              </a:rPr>
              <a:t>7 typů sociálních rolí fanoušků v kotli: </a:t>
            </a:r>
            <a:r>
              <a:rPr lang="cs-CZ" dirty="0"/>
              <a:t>iniciátor chorálů, útočník, šašek, chuligán, organizátor, </a:t>
            </a:r>
            <a:r>
              <a:rPr lang="cs-CZ" dirty="0" err="1"/>
              <a:t>rváč</a:t>
            </a:r>
            <a:r>
              <a:rPr lang="cs-CZ" dirty="0"/>
              <a:t>, opilec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Násilí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Diskuse ohledně </a:t>
            </a:r>
            <a:r>
              <a:rPr lang="cs-CZ" sz="2400" dirty="0">
                <a:solidFill>
                  <a:srgbClr val="C00000"/>
                </a:solidFill>
              </a:rPr>
              <a:t>příčin fotbalového chuligánství </a:t>
            </a:r>
            <a:r>
              <a:rPr lang="cs-CZ" sz="2400" dirty="0"/>
              <a:t>se zpravidla orientují na možnosti a meze pochopení chování  jeho aktérů, když se má obecně zato, že jde o </a:t>
            </a:r>
            <a:r>
              <a:rPr lang="cs-CZ" sz="2400" i="1" dirty="0"/>
              <a:t>reflexi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lvl="1"/>
            <a:r>
              <a:rPr lang="cs-CZ" dirty="0"/>
              <a:t>Vazby na nižší sociální vrstvy společnosti.</a:t>
            </a:r>
          </a:p>
          <a:p>
            <a:pPr lvl="1"/>
            <a:r>
              <a:rPr lang="cs-CZ" dirty="0"/>
              <a:t>Nízké úrovně vzdělanosti.</a:t>
            </a:r>
          </a:p>
          <a:p>
            <a:pPr lvl="1"/>
            <a:r>
              <a:rPr lang="cs-CZ" dirty="0"/>
              <a:t>Nízkého kreditu profesní příslušnosti.</a:t>
            </a:r>
          </a:p>
          <a:p>
            <a:pPr lvl="1"/>
            <a:r>
              <a:rPr lang="cs-CZ" dirty="0"/>
              <a:t>Touhy vyhledávat vzrušující a nebezpečné situace.</a:t>
            </a:r>
          </a:p>
          <a:p>
            <a:pPr lvl="1"/>
            <a:r>
              <a:rPr lang="cs-CZ" dirty="0"/>
              <a:t>Ostentativně prezentovat svoji maskulinitu.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masová média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Masová média – </a:t>
            </a:r>
            <a:r>
              <a:rPr lang="cs-CZ" sz="2400" dirty="0"/>
              <a:t>sdělovací systémy, akty a prostředky, pomocí niž se zprávy, informace, obrazy, hudba, sdělení, předávají konzumentům – velkému anonymnímu a heterogennímu souboru adresátů: z malého počtu zdrojů velkým počtům příjemců. </a:t>
            </a:r>
          </a:p>
          <a:p>
            <a:r>
              <a:rPr lang="cs-CZ" sz="2400" i="1" dirty="0">
                <a:solidFill>
                  <a:schemeClr val="accent2">
                    <a:lumMod val="75000"/>
                  </a:schemeClr>
                </a:solidFill>
              </a:rPr>
              <a:t>Mediální sport </a:t>
            </a:r>
            <a:r>
              <a:rPr lang="cs-CZ" sz="2400" i="1" dirty="0"/>
              <a:t>jako nejpopulárnější forma </a:t>
            </a:r>
            <a:r>
              <a:rPr lang="cs-CZ" sz="2400" i="1" dirty="0">
                <a:solidFill>
                  <a:schemeClr val="accent2">
                    <a:lumMod val="75000"/>
                  </a:schemeClr>
                </a:solidFill>
              </a:rPr>
              <a:t>masové kultury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400" dirty="0"/>
              <a:t>(sportovní TV  kanály, divácká popularita fotbalu, basketballu, </a:t>
            </a:r>
            <a:r>
              <a:rPr lang="cs-CZ" sz="2400" dirty="0" err="1"/>
              <a:t>basebalu</a:t>
            </a:r>
            <a:r>
              <a:rPr lang="cs-CZ" sz="2400" dirty="0"/>
              <a:t>, rugby, motorismu, lehké atletiky):</a:t>
            </a:r>
          </a:p>
          <a:p>
            <a:r>
              <a:rPr lang="cs-CZ" sz="2400" dirty="0"/>
              <a:t>1. čím nás sport mediálně </a:t>
            </a:r>
            <a:r>
              <a:rPr lang="cs-CZ" sz="2400" dirty="0">
                <a:solidFill>
                  <a:srgbClr val="C00000"/>
                </a:solidFill>
              </a:rPr>
              <a:t>přitahuje</a:t>
            </a:r>
          </a:p>
          <a:p>
            <a:r>
              <a:rPr lang="cs-CZ" sz="2400" dirty="0"/>
              <a:t>2. Jak významně je </a:t>
            </a:r>
            <a:r>
              <a:rPr lang="cs-CZ" sz="2400" dirty="0">
                <a:solidFill>
                  <a:srgbClr val="C00000"/>
                </a:solidFill>
              </a:rPr>
              <a:t>propojen </a:t>
            </a:r>
            <a:r>
              <a:rPr lang="cs-CZ" sz="2400" dirty="0"/>
              <a:t>svět sportu s masovými médii?</a:t>
            </a:r>
          </a:p>
          <a:p>
            <a:r>
              <a:rPr lang="cs-CZ" sz="2400" dirty="0"/>
              <a:t>3. Co je </a:t>
            </a:r>
            <a:r>
              <a:rPr lang="cs-CZ" sz="2400" dirty="0">
                <a:solidFill>
                  <a:srgbClr val="C00000"/>
                </a:solidFill>
              </a:rPr>
              <a:t>obsahem</a:t>
            </a:r>
            <a:r>
              <a:rPr lang="cs-CZ" sz="2400" dirty="0"/>
              <a:t> sportovního zpravodajství?</a:t>
            </a:r>
          </a:p>
          <a:p>
            <a:r>
              <a:rPr lang="cs-CZ" sz="2400" dirty="0"/>
              <a:t>4. Jakými </a:t>
            </a:r>
            <a:r>
              <a:rPr lang="cs-CZ" sz="2400" dirty="0">
                <a:solidFill>
                  <a:srgbClr val="C00000"/>
                </a:solidFill>
              </a:rPr>
              <a:t>znaky s</a:t>
            </a:r>
            <a:r>
              <a:rPr lang="cs-CZ" sz="2400" dirty="0"/>
              <a:t>e dnes vyznačuje sportovní žurnalistika?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média: komercionalizace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Komercionalizace sportu:</a:t>
            </a:r>
          </a:p>
          <a:p>
            <a:r>
              <a:rPr lang="cs-CZ" sz="2400" dirty="0"/>
              <a:t>1. sportovní průmysl</a:t>
            </a:r>
          </a:p>
          <a:p>
            <a:r>
              <a:rPr lang="cs-CZ" sz="2400" dirty="0"/>
              <a:t>2. veřejný sektor</a:t>
            </a:r>
          </a:p>
          <a:p>
            <a:r>
              <a:rPr lang="cs-CZ" sz="2400" dirty="0"/>
              <a:t>3. komercionalizace amatérského sportu</a:t>
            </a:r>
          </a:p>
          <a:p>
            <a:r>
              <a:rPr lang="cs-CZ" sz="2400" dirty="0"/>
              <a:t>4. sport a televize (význam reklamního poselství)</a:t>
            </a:r>
          </a:p>
          <a:p>
            <a:r>
              <a:rPr lang="cs-CZ" sz="2400" dirty="0"/>
              <a:t>5. sportovní sponzoring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Sportovní zpravodajství: </a:t>
            </a:r>
            <a:r>
              <a:rPr lang="cs-CZ" sz="2400" dirty="0"/>
              <a:t>specifická výpověď o světě, ve kterém žijeme:</a:t>
            </a:r>
          </a:p>
          <a:p>
            <a:r>
              <a:rPr lang="cs-CZ" sz="2400" dirty="0"/>
              <a:t>důraz na akčnost a heroismus, </a:t>
            </a:r>
          </a:p>
          <a:p>
            <a:r>
              <a:rPr lang="cs-CZ" sz="2400" dirty="0"/>
              <a:t>prezentace sportovních hvězd, </a:t>
            </a:r>
          </a:p>
          <a:p>
            <a:r>
              <a:rPr lang="cs-CZ" sz="2400" dirty="0"/>
              <a:t>technické vizuální přiblížení jedinečných okamžiků a situací sportovního zápolení)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hvězdy, ikony, hrdinové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Elita -</a:t>
            </a:r>
            <a:r>
              <a:rPr lang="cs-CZ" sz="2400" dirty="0"/>
              <a:t>  vybraná,nejlepší, vedoucí či privilegovaná vrstva společenských, politických a ekonomických zájmů. Vůdčí hybné osobnosti společenského vývoje. Dnes ti nejlepší v určitém oboru lidské činnosti. Jedinci prospívající většině jako nástroj progresivních opatření a změn.</a:t>
            </a:r>
          </a:p>
          <a:p>
            <a:r>
              <a:rPr lang="cs-CZ" sz="2400" dirty="0">
                <a:solidFill>
                  <a:srgbClr val="C00000"/>
                </a:solidFill>
              </a:rPr>
              <a:t>Celebrita</a:t>
            </a:r>
            <a:r>
              <a:rPr lang="cs-CZ" sz="2400" dirty="0"/>
              <a:t> – věhlasný, mediálně známý jedinec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Sportovní idol: </a:t>
            </a:r>
            <a:r>
              <a:rPr lang="cs-CZ" sz="2400" dirty="0"/>
              <a:t>adorace veřejností,zejména mládeží</a:t>
            </a:r>
          </a:p>
          <a:p>
            <a:pPr>
              <a:buNone/>
            </a:pPr>
            <a:r>
              <a:rPr lang="cs-CZ" sz="2400" dirty="0"/>
              <a:t>      </a:t>
            </a:r>
            <a:r>
              <a:rPr lang="cs-CZ" sz="2400" i="1" dirty="0"/>
              <a:t>Minulost: </a:t>
            </a:r>
            <a:r>
              <a:rPr lang="cs-CZ" sz="2400" dirty="0"/>
              <a:t>prověřený význam, velikost, důležitost</a:t>
            </a:r>
          </a:p>
          <a:p>
            <a:r>
              <a:rPr lang="cs-CZ" sz="2400" i="1" dirty="0"/>
              <a:t>Dnes: </a:t>
            </a:r>
            <a:r>
              <a:rPr lang="cs-CZ" sz="2400" dirty="0"/>
              <a:t>známost a proslulost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Sportovní hvězda: </a:t>
            </a:r>
            <a:r>
              <a:rPr lang="cs-CZ" sz="2400" dirty="0"/>
              <a:t>aktuálně vynikající vítězící představitel elitního sportu,  celebrita (celá plejáda fotbalistů) 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Sportovní ikona: </a:t>
            </a:r>
            <a:r>
              <a:rPr lang="cs-CZ" sz="2400" dirty="0"/>
              <a:t>sportovní osobnost jedinečně symbolizující určitý sport , velké jméno (Martina Navrátilová, Michael </a:t>
            </a:r>
            <a:r>
              <a:rPr lang="cs-CZ" sz="2400" dirty="0" err="1"/>
              <a:t>Jordan</a:t>
            </a:r>
            <a:r>
              <a:rPr lang="cs-CZ" sz="2400" dirty="0"/>
              <a:t>, Jaromír Jágr, I. </a:t>
            </a:r>
            <a:r>
              <a:rPr lang="cs-CZ" sz="2400" dirty="0" err="1"/>
              <a:t>Bolt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Sportovní hrdina: </a:t>
            </a:r>
            <a:r>
              <a:rPr lang="cs-CZ" sz="2400" dirty="0"/>
              <a:t>trvale proslulý nositel jedinečných velkých skutků na půdě sportu (</a:t>
            </a:r>
            <a:r>
              <a:rPr lang="cs-CZ" sz="2400" dirty="0" err="1"/>
              <a:t>Pelé</a:t>
            </a:r>
            <a:r>
              <a:rPr lang="cs-CZ" sz="2400" dirty="0"/>
              <a:t>, Emil </a:t>
            </a:r>
            <a:r>
              <a:rPr lang="cs-CZ" sz="2400" dirty="0" err="1"/>
              <a:t>Zátopek</a:t>
            </a:r>
            <a:r>
              <a:rPr lang="cs-CZ" sz="2400" dirty="0"/>
              <a:t>, Jar. Hudec, </a:t>
            </a:r>
            <a:r>
              <a:rPr lang="cs-CZ" sz="2400" dirty="0" err="1"/>
              <a:t>Lance</a:t>
            </a:r>
            <a:r>
              <a:rPr lang="cs-CZ" sz="2400" dirty="0"/>
              <a:t> Armstrong)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7030A0"/>
                </a:solidFill>
              </a:rPr>
              <a:t>Sportovní hvězdy, ikony, hrdinové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Sportovní hvězdy        </a:t>
            </a:r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Sportovní ikony          </a:t>
            </a:r>
            <a:r>
              <a:rPr lang="cs-CZ" sz="2400" dirty="0">
                <a:solidFill>
                  <a:srgbClr val="00B050"/>
                </a:solidFill>
              </a:rPr>
              <a:t>Sportovní hrdinové</a:t>
            </a:r>
          </a:p>
          <a:p>
            <a:endParaRPr lang="cs-CZ" sz="2400" dirty="0"/>
          </a:p>
        </p:txBody>
      </p:sp>
      <p:pic>
        <p:nvPicPr>
          <p:cNvPr id="4" name="Picture 10" descr="250PX-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786182" y="4000504"/>
            <a:ext cx="1116013" cy="1384300"/>
          </a:xfrm>
          <a:prstGeom prst="rect">
            <a:avLst/>
          </a:prstGeom>
        </p:spPr>
      </p:pic>
      <p:pic>
        <p:nvPicPr>
          <p:cNvPr id="5" name="Picture 13" descr="boltblog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643578"/>
            <a:ext cx="230505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jaromir-jag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2143116"/>
            <a:ext cx="105568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ristiano-ronaldo-shirtless-speed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714348" y="3500438"/>
            <a:ext cx="1411287" cy="1411287"/>
          </a:xfrm>
          <a:prstGeom prst="rect">
            <a:avLst/>
          </a:prstGeom>
        </p:spPr>
      </p:pic>
      <p:pic>
        <p:nvPicPr>
          <p:cNvPr id="8" name="Picture 12" descr="pele"/>
          <p:cNvPicPr>
            <a:picLocks noChangeAspect="1" noChangeArrowheads="1"/>
          </p:cNvPicPr>
          <p:nvPr/>
        </p:nvPicPr>
        <p:blipFill>
          <a:blip r:embed="rId6" cstate="print"/>
          <a:srcRect l="20232" r="31284"/>
          <a:stretch>
            <a:fillRect/>
          </a:stretch>
        </p:blipFill>
        <p:spPr bwMode="auto">
          <a:xfrm>
            <a:off x="6084888" y="3500438"/>
            <a:ext cx="8636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EMIL_Z~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4365625"/>
            <a:ext cx="1433512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hvězdy, ikony,hrdinové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sz="2400" i="1" dirty="0">
                <a:solidFill>
                  <a:srgbClr val="C00000"/>
                </a:solidFill>
              </a:rPr>
              <a:t>Kam s ním (hvězda  -   ikona -  hrdina)?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sz="2400" dirty="0"/>
              <a:t>Mnohonásobný  vítěz </a:t>
            </a:r>
            <a:r>
              <a:rPr lang="cs-CZ" sz="2400" i="1" dirty="0"/>
              <a:t>Velké pardubické steeplechase</a:t>
            </a:r>
            <a:r>
              <a:rPr lang="cs-CZ" sz="2400" dirty="0"/>
              <a:t> žokej Josef Váňa, vysloužil (zasloužil) si tak následně vysoké státní vyznamenání……</a:t>
            </a:r>
            <a:endParaRPr lang="cs-CZ" sz="2400" dirty="0">
              <a:latin typeface="Arial" charset="0"/>
            </a:endParaRPr>
          </a:p>
          <a:p>
            <a:endParaRPr lang="cs-CZ" dirty="0"/>
          </a:p>
        </p:txBody>
      </p:sp>
      <p:pic>
        <p:nvPicPr>
          <p:cNvPr id="6" name="Picture 4" descr="Váňa"/>
          <p:cNvPicPr>
            <a:picLocks noChangeAspect="1" noChangeArrowheads="1"/>
          </p:cNvPicPr>
          <p:nvPr/>
        </p:nvPicPr>
        <p:blipFill>
          <a:blip r:embed="rId2" cstate="print"/>
          <a:srcRect l="14268" r="7312"/>
          <a:stretch>
            <a:fillRect/>
          </a:stretch>
        </p:blipFill>
        <p:spPr>
          <a:xfrm>
            <a:off x="3500430" y="3143248"/>
            <a:ext cx="4032250" cy="3424237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Rituály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Sportovní rituály:</a:t>
            </a:r>
          </a:p>
          <a:p>
            <a:r>
              <a:rPr lang="cs-CZ" sz="2400" dirty="0"/>
              <a:t>1. </a:t>
            </a:r>
            <a:r>
              <a:rPr lang="cs-CZ" sz="2400" dirty="0">
                <a:solidFill>
                  <a:srgbClr val="C00000"/>
                </a:solidFill>
              </a:rPr>
              <a:t>Iniciační</a:t>
            </a:r>
            <a:r>
              <a:rPr lang="cs-CZ" sz="2400" dirty="0"/>
              <a:t> – kupř. přijetí nováčka do týmu</a:t>
            </a:r>
          </a:p>
          <a:p>
            <a:r>
              <a:rPr lang="cs-CZ" sz="2400" dirty="0"/>
              <a:t>2. </a:t>
            </a:r>
            <a:r>
              <a:rPr lang="cs-CZ" sz="2400" dirty="0">
                <a:solidFill>
                  <a:srgbClr val="C00000"/>
                </a:solidFill>
              </a:rPr>
              <a:t>Přípravné</a:t>
            </a:r>
            <a:r>
              <a:rPr lang="cs-CZ" sz="2400" dirty="0"/>
              <a:t> – součást každodenní sportovní přípravy, stravovací stereotypy; posílení sebevědomí, potlačení stresu.</a:t>
            </a:r>
          </a:p>
          <a:p>
            <a:r>
              <a:rPr lang="cs-CZ" sz="2400" dirty="0"/>
              <a:t>3. </a:t>
            </a:r>
            <a:r>
              <a:rPr lang="cs-CZ" sz="2400" dirty="0">
                <a:solidFill>
                  <a:srgbClr val="C00000"/>
                </a:solidFill>
              </a:rPr>
              <a:t>Ochranářské</a:t>
            </a:r>
            <a:r>
              <a:rPr lang="cs-CZ" sz="2400" dirty="0"/>
              <a:t> – aplikovány tam,kde je spatřován </a:t>
            </a:r>
            <a:r>
              <a:rPr lang="cs-CZ" sz="2400" dirty="0" err="1"/>
              <a:t>výzbamný</a:t>
            </a:r>
            <a:r>
              <a:rPr lang="cs-CZ" sz="2400" dirty="0"/>
              <a:t> bod soupeření – poklepat chrániče brankáře ledního hokeje před utkáním.</a:t>
            </a:r>
          </a:p>
          <a:p>
            <a:r>
              <a:rPr lang="cs-CZ" sz="2400" dirty="0"/>
              <a:t>Součástí rituálních sportovních praktik jsou i </a:t>
            </a:r>
            <a:r>
              <a:rPr lang="cs-CZ" sz="2400" i="1" dirty="0">
                <a:solidFill>
                  <a:srgbClr val="C00000"/>
                </a:solidFill>
              </a:rPr>
              <a:t>tabu</a:t>
            </a:r>
            <a:r>
              <a:rPr lang="cs-CZ" sz="2400" i="1" dirty="0"/>
              <a:t> – </a:t>
            </a:r>
            <a:r>
              <a:rPr lang="cs-CZ" sz="2400" dirty="0"/>
              <a:t>čemu se vyhýbat, vyvarovat před a během zápasu.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Rituály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i="1" dirty="0"/>
              <a:t>Sportovní rituály fungují jako:</a:t>
            </a:r>
          </a:p>
          <a:p>
            <a:r>
              <a:rPr lang="cs-CZ" sz="2400" dirty="0"/>
              <a:t>1. Prostředek hráčské </a:t>
            </a:r>
            <a:r>
              <a:rPr lang="cs-CZ" sz="2400" i="1" dirty="0"/>
              <a:t>koncentrace</a:t>
            </a:r>
          </a:p>
          <a:p>
            <a:r>
              <a:rPr lang="cs-CZ" sz="2400" dirty="0"/>
              <a:t>2. Signál pro soupeře </a:t>
            </a:r>
            <a:r>
              <a:rPr lang="cs-CZ" sz="2400" i="1" dirty="0"/>
              <a:t>(zastrašování)</a:t>
            </a:r>
          </a:p>
          <a:p>
            <a:r>
              <a:rPr lang="cs-CZ" sz="2400" dirty="0"/>
              <a:t>3. Prostředek </a:t>
            </a:r>
            <a:r>
              <a:rPr lang="cs-CZ" sz="2400" i="1" dirty="0"/>
              <a:t>kompenzace</a:t>
            </a:r>
            <a:r>
              <a:rPr lang="cs-CZ" sz="2400" dirty="0"/>
              <a:t> rizikových a stresových situací</a:t>
            </a:r>
          </a:p>
          <a:p>
            <a:r>
              <a:rPr lang="cs-CZ" sz="2400" dirty="0"/>
              <a:t>4. Regulátor pevné struktury, </a:t>
            </a:r>
            <a:r>
              <a:rPr lang="cs-CZ" sz="2400" i="1" dirty="0"/>
              <a:t>soudržnosti </a:t>
            </a:r>
            <a:r>
              <a:rPr lang="cs-CZ" sz="2400" dirty="0"/>
              <a:t>a komunikace týmu</a:t>
            </a:r>
          </a:p>
          <a:p>
            <a:r>
              <a:rPr lang="cs-CZ" sz="2400" dirty="0"/>
              <a:t>5. Moderátor </a:t>
            </a:r>
            <a:r>
              <a:rPr lang="cs-CZ" sz="2400" i="1" dirty="0"/>
              <a:t>vazeb</a:t>
            </a:r>
            <a:r>
              <a:rPr lang="cs-CZ" sz="2400" dirty="0"/>
              <a:t> na širší týmové a divácké zázemí</a:t>
            </a:r>
          </a:p>
          <a:p>
            <a:r>
              <a:rPr lang="cs-CZ" sz="2400" dirty="0"/>
              <a:t>6. Nástroj </a:t>
            </a:r>
            <a:r>
              <a:rPr lang="cs-CZ" sz="2400" i="1" dirty="0"/>
              <a:t>posílení </a:t>
            </a:r>
            <a:r>
              <a:rPr lang="cs-CZ" sz="2400" dirty="0"/>
              <a:t>osobní sebedůvěry a skupinové sounáležitosti</a:t>
            </a:r>
          </a:p>
          <a:p>
            <a:r>
              <a:rPr lang="cs-CZ" sz="2400" dirty="0"/>
              <a:t>7. Regulátor osobní </a:t>
            </a:r>
            <a:r>
              <a:rPr lang="cs-CZ" sz="2400" i="1" dirty="0"/>
              <a:t>motivace</a:t>
            </a:r>
            <a:r>
              <a:rPr lang="cs-CZ" sz="2400" dirty="0"/>
              <a:t> směrem ke skupinovým cílům</a:t>
            </a:r>
          </a:p>
          <a:p>
            <a:endParaRPr lang="cs-CZ" sz="2400" dirty="0"/>
          </a:p>
          <a:p>
            <a:r>
              <a:rPr lang="cs-CZ" sz="2400" dirty="0" err="1"/>
              <a:t>Pozn</a:t>
            </a:r>
            <a:r>
              <a:rPr lang="cs-CZ" sz="2400" dirty="0"/>
              <a:t>: kupř. </a:t>
            </a:r>
            <a:r>
              <a:rPr lang="cs-CZ" sz="2400" i="1" dirty="0" err="1"/>
              <a:t>Phil</a:t>
            </a:r>
            <a:r>
              <a:rPr lang="cs-CZ" sz="2400" i="1" dirty="0"/>
              <a:t> </a:t>
            </a:r>
            <a:r>
              <a:rPr lang="cs-CZ" sz="2400" i="1" dirty="0" err="1"/>
              <a:t>Espozito</a:t>
            </a:r>
            <a:r>
              <a:rPr lang="cs-CZ" sz="2400" i="1" dirty="0"/>
              <a:t> </a:t>
            </a:r>
            <a:r>
              <a:rPr lang="cs-CZ" sz="2400" dirty="0"/>
              <a:t>dvě desetiletí v </a:t>
            </a:r>
            <a:r>
              <a:rPr lang="cs-CZ" sz="2400" i="1" dirty="0"/>
              <a:t>NHL</a:t>
            </a:r>
            <a:r>
              <a:rPr lang="cs-CZ" sz="2400" dirty="0"/>
              <a:t> praktikoval stejné rituály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>
                <a:solidFill>
                  <a:srgbClr val="C00000"/>
                </a:solidFill>
              </a:rPr>
              <a:t>Sport ovlivňuje:</a:t>
            </a:r>
          </a:p>
          <a:p>
            <a:r>
              <a:rPr lang="cs-CZ" dirty="0"/>
              <a:t> změna životního režimu </a:t>
            </a:r>
          </a:p>
          <a:p>
            <a:r>
              <a:rPr lang="cs-CZ" dirty="0"/>
              <a:t>demokratizace </a:t>
            </a:r>
          </a:p>
          <a:p>
            <a:r>
              <a:rPr lang="cs-CZ" dirty="0"/>
              <a:t>konzumní orientace společnosti</a:t>
            </a:r>
          </a:p>
          <a:p>
            <a:r>
              <a:rPr lang="cs-CZ" dirty="0"/>
              <a:t>komercionalizace </a:t>
            </a:r>
          </a:p>
          <a:p>
            <a:r>
              <a:rPr lang="cs-CZ" dirty="0"/>
              <a:t>medializace </a:t>
            </a:r>
          </a:p>
          <a:p>
            <a:r>
              <a:rPr lang="cs-CZ" dirty="0"/>
              <a:t>Kulturní koexistence </a:t>
            </a:r>
          </a:p>
          <a:p>
            <a:r>
              <a:rPr lang="cs-CZ" dirty="0"/>
              <a:t>demografický vývoj</a:t>
            </a:r>
          </a:p>
          <a:p>
            <a:r>
              <a:rPr lang="cs-CZ" dirty="0"/>
              <a:t> globalizace aj.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Kategorizace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1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cs-CZ" sz="2400" dirty="0">
                <a:solidFill>
                  <a:srgbClr val="C00000"/>
                </a:solidFill>
              </a:rPr>
              <a:t>senzoricko-koncentrační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/>
              <a:t>(biatlon,  šachy, střelba, lukostřelba, windsurfing, jachting)</a:t>
            </a:r>
          </a:p>
          <a:p>
            <a:r>
              <a:rPr lang="cs-CZ" sz="2400" dirty="0"/>
              <a:t>2. </a:t>
            </a:r>
            <a:r>
              <a:rPr lang="cs-CZ" sz="2400" dirty="0">
                <a:solidFill>
                  <a:srgbClr val="C00000"/>
                </a:solidFill>
              </a:rPr>
              <a:t>funkčně-mobilizační </a:t>
            </a:r>
            <a:r>
              <a:rPr lang="cs-CZ" sz="2400" dirty="0"/>
              <a:t>(atletika, cyklistika, plavání, veslování, chůze, běh na lyžích, rychlobruslení)</a:t>
            </a:r>
          </a:p>
          <a:p>
            <a:r>
              <a:rPr lang="cs-CZ" sz="2400" dirty="0"/>
              <a:t>3. </a:t>
            </a:r>
            <a:r>
              <a:rPr lang="cs-CZ" sz="2400" dirty="0">
                <a:solidFill>
                  <a:srgbClr val="C00000"/>
                </a:solidFill>
              </a:rPr>
              <a:t>esteticko-koordinační</a:t>
            </a:r>
            <a:r>
              <a:rPr lang="cs-CZ" sz="2400" dirty="0"/>
              <a:t> (aerobic, gymnastika, skoky do vody, krasobruslení, akrobatické lyžování)</a:t>
            </a:r>
          </a:p>
          <a:p>
            <a:r>
              <a:rPr lang="cs-CZ" sz="2400" dirty="0"/>
              <a:t>4. </a:t>
            </a:r>
            <a:r>
              <a:rPr lang="cs-CZ" sz="2400" dirty="0">
                <a:solidFill>
                  <a:srgbClr val="C00000"/>
                </a:solidFill>
              </a:rPr>
              <a:t>rizikové </a:t>
            </a:r>
            <a:r>
              <a:rPr lang="cs-CZ" sz="2400" dirty="0"/>
              <a:t>(sjezdové lyžování, ski-alpinismus, potápění, motoristický sport, letectví)</a:t>
            </a:r>
          </a:p>
          <a:p>
            <a:r>
              <a:rPr lang="cs-CZ" sz="2400" dirty="0"/>
              <a:t>5. </a:t>
            </a:r>
            <a:r>
              <a:rPr lang="cs-CZ" sz="2400" dirty="0">
                <a:solidFill>
                  <a:srgbClr val="C00000"/>
                </a:solidFill>
              </a:rPr>
              <a:t>heuristicko-individuální</a:t>
            </a:r>
            <a:r>
              <a:rPr lang="cs-CZ" sz="2400" dirty="0"/>
              <a:t> (badminton, stolní tenis, box, karate, úpoly, kolová)</a:t>
            </a:r>
          </a:p>
          <a:p>
            <a:r>
              <a:rPr lang="cs-CZ" sz="2400" dirty="0"/>
              <a:t>6. </a:t>
            </a:r>
            <a:r>
              <a:rPr lang="cs-CZ" sz="2400" dirty="0">
                <a:solidFill>
                  <a:srgbClr val="C00000"/>
                </a:solidFill>
              </a:rPr>
              <a:t>heuristicko-kolektivní</a:t>
            </a:r>
            <a:r>
              <a:rPr lang="cs-CZ" sz="2400" dirty="0"/>
              <a:t> (baseball, basketbal, fotbal, házená, volejbal, futsal, florbal, hokej, vodní pólo)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Aktualizuje se  řada naléhavých </a:t>
            </a:r>
            <a:r>
              <a:rPr lang="cs-CZ" i="1" dirty="0"/>
              <a:t>otázek:</a:t>
            </a:r>
          </a:p>
          <a:p>
            <a:pPr lvl="0"/>
            <a:r>
              <a:rPr lang="cs-CZ" dirty="0"/>
              <a:t>1. Jaký dopad má expanze profesionálního sportu na </a:t>
            </a:r>
            <a:r>
              <a:rPr lang="cs-CZ" i="1" dirty="0">
                <a:solidFill>
                  <a:srgbClr val="C00000"/>
                </a:solidFill>
              </a:rPr>
              <a:t>mezinárodní politickou ekonomii</a:t>
            </a:r>
            <a:r>
              <a:rPr lang="cs-CZ" dirty="0"/>
              <a:t>?</a:t>
            </a:r>
          </a:p>
          <a:p>
            <a:r>
              <a:rPr lang="cs-CZ" dirty="0"/>
              <a:t>2. Jak sport přispívá k budování </a:t>
            </a:r>
            <a:r>
              <a:rPr lang="cs-CZ" i="1" dirty="0">
                <a:solidFill>
                  <a:srgbClr val="C00000"/>
                </a:solidFill>
              </a:rPr>
              <a:t>národní identity?</a:t>
            </a:r>
          </a:p>
          <a:p>
            <a:r>
              <a:rPr lang="cs-CZ" dirty="0"/>
              <a:t>3. Může sport sehrávat důležitou úlohu v </a:t>
            </a:r>
            <a:r>
              <a:rPr lang="cs-CZ" i="1" dirty="0">
                <a:solidFill>
                  <a:srgbClr val="C00000"/>
                </a:solidFill>
              </a:rPr>
              <a:t>mezinárodní diplomacii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Kontroverzní intervence politiky do vrcholového sportu </a:t>
            </a:r>
            <a:r>
              <a:rPr lang="cs-CZ" dirty="0"/>
              <a:t>zpravidla v době pořádání Olympijských her: </a:t>
            </a:r>
          </a:p>
          <a:p>
            <a:r>
              <a:rPr lang="cs-CZ" dirty="0"/>
              <a:t> v kontextu posílení fašismu a </a:t>
            </a:r>
            <a:r>
              <a:rPr lang="cs-CZ" i="1" dirty="0">
                <a:solidFill>
                  <a:srgbClr val="7030A0"/>
                </a:solidFill>
              </a:rPr>
              <a:t>nacionálního socialismu </a:t>
            </a:r>
            <a:r>
              <a:rPr lang="cs-CZ" dirty="0"/>
              <a:t>při berlínské olympiádě v roce 1936 </a:t>
            </a:r>
          </a:p>
          <a:p>
            <a:r>
              <a:rPr lang="cs-CZ" dirty="0"/>
              <a:t> Politicky motivovaných </a:t>
            </a:r>
            <a:r>
              <a:rPr lang="cs-CZ" i="1" dirty="0">
                <a:solidFill>
                  <a:srgbClr val="7030A0"/>
                </a:solidFill>
              </a:rPr>
              <a:t>bojkotech</a:t>
            </a:r>
            <a:r>
              <a:rPr lang="cs-CZ" i="1" dirty="0"/>
              <a:t> </a:t>
            </a:r>
            <a:r>
              <a:rPr lang="cs-CZ" dirty="0"/>
              <a:t>dvou supervelmocí éry tzv. studené války při OH v Moskvě 1980 a LA 1984. </a:t>
            </a:r>
          </a:p>
          <a:p>
            <a:r>
              <a:rPr lang="cs-CZ" dirty="0"/>
              <a:t>Rozpaky trvají nad silně </a:t>
            </a:r>
            <a:r>
              <a:rPr lang="cs-CZ" i="1" dirty="0">
                <a:solidFill>
                  <a:srgbClr val="7030A0"/>
                </a:solidFill>
              </a:rPr>
              <a:t>politickými motivy </a:t>
            </a:r>
            <a:r>
              <a:rPr lang="cs-CZ" dirty="0"/>
              <a:t>grandiózního uspořádání OH 2008 v Pekingu. </a:t>
            </a:r>
          </a:p>
          <a:p>
            <a:r>
              <a:rPr lang="cs-CZ" dirty="0"/>
              <a:t>Za krajní formu samotné sportovce poškozující příklady politického zneužívání sportu je považována opět politicky motivovaná cesta </a:t>
            </a:r>
            <a:r>
              <a:rPr lang="cs-CZ" i="1" dirty="0">
                <a:solidFill>
                  <a:srgbClr val="7030A0"/>
                </a:solidFill>
              </a:rPr>
              <a:t>bezohledné sportovní přípravy</a:t>
            </a:r>
            <a:r>
              <a:rPr lang="cs-CZ" dirty="0"/>
              <a:t> špičkových sportovců v bývalé NDR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Sport figuruje i jako platforma </a:t>
            </a:r>
            <a:r>
              <a:rPr lang="cs-CZ" i="1" dirty="0">
                <a:solidFill>
                  <a:srgbClr val="7030A0"/>
                </a:solidFill>
              </a:rPr>
              <a:t>odporu vůči stávajícím politickým strukturám. </a:t>
            </a:r>
            <a:r>
              <a:rPr lang="cs-CZ" dirty="0"/>
              <a:t>V období tuhé stalinské sovětské totality tak kupř.:</a:t>
            </a:r>
          </a:p>
          <a:p>
            <a:r>
              <a:rPr lang="cs-CZ" dirty="0"/>
              <a:t>podpora populárního </a:t>
            </a:r>
            <a:r>
              <a:rPr lang="cs-CZ" i="1" dirty="0">
                <a:solidFill>
                  <a:srgbClr val="00B050"/>
                </a:solidFill>
              </a:rPr>
              <a:t>Spartaku Moskva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vyjadřovala symbolický odpor vůči zbývajícím mocným klubům: Armádnímu </a:t>
            </a:r>
            <a:r>
              <a:rPr lang="cs-CZ" dirty="0">
                <a:solidFill>
                  <a:srgbClr val="7030A0"/>
                </a:solidFill>
              </a:rPr>
              <a:t>CSKA</a:t>
            </a:r>
            <a:r>
              <a:rPr lang="cs-CZ" dirty="0"/>
              <a:t>, policejnímu </a:t>
            </a:r>
            <a:r>
              <a:rPr lang="cs-CZ" dirty="0">
                <a:solidFill>
                  <a:srgbClr val="7030A0"/>
                </a:solidFill>
              </a:rPr>
              <a:t>Dynamu</a:t>
            </a:r>
            <a:r>
              <a:rPr lang="cs-CZ" dirty="0"/>
              <a:t>, na automobilku </a:t>
            </a:r>
            <a:r>
              <a:rPr lang="cs-CZ" dirty="0" err="1"/>
              <a:t>Zil</a:t>
            </a:r>
            <a:r>
              <a:rPr lang="cs-CZ" dirty="0"/>
              <a:t> vázanému </a:t>
            </a:r>
            <a:r>
              <a:rPr lang="cs-CZ" dirty="0" err="1">
                <a:solidFill>
                  <a:srgbClr val="7030A0"/>
                </a:solidFill>
              </a:rPr>
              <a:t>Torpedu</a:t>
            </a:r>
            <a:r>
              <a:rPr lang="cs-CZ" dirty="0"/>
              <a:t> či státním drahám blízkému týmu </a:t>
            </a:r>
            <a:r>
              <a:rPr lang="cs-CZ" dirty="0">
                <a:solidFill>
                  <a:srgbClr val="7030A0"/>
                </a:solidFill>
              </a:rPr>
              <a:t>Lokomotiv</a:t>
            </a:r>
            <a:r>
              <a:rPr lang="cs-CZ" dirty="0"/>
              <a:t>. </a:t>
            </a:r>
          </a:p>
          <a:p>
            <a:r>
              <a:rPr lang="cs-CZ" dirty="0"/>
              <a:t>Podle jednoho ze zakladatelů Spartaku Moskva a politickému vězni Nikolaje </a:t>
            </a:r>
            <a:r>
              <a:rPr lang="cs-CZ" dirty="0" err="1"/>
              <a:t>Starostina</a:t>
            </a:r>
            <a:r>
              <a:rPr lang="cs-CZ" i="1" dirty="0"/>
              <a:t>, </a:t>
            </a:r>
            <a:r>
              <a:rPr lang="cs-CZ" dirty="0"/>
              <a:t>„pro masy lidí fotbal znamenal jedinou – a mnohdy poslední – možnost a naději uchovat si vlastní identitu a bezprostřednost harmonizujících lidských vztahů“</a:t>
            </a:r>
          </a:p>
          <a:p>
            <a:r>
              <a:rPr lang="cs-CZ" dirty="0"/>
              <a:t>Stejně španělští fotbaloví fanoušci v období Frankovy diktatury vyjadřovali zástupně svůj politický odpor vůči režimu nadávkami proti oblíbenému týmu vůdce, kterým byl </a:t>
            </a:r>
            <a:r>
              <a:rPr lang="cs-CZ" i="1" dirty="0">
                <a:solidFill>
                  <a:srgbClr val="7030A0"/>
                </a:solidFill>
              </a:rPr>
              <a:t>Real Madrid</a:t>
            </a:r>
            <a:r>
              <a:rPr lang="cs-CZ" dirty="0"/>
              <a:t>. 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Individuální projevy politického protestu </a:t>
            </a:r>
            <a:r>
              <a:rPr lang="cs-CZ" dirty="0"/>
              <a:t>na půdě vrcholového sportu (známé kauzy z poválečného období): </a:t>
            </a:r>
          </a:p>
          <a:p>
            <a:r>
              <a:rPr lang="cs-CZ" dirty="0"/>
              <a:t>OH 1968 Mexiko -  černí američtí atleti 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John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Carlos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Tommie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Smith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/>
              <a:t>se na stupních vítězů ostentativně otočili zády v americké vlajce a zaťatou pěstí vyjádřili sounáležitost s hodnotami dobově populárního ideového hnutí „černé síly“. </a:t>
            </a:r>
            <a:r>
              <a:rPr lang="cs-CZ" dirty="0" err="1"/>
              <a:t>Smith</a:t>
            </a:r>
            <a:r>
              <a:rPr lang="cs-CZ" dirty="0"/>
              <a:t> tento bezprecedentní čin zdůvodňoval: „Když vítězíme, jsme považováni za Američany. Jinak jsme jenom negři“. </a:t>
            </a:r>
          </a:p>
          <a:p>
            <a:r>
              <a:rPr lang="cs-CZ" dirty="0"/>
              <a:t>Stejně i úspěšný americký boxer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</a:rPr>
              <a:t>Cassius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</a:rPr>
              <a:t>Clay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/>
              <a:t>(alias </a:t>
            </a:r>
            <a:r>
              <a:rPr lang="cs-CZ" dirty="0" err="1"/>
              <a:t>Muhammad</a:t>
            </a:r>
            <a:r>
              <a:rPr lang="cs-CZ" dirty="0"/>
              <a:t> </a:t>
            </a:r>
            <a:r>
              <a:rPr lang="cs-CZ" dirty="0" err="1"/>
              <a:t>Ali</a:t>
            </a:r>
            <a:r>
              <a:rPr lang="cs-CZ" dirty="0"/>
              <a:t>) zdůvodnil neochotu zúčastnit se války ve Vietnamu velice lapidárně: „Žádný Vietnamec mě nikdy nenazval negrem“ </a:t>
            </a:r>
          </a:p>
          <a:p>
            <a:r>
              <a:rPr lang="cs-CZ" dirty="0"/>
              <a:t> Své politické, či přinejmenším občanské postoje v roce 1972 svérázně vyjádřily i americké atletky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</a:rPr>
              <a:t>Wayne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 Doplet a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</a:rPr>
              <a:t>Vince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</a:rPr>
              <a:t>Matthews</a:t>
            </a:r>
            <a:r>
              <a:rPr lang="cs-CZ" i="1" dirty="0"/>
              <a:t>, </a:t>
            </a:r>
            <a:r>
              <a:rPr lang="cs-CZ" dirty="0"/>
              <a:t>když během udílení olympijských medailí a hraní státní hymny nonšalantně stály zády k americké vlajce, vtipkovaly a nepřípadně se  bavily.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 Mezinárodní </a:t>
            </a:r>
            <a:r>
              <a:rPr lang="cs-CZ" i="1" dirty="0"/>
              <a:t>politika</a:t>
            </a:r>
            <a:r>
              <a:rPr lang="cs-CZ" dirty="0"/>
              <a:t> je spíše spojována s </a:t>
            </a:r>
            <a:r>
              <a:rPr lang="cs-CZ" i="1" dirty="0"/>
              <a:t>negativními </a:t>
            </a:r>
            <a:r>
              <a:rPr lang="cs-CZ" dirty="0"/>
              <a:t>emocemi</a:t>
            </a:r>
          </a:p>
          <a:p>
            <a:pPr algn="just"/>
            <a:r>
              <a:rPr lang="cs-CZ" dirty="0"/>
              <a:t> Globálně dimenzovaný </a:t>
            </a:r>
            <a:r>
              <a:rPr lang="cs-CZ" i="1" dirty="0">
                <a:solidFill>
                  <a:srgbClr val="00B050"/>
                </a:solidFill>
              </a:rPr>
              <a:t>sport</a:t>
            </a:r>
            <a:r>
              <a:rPr lang="cs-CZ" dirty="0"/>
              <a:t> – spojován s </a:t>
            </a:r>
            <a:r>
              <a:rPr lang="cs-CZ" i="1" dirty="0">
                <a:solidFill>
                  <a:srgbClr val="00B050"/>
                </a:solidFill>
              </a:rPr>
              <a:t>pozitivními</a:t>
            </a:r>
            <a:r>
              <a:rPr lang="cs-CZ" dirty="0"/>
              <a:t> emocemi a vášněmi</a:t>
            </a:r>
          </a:p>
          <a:p>
            <a:pPr algn="just"/>
            <a:r>
              <a:rPr lang="cs-CZ" dirty="0"/>
              <a:t>V evropském kontextu jsme tak svědky procesu, kdy se kupř. klubový fotbal stává prostředníkem či </a:t>
            </a:r>
            <a:r>
              <a:rPr lang="cs-CZ" dirty="0">
                <a:solidFill>
                  <a:srgbClr val="00B050"/>
                </a:solidFill>
              </a:rPr>
              <a:t>nástrojem spolupráce </a:t>
            </a:r>
            <a:r>
              <a:rPr lang="cs-CZ" dirty="0"/>
              <a:t>mezi státy a přispívá tak k překonávání zpátečnického provincionalismu směrem k nadnárodní evropské identitě.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Různý pohled </a:t>
            </a:r>
            <a:r>
              <a:rPr lang="cs-CZ" dirty="0"/>
              <a:t>na politický význam mezinárodního  sportovního klání:</a:t>
            </a:r>
          </a:p>
          <a:p>
            <a:pPr algn="just"/>
            <a:r>
              <a:rPr lang="cs-CZ" dirty="0"/>
              <a:t> Sportovní soutěživost mezi státy či týmy: přirozeným  způsobem </a:t>
            </a:r>
            <a:r>
              <a:rPr lang="cs-CZ" i="1" dirty="0">
                <a:solidFill>
                  <a:srgbClr val="FF0000"/>
                </a:solidFill>
              </a:rPr>
              <a:t>civilizují</a:t>
            </a:r>
            <a:r>
              <a:rPr lang="cs-CZ" dirty="0"/>
              <a:t> soutěživost států a národů (Olympijské hry - de </a:t>
            </a:r>
            <a:r>
              <a:rPr lang="cs-CZ" dirty="0" err="1"/>
              <a:t>Cubertinovo</a:t>
            </a:r>
            <a:r>
              <a:rPr lang="cs-CZ" dirty="0"/>
              <a:t> poselství).</a:t>
            </a:r>
          </a:p>
          <a:p>
            <a:pPr algn="just"/>
            <a:r>
              <a:rPr lang="cs-CZ" dirty="0"/>
              <a:t> Především masová média </a:t>
            </a:r>
            <a:r>
              <a:rPr lang="cs-CZ" i="1" dirty="0">
                <a:solidFill>
                  <a:srgbClr val="FF0000"/>
                </a:solidFill>
              </a:rPr>
              <a:t>zveličují</a:t>
            </a:r>
            <a:r>
              <a:rPr lang="cs-CZ" dirty="0"/>
              <a:t> politický význam mezinárodního sportovního klání (v období „studené války“ vítězství či prohra na mezinárodním kolbišti výrazem národní cti a mezinárodní prestiže (dobové souboje našich hokejistů se „sovětskou sbornou“).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Triády </a:t>
            </a:r>
            <a:r>
              <a:rPr lang="cs-CZ" i="1" dirty="0">
                <a:solidFill>
                  <a:srgbClr val="C00000"/>
                </a:solidFill>
              </a:rPr>
              <a:t>sport – politika – demokracie:</a:t>
            </a:r>
          </a:p>
          <a:p>
            <a:r>
              <a:rPr lang="cs-CZ" dirty="0"/>
              <a:t>Sport může být jedinečným subtilním mechanismem utváření a prověřování </a:t>
            </a:r>
            <a:r>
              <a:rPr lang="cs-CZ" i="1" dirty="0"/>
              <a:t>diplomatických vztahů </a:t>
            </a:r>
            <a:r>
              <a:rPr lang="cs-CZ" dirty="0"/>
              <a:t>mezi regiony či národy</a:t>
            </a:r>
          </a:p>
          <a:p>
            <a:endParaRPr lang="cs-CZ" dirty="0"/>
          </a:p>
          <a:p>
            <a:r>
              <a:rPr lang="cs-CZ" dirty="0"/>
              <a:t>Koncem října 2003 tak kupř. Indie nabídla Pákistánu ve jménu zlepšení pošramocených bilaterálních vztahů i 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obnovení vzájemných sportovních kontaktů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/>
              <a:t>(pozemní  hokej, kriket). </a:t>
            </a:r>
          </a:p>
          <a:p>
            <a:r>
              <a:rPr lang="cs-CZ" dirty="0"/>
              <a:t>V  mnohem dramatičtějším kontextu  jihokorejský prezident </a:t>
            </a:r>
            <a:r>
              <a:rPr lang="cs-CZ" dirty="0" err="1"/>
              <a:t>Chung</a:t>
            </a:r>
            <a:r>
              <a:rPr lang="cs-CZ" dirty="0"/>
              <a:t> </a:t>
            </a:r>
            <a:r>
              <a:rPr lang="cs-CZ" dirty="0" err="1"/>
              <a:t>Mong</a:t>
            </a:r>
            <a:r>
              <a:rPr lang="cs-CZ" dirty="0"/>
              <a:t> </a:t>
            </a:r>
            <a:r>
              <a:rPr lang="cs-CZ" dirty="0" err="1"/>
              <a:t>Joon</a:t>
            </a:r>
            <a:r>
              <a:rPr lang="cs-CZ" dirty="0"/>
              <a:t> u příležitosti úspěšné organizace světového šampionátu ve fotbale v roce 2002 vyslovil přání nalézt ve sportu reálnou hybnou sílu a rozhodující krok k praktickému 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politickému znovusjednocení </a:t>
            </a:r>
            <a:r>
              <a:rPr lang="cs-CZ" dirty="0"/>
              <a:t>obou korejských států.</a:t>
            </a:r>
          </a:p>
          <a:p>
            <a:r>
              <a:rPr lang="cs-CZ" dirty="0"/>
              <a:t>Fotbal pro mír – společný sportovní trénink jako 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přirozený prostředek sbližování </a:t>
            </a:r>
            <a:r>
              <a:rPr lang="cs-CZ" dirty="0"/>
              <a:t>židovských a arabských sousedů v Izraeli v roce 2005.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Povaha a rozsah </a:t>
            </a:r>
            <a:r>
              <a:rPr lang="cs-CZ" dirty="0">
                <a:solidFill>
                  <a:srgbClr val="C00000"/>
                </a:solidFill>
              </a:rPr>
              <a:t>vládní participace ve sportu </a:t>
            </a:r>
            <a:r>
              <a:rPr lang="cs-CZ" dirty="0"/>
              <a:t>se místně a časově liší a je aktualizována v  případech:</a:t>
            </a:r>
          </a:p>
          <a:p>
            <a:pPr algn="just"/>
            <a:r>
              <a:rPr lang="cs-CZ" dirty="0"/>
              <a:t>1.	Zabezpečování </a:t>
            </a:r>
            <a:r>
              <a:rPr lang="cs-CZ" dirty="0">
                <a:solidFill>
                  <a:srgbClr val="002060"/>
                </a:solidFill>
              </a:rPr>
              <a:t>veřejného pořádku</a:t>
            </a:r>
          </a:p>
          <a:p>
            <a:pPr algn="just"/>
            <a:r>
              <a:rPr lang="cs-CZ" dirty="0"/>
              <a:t>2.	Podpora </a:t>
            </a:r>
            <a:r>
              <a:rPr lang="cs-CZ" dirty="0">
                <a:solidFill>
                  <a:srgbClr val="002060"/>
                </a:solidFill>
              </a:rPr>
              <a:t>zdraví </a:t>
            </a:r>
            <a:r>
              <a:rPr lang="cs-CZ" dirty="0"/>
              <a:t>a tělesné kondice obyvatel</a:t>
            </a:r>
          </a:p>
          <a:p>
            <a:pPr algn="just"/>
            <a:r>
              <a:rPr lang="cs-CZ" dirty="0"/>
              <a:t>3.	Zvýšení prestiže a </a:t>
            </a:r>
            <a:r>
              <a:rPr lang="cs-CZ" dirty="0">
                <a:solidFill>
                  <a:srgbClr val="002060"/>
                </a:solidFill>
              </a:rPr>
              <a:t>moci</a:t>
            </a:r>
            <a:r>
              <a:rPr lang="cs-CZ" dirty="0"/>
              <a:t> určitých skupin, společenství či národa</a:t>
            </a:r>
          </a:p>
          <a:p>
            <a:pPr algn="just"/>
            <a:r>
              <a:rPr lang="cs-CZ" dirty="0"/>
              <a:t>4.	Podpora společně sdíleného pocitu identity, </a:t>
            </a:r>
            <a:r>
              <a:rPr lang="cs-CZ" dirty="0">
                <a:solidFill>
                  <a:srgbClr val="002060"/>
                </a:solidFill>
              </a:rPr>
              <a:t>sounáležitosti</a:t>
            </a:r>
            <a:r>
              <a:rPr lang="cs-CZ" dirty="0"/>
              <a:t> a jednoty mezi občany       </a:t>
            </a:r>
          </a:p>
          <a:p>
            <a:pPr algn="just"/>
            <a:r>
              <a:rPr lang="cs-CZ" dirty="0"/>
              <a:t>5.	Posilování hodnot slučitelných s dominantní </a:t>
            </a:r>
            <a:r>
              <a:rPr lang="cs-CZ" dirty="0">
                <a:solidFill>
                  <a:srgbClr val="002060"/>
                </a:solidFill>
              </a:rPr>
              <a:t>ideologií </a:t>
            </a:r>
            <a:r>
              <a:rPr lang="cs-CZ" dirty="0"/>
              <a:t>společnosti či státu</a:t>
            </a:r>
          </a:p>
          <a:p>
            <a:pPr algn="just"/>
            <a:r>
              <a:rPr lang="cs-CZ" dirty="0"/>
              <a:t>6.	Zvýšení </a:t>
            </a:r>
            <a:r>
              <a:rPr lang="cs-CZ" dirty="0">
                <a:solidFill>
                  <a:srgbClr val="002060"/>
                </a:solidFill>
              </a:rPr>
              <a:t>prestiže politických vůdců </a:t>
            </a:r>
            <a:r>
              <a:rPr lang="cs-CZ" dirty="0"/>
              <a:t>a vlády</a:t>
            </a:r>
          </a:p>
          <a:p>
            <a:pPr algn="just"/>
            <a:r>
              <a:rPr lang="cs-CZ" dirty="0"/>
              <a:t>7.	Podpora </a:t>
            </a:r>
            <a:r>
              <a:rPr lang="cs-CZ" dirty="0">
                <a:solidFill>
                  <a:srgbClr val="002060"/>
                </a:solidFill>
              </a:rPr>
              <a:t>ekonomického rozvoje </a:t>
            </a:r>
            <a:r>
              <a:rPr lang="cs-CZ" dirty="0"/>
              <a:t>v místě, regionu či širší společnosti </a:t>
            </a:r>
          </a:p>
          <a:p>
            <a:pPr algn="just"/>
            <a:r>
              <a:rPr lang="cs-CZ" dirty="0"/>
              <a:t>8.       </a:t>
            </a:r>
            <a:r>
              <a:rPr lang="cs-CZ" dirty="0">
                <a:solidFill>
                  <a:srgbClr val="002060"/>
                </a:solidFill>
              </a:rPr>
              <a:t>Prevence kriminality </a:t>
            </a:r>
            <a:r>
              <a:rPr lang="cs-CZ" dirty="0"/>
              <a:t>(mládeže)</a:t>
            </a:r>
          </a:p>
          <a:p>
            <a:pPr algn="just"/>
            <a:r>
              <a:rPr lang="cs-CZ" dirty="0"/>
              <a:t>9.     Součást </a:t>
            </a:r>
            <a:r>
              <a:rPr lang="cs-CZ" i="1" dirty="0"/>
              <a:t>vojenského </a:t>
            </a:r>
            <a:r>
              <a:rPr lang="cs-CZ" dirty="0">
                <a:solidFill>
                  <a:srgbClr val="002060"/>
                </a:solidFill>
              </a:rPr>
              <a:t>výcviku</a:t>
            </a:r>
            <a:r>
              <a:rPr lang="cs-CZ" i="1" dirty="0">
                <a:solidFill>
                  <a:srgbClr val="002060"/>
                </a:solidFill>
              </a:rPr>
              <a:t>,</a:t>
            </a:r>
            <a:r>
              <a:rPr lang="cs-CZ" i="1" dirty="0"/>
              <a:t> </a:t>
            </a:r>
            <a:r>
              <a:rPr lang="cs-CZ" dirty="0"/>
              <a:t>fyzické kondice policejních a hasičských složek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Police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Fire</a:t>
            </a:r>
            <a:r>
              <a:rPr lang="cs-CZ" dirty="0"/>
              <a:t> </a:t>
            </a:r>
            <a:r>
              <a:rPr lang="cs-CZ" dirty="0" err="1"/>
              <a:t>Games</a:t>
            </a:r>
            <a:r>
              <a:rPr lang="cs-CZ" dirty="0"/>
              <a:t>) 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Motivace vládní angažovanosti na půdě sportu </a:t>
            </a:r>
          </a:p>
          <a:p>
            <a:pPr algn="just"/>
            <a:r>
              <a:rPr lang="cs-CZ" dirty="0"/>
              <a:t>1. </a:t>
            </a:r>
            <a:r>
              <a:rPr lang="cs-CZ" i="1" dirty="0"/>
              <a:t>Politické důvody: </a:t>
            </a:r>
          </a:p>
          <a:p>
            <a:pPr algn="just"/>
            <a:r>
              <a:rPr lang="cs-CZ" dirty="0">
                <a:solidFill>
                  <a:srgbClr val="C00000"/>
                </a:solidFill>
              </a:rPr>
              <a:t>OH 1936  </a:t>
            </a:r>
            <a:r>
              <a:rPr lang="cs-CZ" dirty="0" err="1">
                <a:solidFill>
                  <a:srgbClr val="C00000"/>
                </a:solidFill>
              </a:rPr>
              <a:t>Berlín</a:t>
            </a:r>
            <a:r>
              <a:rPr lang="cs-CZ" dirty="0" err="1"/>
              <a:t>Hitlerovské</a:t>
            </a:r>
            <a:r>
              <a:rPr lang="cs-CZ" dirty="0"/>
              <a:t> Německo (bezchybná olympiáda)</a:t>
            </a:r>
          </a:p>
          <a:p>
            <a:pPr algn="just"/>
            <a:r>
              <a:rPr lang="cs-CZ" dirty="0">
                <a:solidFill>
                  <a:srgbClr val="C00000"/>
                </a:solidFill>
              </a:rPr>
              <a:t>OH 1980 Moskva </a:t>
            </a:r>
            <a:r>
              <a:rPr lang="cs-CZ" dirty="0"/>
              <a:t>Hegemonistický SSSR (bipolární politika)</a:t>
            </a:r>
          </a:p>
          <a:p>
            <a:pPr algn="just"/>
            <a:r>
              <a:rPr lang="cs-CZ" dirty="0">
                <a:solidFill>
                  <a:srgbClr val="C00000"/>
                </a:solidFill>
              </a:rPr>
              <a:t>OH 2008 Peking </a:t>
            </a:r>
            <a:r>
              <a:rPr lang="cs-CZ" dirty="0"/>
              <a:t>Komunistická Čína (spektakulární show)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2. </a:t>
            </a:r>
            <a:r>
              <a:rPr lang="cs-CZ" i="1" dirty="0"/>
              <a:t>Prestižní důvody: </a:t>
            </a:r>
          </a:p>
          <a:p>
            <a:pPr algn="just"/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OH 1988 </a:t>
            </a:r>
            <a:r>
              <a:rPr lang="cs-CZ" dirty="0" err="1">
                <a:solidFill>
                  <a:srgbClr val="C00000"/>
                </a:solidFill>
              </a:rPr>
              <a:t>Seoul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Korejský perfekcionismus  </a:t>
            </a:r>
          </a:p>
          <a:p>
            <a:pPr algn="just"/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OH 1996 Atlanta </a:t>
            </a:r>
            <a:r>
              <a:rPr lang="cs-CZ" dirty="0"/>
              <a:t>prezentace „nového amerického Jihu“</a:t>
            </a:r>
          </a:p>
          <a:p>
            <a:pPr algn="just"/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OH 2000 Sydney </a:t>
            </a:r>
            <a:r>
              <a:rPr lang="cs-CZ" dirty="0"/>
              <a:t>ekologicky přátelské místo multikulturního</a:t>
            </a:r>
          </a:p>
          <a:p>
            <a:r>
              <a:rPr lang="cs-CZ" dirty="0"/>
              <a:t>  setkání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Globálně úspěšné fotbalové </a:t>
            </a:r>
            <a:r>
              <a:rPr lang="cs-CZ" i="1" dirty="0"/>
              <a:t>týmy</a:t>
            </a:r>
            <a:r>
              <a:rPr lang="cs-CZ" dirty="0"/>
              <a:t>, zprvu z Jižní Ameriky a poté i z některých afrických zemí jako Kamerun či Nigérie, již několik dekád </a:t>
            </a:r>
            <a:r>
              <a:rPr lang="cs-CZ" dirty="0">
                <a:solidFill>
                  <a:srgbClr val="00B050"/>
                </a:solidFill>
              </a:rPr>
              <a:t>zvyšují prestiž zemí </a:t>
            </a:r>
            <a:r>
              <a:rPr lang="cs-CZ" dirty="0"/>
              <a:t>dříve málo známých. </a:t>
            </a:r>
          </a:p>
          <a:p>
            <a:r>
              <a:rPr lang="cs-CZ" dirty="0"/>
              <a:t> Politicky a ekonomicky bezvýznamné země usilují  posílit svůj </a:t>
            </a:r>
            <a:r>
              <a:rPr lang="cs-CZ" dirty="0">
                <a:solidFill>
                  <a:srgbClr val="00B050"/>
                </a:solidFill>
              </a:rPr>
              <a:t>mezinárodní kredit </a:t>
            </a:r>
            <a:r>
              <a:rPr lang="cs-CZ" dirty="0"/>
              <a:t>právě prostřednictvím sportu: </a:t>
            </a:r>
            <a:r>
              <a:rPr lang="cs-CZ" i="1" dirty="0"/>
              <a:t>atleti</a:t>
            </a:r>
            <a:r>
              <a:rPr lang="cs-CZ" dirty="0"/>
              <a:t> vytrvalostních běžeckých disciplín z Maroka, Keni či Etiopie a nebo </a:t>
            </a:r>
            <a:r>
              <a:rPr lang="cs-CZ" i="1" dirty="0"/>
              <a:t>hráče</a:t>
            </a:r>
            <a:r>
              <a:rPr lang="cs-CZ" dirty="0"/>
              <a:t> kriketu, basketballu a baseballu z karibské oblasti.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Socializace – </a:t>
            </a:r>
            <a:r>
              <a:rPr lang="cs-CZ" sz="2400" dirty="0"/>
              <a:t>proces přizpůsobování se hodnotám a kultuře okolního světa</a:t>
            </a:r>
          </a:p>
          <a:p>
            <a:r>
              <a:rPr lang="cs-CZ" sz="2400" i="1" dirty="0"/>
              <a:t>Sport se v rámci socializace projevuje:</a:t>
            </a:r>
          </a:p>
          <a:p>
            <a:pPr>
              <a:buNone/>
            </a:pPr>
            <a:r>
              <a:rPr lang="cs-CZ" sz="2400" dirty="0"/>
              <a:t>Příležitostí ověřovat a rozvíjet vlastní schopnosti i mimo rámec sportu</a:t>
            </a:r>
          </a:p>
          <a:p>
            <a:pPr>
              <a:buNone/>
            </a:pPr>
            <a:r>
              <a:rPr lang="cs-CZ" sz="2400" dirty="0"/>
              <a:t>Přispívá ke zkušenostem přenosným mimo vlastí rámec</a:t>
            </a:r>
          </a:p>
          <a:p>
            <a:pPr>
              <a:buNone/>
            </a:pPr>
            <a:r>
              <a:rPr lang="cs-CZ" sz="2400" dirty="0"/>
              <a:t>Formuje nové vztahy</a:t>
            </a:r>
          </a:p>
          <a:p>
            <a:pPr>
              <a:buNone/>
            </a:pPr>
            <a:r>
              <a:rPr lang="cs-CZ" sz="2400" dirty="0"/>
              <a:t>Zvyšuje pravděpodobnost kompetencí, zodpovědnosti, respektu k principu fair play</a:t>
            </a:r>
          </a:p>
          <a:p>
            <a:pPr>
              <a:buNone/>
            </a:pPr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Shrnutí:</a:t>
            </a:r>
            <a:r>
              <a:rPr lang="cs-CZ" sz="2400" dirty="0"/>
              <a:t> </a:t>
            </a:r>
            <a:r>
              <a:rPr lang="cs-CZ" sz="2400" i="1" dirty="0"/>
              <a:t>různé sporty, různé zkušenosti a osobní dispozice přinášejí různé dopady na půdě socializace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i="1" dirty="0">
                <a:solidFill>
                  <a:srgbClr val="00B050"/>
                </a:solidFill>
              </a:rPr>
              <a:t>Masovost </a:t>
            </a:r>
            <a:r>
              <a:rPr lang="cs-CZ" dirty="0">
                <a:solidFill>
                  <a:srgbClr val="00B050"/>
                </a:solidFill>
              </a:rPr>
              <a:t>provozování sportovních aktivit </a:t>
            </a:r>
            <a:r>
              <a:rPr lang="cs-CZ" dirty="0"/>
              <a:t>přináší ty nejpozitivnější společenské dopady: 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Zvyšuje</a:t>
            </a:r>
            <a:r>
              <a:rPr lang="cs-CZ" dirty="0"/>
              <a:t> tělesnou a duševní kondici</a:t>
            </a:r>
          </a:p>
          <a:p>
            <a:r>
              <a:rPr lang="cs-CZ" dirty="0">
                <a:solidFill>
                  <a:srgbClr val="00B050"/>
                </a:solidFill>
              </a:rPr>
              <a:t>Zlepšuje </a:t>
            </a:r>
            <a:r>
              <a:rPr lang="cs-CZ" dirty="0"/>
              <a:t>zdravotní stav </a:t>
            </a:r>
          </a:p>
          <a:p>
            <a:r>
              <a:rPr lang="cs-CZ" dirty="0">
                <a:solidFill>
                  <a:srgbClr val="00B050"/>
                </a:solidFill>
              </a:rPr>
              <a:t>Přispívá </a:t>
            </a:r>
            <a:r>
              <a:rPr lang="cs-CZ" dirty="0"/>
              <a:t>k harmonickému rozvoji obyvatel</a:t>
            </a:r>
          </a:p>
          <a:p>
            <a:pPr>
              <a:buNone/>
            </a:pPr>
            <a:r>
              <a:rPr lang="cs-CZ" dirty="0"/>
              <a:t>     </a:t>
            </a:r>
          </a:p>
          <a:p>
            <a:pPr>
              <a:buNone/>
            </a:pPr>
            <a:r>
              <a:rPr lang="cs-CZ" dirty="0"/>
              <a:t>     </a:t>
            </a:r>
            <a:r>
              <a:rPr lang="cs-CZ" i="1" dirty="0"/>
              <a:t>Zásady sociálního státu</a:t>
            </a:r>
            <a:r>
              <a:rPr lang="cs-CZ" dirty="0"/>
              <a:t>: demokratické formy organizace sportu, důraz na masovost, celoživotní fyzickou nezávislost sportu zakotvená i legislativně:</a:t>
            </a:r>
          </a:p>
          <a:p>
            <a:pPr>
              <a:buNone/>
            </a:pPr>
            <a:r>
              <a:rPr lang="cs-CZ" dirty="0"/>
              <a:t>     </a:t>
            </a:r>
          </a:p>
          <a:p>
            <a:pPr>
              <a:buNone/>
            </a:pPr>
            <a:r>
              <a:rPr lang="cs-CZ" dirty="0">
                <a:solidFill>
                  <a:srgbClr val="0070C0"/>
                </a:solidFill>
              </a:rPr>
              <a:t>ŠVÉDSKO:</a:t>
            </a:r>
            <a:r>
              <a:rPr lang="cs-CZ" dirty="0"/>
              <a:t> Ve 40 000 místních sportovních klubech aktivně sportuje dva miliony občanů, 750 000 na výkonnostní úrovni, 7 000 vrcholově.</a:t>
            </a:r>
          </a:p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DÁNSKO: </a:t>
            </a:r>
            <a:r>
              <a:rPr lang="cs-CZ" i="1" dirty="0"/>
              <a:t>třetí cesta“</a:t>
            </a:r>
            <a:r>
              <a:rPr lang="cs-CZ" dirty="0"/>
              <a:t> vztahu sportu a politiky – spojení s </a:t>
            </a:r>
            <a:r>
              <a:rPr lang="cs-CZ" i="1" dirty="0"/>
              <a:t>kulturní politikou: Důraz na </a:t>
            </a:r>
            <a:r>
              <a:rPr lang="cs-CZ" dirty="0"/>
              <a:t>kondiční a zdraví podporující pohybové aktivity, populární hry a masovou tělovýchovu. </a:t>
            </a:r>
          </a:p>
          <a:p>
            <a:pPr>
              <a:buNone/>
            </a:pPr>
            <a:r>
              <a:rPr lang="cs-CZ" dirty="0"/>
              <a:t>       Trojrozměrný kulturně zakotvený model sportu: </a:t>
            </a:r>
          </a:p>
          <a:p>
            <a:pPr marL="514350" indent="-514350">
              <a:buAutoNum type="arabicPeriod"/>
            </a:pPr>
            <a:r>
              <a:rPr lang="cs-CZ" dirty="0"/>
              <a:t>1. Na výkon a výsledky orientovaný sport</a:t>
            </a:r>
          </a:p>
          <a:p>
            <a:pPr marL="514350" indent="-514350">
              <a:buAutoNum type="arabicPeriod"/>
            </a:pPr>
            <a:r>
              <a:rPr lang="cs-CZ" dirty="0"/>
              <a:t>2. Na podporu životního stylu zaměřené tělesné a kondiční cvičení </a:t>
            </a:r>
          </a:p>
          <a:p>
            <a:pPr marL="514350" indent="-514350">
              <a:buAutoNum type="arabicPeriod"/>
            </a:pPr>
            <a:r>
              <a:rPr lang="cs-CZ" dirty="0"/>
              <a:t>3. Neformální tělesné aktivity hravé tělesné zkušenosti. </a:t>
            </a:r>
          </a:p>
          <a:p>
            <a:pPr marL="514350" indent="-514350">
              <a:buAutoNum type="arabicPeriod"/>
            </a:pPr>
            <a:r>
              <a:rPr lang="cs-CZ" dirty="0"/>
              <a:t>Sport musí nabídnout sportovní vyžití bez výjimky všem příslušníkům dánské populace.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Vrcholné světové a kontinentální organizace (OSN, EU) včleňují </a:t>
            </a:r>
            <a:r>
              <a:rPr lang="cs-CZ" dirty="0">
                <a:solidFill>
                  <a:srgbClr val="C00000"/>
                </a:solidFill>
              </a:rPr>
              <a:t>sport</a:t>
            </a:r>
            <a:r>
              <a:rPr lang="cs-CZ" dirty="0"/>
              <a:t> do své agendy jako </a:t>
            </a:r>
            <a:r>
              <a:rPr lang="cs-CZ" i="1" dirty="0">
                <a:solidFill>
                  <a:srgbClr val="C00000"/>
                </a:solidFill>
              </a:rPr>
              <a:t>nástroj harmonizace kulturně diverzifikované globální společnosti. </a:t>
            </a:r>
          </a:p>
          <a:p>
            <a:pPr algn="just"/>
            <a:endParaRPr lang="cs-CZ" dirty="0">
              <a:solidFill>
                <a:srgbClr val="C00000"/>
              </a:solidFill>
            </a:endParaRPr>
          </a:p>
          <a:p>
            <a:pPr algn="just"/>
            <a:r>
              <a:rPr lang="cs-CZ" dirty="0">
                <a:solidFill>
                  <a:srgbClr val="C00000"/>
                </a:solidFill>
              </a:rPr>
              <a:t>Olympijský sport </a:t>
            </a:r>
            <a:r>
              <a:rPr lang="cs-CZ" dirty="0"/>
              <a:t>svým důrazem na </a:t>
            </a:r>
            <a:r>
              <a:rPr lang="cs-CZ" dirty="0">
                <a:solidFill>
                  <a:srgbClr val="C00000"/>
                </a:solidFill>
              </a:rPr>
              <a:t>fair play</a:t>
            </a:r>
            <a:r>
              <a:rPr lang="cs-CZ" dirty="0"/>
              <a:t>, práva na sport, přátelství, spolupráce a tolerance cílí ke globálnímu překonávání současných negativních stránek vrcholové sportovní scény a vedou k cestám, který usnadňují lidstvu hledat a nalézat ve sportu nezastupitelný nástroj harmonizace v individuální i společenské rovině.</a:t>
            </a:r>
          </a:p>
          <a:p>
            <a:pPr algn="just"/>
            <a:endParaRPr lang="cs-CZ" i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Globalizace: </a:t>
            </a:r>
            <a:r>
              <a:rPr lang="cs-CZ" sz="2400" dirty="0"/>
              <a:t>vzájemná propojenost planety cestou provázanosti problémů a forem jejich řešení, akcent na funkční využití člověka; nejednoznačnost účinků.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Sport a globalizace: </a:t>
            </a:r>
          </a:p>
          <a:p>
            <a:r>
              <a:rPr lang="cs-CZ" sz="2400" dirty="0"/>
              <a:t>1. Intenzifikace celosvětových sportovních kontaktů a událostí</a:t>
            </a:r>
          </a:p>
          <a:p>
            <a:r>
              <a:rPr lang="cs-CZ" sz="2400" dirty="0"/>
              <a:t>2. Rostoucí význam ekonomických stimulů a komercionalizace</a:t>
            </a:r>
          </a:p>
          <a:p>
            <a:r>
              <a:rPr lang="cs-CZ" sz="2400" dirty="0"/>
              <a:t>3. Omezování lokálních a národních organizačních struktur</a:t>
            </a:r>
          </a:p>
          <a:p>
            <a:r>
              <a:rPr lang="cs-CZ" sz="2400" dirty="0"/>
              <a:t>4. Nestejné působení globalizace přináší dynamický rozvoj sportu na jedné straně a lokální úpadek sportu na </a:t>
            </a:r>
            <a:r>
              <a:rPr lang="cs-CZ" sz="2400" dirty="0" err="1"/>
              <a:t>druké</a:t>
            </a:r>
            <a:r>
              <a:rPr lang="cs-CZ" sz="2400" dirty="0"/>
              <a:t> straně (</a:t>
            </a:r>
            <a:r>
              <a:rPr lang="cs-CZ" sz="2400" i="1" dirty="0" err="1"/>
              <a:t>glokální</a:t>
            </a:r>
            <a:r>
              <a:rPr lang="cs-CZ" sz="2400" dirty="0"/>
              <a:t> = globální versus lokální)</a:t>
            </a:r>
          </a:p>
          <a:p>
            <a:r>
              <a:rPr lang="cs-CZ" sz="2400" dirty="0"/>
              <a:t>5. Různost zájmů aktérů globalizace přináší odpor či projevy vykořisťování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Rozporuplnost důsledků globalizace sportu:</a:t>
            </a:r>
          </a:p>
          <a:p>
            <a:r>
              <a:rPr lang="cs-CZ" sz="2400" dirty="0"/>
              <a:t>1. Sport jako progresivní a </a:t>
            </a:r>
            <a:r>
              <a:rPr lang="cs-CZ" sz="2400" i="1" dirty="0">
                <a:solidFill>
                  <a:srgbClr val="00B050"/>
                </a:solidFill>
              </a:rPr>
              <a:t>liberální fenomén </a:t>
            </a:r>
            <a:r>
              <a:rPr lang="cs-CZ" sz="2400" dirty="0"/>
              <a:t>podpory lidských kontaktů, vzájemného porozumění a spolupráce.</a:t>
            </a:r>
          </a:p>
          <a:p>
            <a:r>
              <a:rPr lang="cs-CZ" sz="2400" dirty="0"/>
              <a:t>2. Sport jako jedna z cest konzumní fáze západního kapitalismu a </a:t>
            </a:r>
            <a:r>
              <a:rPr lang="cs-CZ" sz="2400" i="1" dirty="0" err="1">
                <a:solidFill>
                  <a:srgbClr val="00B050"/>
                </a:solidFill>
              </a:rPr>
              <a:t>komodifikace</a:t>
            </a:r>
            <a:r>
              <a:rPr lang="cs-CZ" sz="2400" i="1" dirty="0">
                <a:solidFill>
                  <a:srgbClr val="00B050"/>
                </a:solidFill>
              </a:rPr>
              <a:t> kultury.</a:t>
            </a:r>
          </a:p>
          <a:p>
            <a:endParaRPr lang="cs-CZ" sz="2400" i="1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50"/>
                </a:solidFill>
              </a:rPr>
              <a:t>Globální šíření sportovních symbolů, sportovního oblečení </a:t>
            </a:r>
            <a:r>
              <a:rPr lang="cs-CZ" sz="2400" dirty="0"/>
              <a:t>jako globálního image (být in, </a:t>
            </a:r>
            <a:r>
              <a:rPr lang="cs-CZ" sz="2400" dirty="0" err="1"/>
              <a:t>cool</a:t>
            </a:r>
            <a:r>
              <a:rPr lang="cs-CZ" sz="2400" dirty="0"/>
              <a:t>). Produkty vyvinuté na bohatém západě, vyrobené cestou vykořisťování pracovní síly v rozvojových zemích a distribuovaných globálně (</a:t>
            </a:r>
            <a:r>
              <a:rPr lang="cs-CZ" sz="2400" dirty="0" err="1"/>
              <a:t>Nike</a:t>
            </a:r>
            <a:r>
              <a:rPr lang="cs-CZ" sz="2400" dirty="0"/>
              <a:t>,</a:t>
            </a:r>
            <a:r>
              <a:rPr lang="cs-CZ" sz="2400" dirty="0" err="1"/>
              <a:t>Adidas</a:t>
            </a:r>
            <a:r>
              <a:rPr lang="cs-CZ" sz="2400" dirty="0"/>
              <a:t>).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/>
              <a:t>Migrace sportovců na globální úrovni </a:t>
            </a:r>
            <a:r>
              <a:rPr lang="cs-CZ" sz="2400" dirty="0"/>
              <a:t>je podmíněna i novými </a:t>
            </a:r>
            <a:r>
              <a:rPr lang="cs-CZ" sz="2400" dirty="0">
                <a:solidFill>
                  <a:srgbClr val="00B050"/>
                </a:solidFill>
              </a:rPr>
              <a:t>předpoklady sportovního úspěchu:</a:t>
            </a:r>
          </a:p>
          <a:p>
            <a:r>
              <a:rPr lang="cs-CZ" sz="2400" dirty="0"/>
              <a:t>1. Dostupnost lidských a materiálových zdrojů</a:t>
            </a:r>
          </a:p>
          <a:p>
            <a:r>
              <a:rPr lang="cs-CZ" sz="2400" dirty="0"/>
              <a:t>2. Vědecké metody koučování a tréninku</a:t>
            </a:r>
          </a:p>
          <a:p>
            <a:r>
              <a:rPr lang="cs-CZ" sz="2400" dirty="0"/>
              <a:t>3. Kvalita sportovních organizací</a:t>
            </a:r>
          </a:p>
          <a:p>
            <a:r>
              <a:rPr lang="cs-CZ" sz="2400" dirty="0"/>
              <a:t>4. Hluboké znalosti sportovního lékařství a věd o sportu</a:t>
            </a:r>
          </a:p>
          <a:p>
            <a:pPr>
              <a:buNone/>
            </a:pPr>
            <a:r>
              <a:rPr lang="cs-CZ" sz="2400" dirty="0"/>
              <a:t> Sportovci v profesionálních týmových sportech jsou vlastněni (vázáni kontraktem), mohou být „prodáni“, „koupeni“, „obchodováni“, „zapůjčeni“: jsou svého druhu </a:t>
            </a:r>
            <a:r>
              <a:rPr lang="cs-CZ" sz="2400" dirty="0">
                <a:solidFill>
                  <a:srgbClr val="00B050"/>
                </a:solidFill>
              </a:rPr>
              <a:t>zbožím.</a:t>
            </a:r>
          </a:p>
          <a:p>
            <a:pPr>
              <a:buNone/>
            </a:pPr>
            <a:r>
              <a:rPr lang="cs-CZ" sz="2400" dirty="0">
                <a:solidFill>
                  <a:srgbClr val="00B050"/>
                </a:solidFill>
              </a:rPr>
              <a:t>      Sociologický problém resocializace či multikulturní, interkulturní koexistence.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1. Které sporty a z jakých důvodů jsou migrací nejvíce poznamenány?</a:t>
            </a:r>
          </a:p>
          <a:p>
            <a:r>
              <a:rPr lang="cs-CZ" sz="2400" dirty="0"/>
              <a:t>2. Co to přináší z hlediska kultury daného sportovního odvětví?</a:t>
            </a:r>
          </a:p>
          <a:p>
            <a:r>
              <a:rPr lang="cs-CZ" sz="2400" dirty="0"/>
              <a:t>3. Existují obecně fungující vzory globální migrace?</a:t>
            </a:r>
          </a:p>
          <a:p>
            <a:r>
              <a:rPr lang="cs-CZ" sz="2400" dirty="0"/>
              <a:t>4. jak se migrace sportovců (trenérů) </a:t>
            </a:r>
            <a:r>
              <a:rPr lang="cs-CZ" sz="2400" dirty="0">
                <a:solidFill>
                  <a:srgbClr val="00B050"/>
                </a:solidFill>
              </a:rPr>
              <a:t>projevuje </a:t>
            </a:r>
            <a:r>
              <a:rPr lang="cs-CZ" sz="2400" dirty="0"/>
              <a:t>ve výchozích a hostitelských zemích?</a:t>
            </a:r>
          </a:p>
          <a:p>
            <a:r>
              <a:rPr lang="cs-CZ" sz="2400" dirty="0"/>
              <a:t>5. Jaké jsou </a:t>
            </a:r>
            <a:r>
              <a:rPr lang="cs-CZ" sz="2400" dirty="0">
                <a:solidFill>
                  <a:srgbClr val="00B050"/>
                </a:solidFill>
              </a:rPr>
              <a:t>hlavní motivy </a:t>
            </a:r>
            <a:r>
              <a:rPr lang="cs-CZ" sz="2400" dirty="0"/>
              <a:t>sportovní migrace?</a:t>
            </a:r>
          </a:p>
          <a:p>
            <a:r>
              <a:rPr lang="cs-CZ" sz="2400" dirty="0"/>
              <a:t>6. Jaká je nejčastější typická </a:t>
            </a:r>
            <a:r>
              <a:rPr lang="cs-CZ" sz="2400" dirty="0">
                <a:solidFill>
                  <a:srgbClr val="00B050"/>
                </a:solidFill>
              </a:rPr>
              <a:t>osobní zkušenost </a:t>
            </a:r>
            <a:r>
              <a:rPr lang="cs-CZ" sz="2400" dirty="0"/>
              <a:t>sportovců v hostitelských zemích?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Sportovní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Otázky v rovině sportovní migrace:</a:t>
            </a:r>
          </a:p>
          <a:p>
            <a:r>
              <a:rPr lang="cs-CZ" sz="2400" dirty="0"/>
              <a:t>1. jakou roli sehrávají </a:t>
            </a:r>
            <a:r>
              <a:rPr lang="cs-CZ" sz="2400" dirty="0">
                <a:solidFill>
                  <a:srgbClr val="00B050"/>
                </a:solidFill>
              </a:rPr>
              <a:t>ekonomické motivy</a:t>
            </a:r>
            <a:r>
              <a:rPr lang="cs-CZ" sz="2400" dirty="0"/>
              <a:t>?</a:t>
            </a:r>
          </a:p>
          <a:p>
            <a:r>
              <a:rPr lang="cs-CZ" sz="2400" dirty="0"/>
              <a:t>2. Které prvky nad rámce finančního profitu poznamenávají povahu sportovní migrace?</a:t>
            </a:r>
          </a:p>
          <a:p>
            <a:r>
              <a:rPr lang="cs-CZ" sz="2400" dirty="0"/>
              <a:t>3. Jaké jsou zde zdroje případných </a:t>
            </a:r>
            <a:r>
              <a:rPr lang="cs-CZ" sz="2400" dirty="0">
                <a:solidFill>
                  <a:srgbClr val="00B050"/>
                </a:solidFill>
              </a:rPr>
              <a:t>sociálních nerovností</a:t>
            </a:r>
            <a:r>
              <a:rPr lang="cs-CZ" sz="2400" dirty="0"/>
              <a:t>?</a:t>
            </a:r>
          </a:p>
          <a:p>
            <a:r>
              <a:rPr lang="cs-CZ" sz="2400" dirty="0"/>
              <a:t>4. Jaké obecné a speciální </a:t>
            </a:r>
            <a:r>
              <a:rPr lang="cs-CZ" sz="2400" dirty="0">
                <a:solidFill>
                  <a:srgbClr val="00B050"/>
                </a:solidFill>
              </a:rPr>
              <a:t>poučení</a:t>
            </a:r>
            <a:r>
              <a:rPr lang="cs-CZ" sz="2400" dirty="0"/>
              <a:t> lze ze sportovní migrace odvodit?</a:t>
            </a:r>
          </a:p>
          <a:p>
            <a:r>
              <a:rPr lang="cs-CZ" sz="2400" dirty="0"/>
              <a:t>Sportovní migrace: poznamenána sumou </a:t>
            </a:r>
            <a:r>
              <a:rPr lang="cs-CZ" sz="2400" i="1" dirty="0"/>
              <a:t>politických, kulturních, ekonomických a geografických </a:t>
            </a:r>
            <a:r>
              <a:rPr lang="cs-CZ" sz="2400" dirty="0"/>
              <a:t>problémů a tlaků.</a:t>
            </a:r>
          </a:p>
          <a:p>
            <a:r>
              <a:rPr lang="cs-CZ" sz="2400" dirty="0"/>
              <a:t>Označení migrujících sportovců: sportovní průkopníci, nomádi, usedlíci, kočovní investoři.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Podpůrné argumenty sportovní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1.. Revitalizace domácího sportu</a:t>
            </a:r>
          </a:p>
          <a:p>
            <a:r>
              <a:rPr lang="cs-CZ" sz="2400" dirty="0"/>
              <a:t>2. Zvýšení atraktivity sportovní podívané</a:t>
            </a:r>
          </a:p>
          <a:p>
            <a:r>
              <a:rPr lang="cs-CZ" sz="2400" dirty="0"/>
              <a:t>3. Prezentace těch nejlepších</a:t>
            </a:r>
          </a:p>
          <a:p>
            <a:r>
              <a:rPr lang="cs-CZ" sz="2400" dirty="0"/>
              <a:t>4. Zvýšení klubového členství a divácké návštěvnosti</a:t>
            </a:r>
          </a:p>
          <a:p>
            <a:r>
              <a:rPr lang="cs-CZ" sz="2400" dirty="0"/>
              <a:t>5. Zvýšený zájem sponzorů a médií</a:t>
            </a:r>
          </a:p>
          <a:p>
            <a:r>
              <a:rPr lang="cs-CZ" sz="2400" dirty="0"/>
              <a:t>6. Konfrontační (konkurenční) výzva pro domácí sportovce</a:t>
            </a:r>
          </a:p>
          <a:p>
            <a:r>
              <a:rPr lang="cs-CZ" sz="2400" dirty="0"/>
              <a:t>7. Posílení prestiže </a:t>
            </a:r>
            <a:r>
              <a:rPr lang="cs-CZ" sz="2400" i="1" dirty="0"/>
              <a:t>klubových soutěží </a:t>
            </a:r>
            <a:r>
              <a:rPr lang="cs-CZ" sz="2400" dirty="0"/>
              <a:t>a </a:t>
            </a:r>
            <a:r>
              <a:rPr lang="cs-CZ" sz="2400" i="1" dirty="0"/>
              <a:t>reprezentace </a:t>
            </a:r>
            <a:r>
              <a:rPr lang="cs-CZ" sz="2400" dirty="0"/>
              <a:t>hostitelské země</a:t>
            </a:r>
          </a:p>
          <a:p>
            <a:r>
              <a:rPr lang="cs-CZ" sz="2400" dirty="0"/>
              <a:t>8. Kompenzace nedostatku domácích talentů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Negativní dopady sportovní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1. Snížení šancí pro doma připravované sportovce</a:t>
            </a:r>
          </a:p>
          <a:p>
            <a:r>
              <a:rPr lang="cs-CZ" sz="2400" dirty="0"/>
              <a:t>2. Snížení kreditu národního týmu</a:t>
            </a:r>
          </a:p>
          <a:p>
            <a:r>
              <a:rPr lang="cs-CZ" sz="2400" dirty="0"/>
              <a:t>3. Obavy z eroze tradičního ducha, étosu a etiky domácího sportu</a:t>
            </a:r>
          </a:p>
          <a:p>
            <a:r>
              <a:rPr lang="cs-CZ" sz="2400" dirty="0"/>
              <a:t>4. Možnost erupce etnických, rasových či sociálních problémů na půdě klubového sportu a směrem k divákům.</a:t>
            </a:r>
          </a:p>
          <a:p>
            <a:endParaRPr lang="cs-CZ" sz="2400" dirty="0"/>
          </a:p>
          <a:p>
            <a:r>
              <a:rPr lang="cs-CZ" sz="2400" i="1" dirty="0" err="1"/>
              <a:t>Silvio</a:t>
            </a:r>
            <a:r>
              <a:rPr lang="cs-CZ" sz="2400" i="1" dirty="0"/>
              <a:t> </a:t>
            </a:r>
            <a:r>
              <a:rPr lang="cs-CZ" sz="2400" i="1" dirty="0" err="1"/>
              <a:t>Berluscini</a:t>
            </a:r>
            <a:r>
              <a:rPr lang="cs-CZ" sz="2400" i="1" dirty="0"/>
              <a:t>: </a:t>
            </a:r>
            <a:r>
              <a:rPr lang="cs-CZ" sz="2400" dirty="0"/>
              <a:t>„Na čem opravdu záleží, je </a:t>
            </a:r>
            <a:r>
              <a:rPr lang="cs-CZ" sz="2400" i="1" dirty="0"/>
              <a:t>klubový úspěch</a:t>
            </a:r>
            <a:r>
              <a:rPr lang="cs-CZ" sz="2400" dirty="0"/>
              <a:t>“</a:t>
            </a:r>
          </a:p>
          <a:p>
            <a:r>
              <a:rPr lang="cs-CZ" sz="2400" dirty="0"/>
              <a:t>(vyprázdnění smyslu národních týmů)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Sport: kam kráčí?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Tendence na půdě vrcholového sportu:</a:t>
            </a:r>
          </a:p>
          <a:p>
            <a:r>
              <a:rPr lang="cs-CZ" sz="2400" dirty="0"/>
              <a:t>1. Využívání (zneužívání) hormonálních prostředků</a:t>
            </a:r>
          </a:p>
          <a:p>
            <a:r>
              <a:rPr lang="cs-CZ" sz="2400" dirty="0"/>
              <a:t>2. Usilovné hledání nových prostředků zvyšujících velikost, sílu, vytrvalost a rychlost sportovců</a:t>
            </a:r>
          </a:p>
          <a:p>
            <a:r>
              <a:rPr lang="cs-CZ" sz="2400" dirty="0"/>
              <a:t>3. Vývoj  a využití sportovní výbavy vyrobené z lehkých a odolných materiálů</a:t>
            </a:r>
          </a:p>
          <a:p>
            <a:r>
              <a:rPr lang="cs-CZ" sz="2400" dirty="0"/>
              <a:t>4. Přetrvá idea vysněného projektu geneticky dokonalého atleta</a:t>
            </a:r>
          </a:p>
          <a:p>
            <a:r>
              <a:rPr lang="cs-CZ" sz="2400" dirty="0"/>
              <a:t>5. Poroste význam sofistikovaných tréninkových metod</a:t>
            </a:r>
          </a:p>
          <a:p>
            <a:r>
              <a:rPr lang="cs-CZ" sz="2400" dirty="0"/>
              <a:t>6. Pokles významu veřejného sektoru</a:t>
            </a:r>
          </a:p>
          <a:p>
            <a:r>
              <a:rPr lang="cs-CZ" sz="2400" dirty="0">
                <a:solidFill>
                  <a:srgbClr val="C00000"/>
                </a:solidFill>
              </a:rPr>
              <a:t>Otázky: </a:t>
            </a:r>
            <a:r>
              <a:rPr lang="cs-CZ" sz="2400" dirty="0"/>
              <a:t>Kde jsou hranice lidských možností? </a:t>
            </a:r>
          </a:p>
          <a:p>
            <a:r>
              <a:rPr lang="cs-CZ" sz="2400" dirty="0"/>
              <a:t>               Kde leží </a:t>
            </a:r>
            <a:r>
              <a:rPr lang="cs-CZ" sz="2400" dirty="0">
                <a:solidFill>
                  <a:srgbClr val="C00000"/>
                </a:solidFill>
              </a:rPr>
              <a:t>hranice</a:t>
            </a:r>
            <a:r>
              <a:rPr lang="cs-CZ" sz="2400" dirty="0"/>
              <a:t> vrcholového sportu?</a:t>
            </a:r>
          </a:p>
          <a:p>
            <a:r>
              <a:rPr lang="cs-CZ" sz="2400" dirty="0"/>
              <a:t>                Jaký smysl má rostoucí touha být lepší, úspěšnější, </a:t>
            </a:r>
          </a:p>
          <a:p>
            <a:r>
              <a:rPr lang="cs-CZ" sz="2400" dirty="0"/>
              <a:t>                obdivovanější?</a:t>
            </a:r>
          </a:p>
          <a:p>
            <a:r>
              <a:rPr lang="cs-CZ" sz="2400" dirty="0">
                <a:solidFill>
                  <a:srgbClr val="C00000"/>
                </a:solidFill>
              </a:rPr>
              <a:t>Problém: </a:t>
            </a:r>
            <a:r>
              <a:rPr lang="cs-CZ" sz="2400" dirty="0"/>
              <a:t>Prohlubující se </a:t>
            </a:r>
            <a:r>
              <a:rPr lang="cs-CZ" sz="2400" dirty="0">
                <a:solidFill>
                  <a:srgbClr val="C00000"/>
                </a:solidFill>
              </a:rPr>
              <a:t>propast </a:t>
            </a:r>
            <a:r>
              <a:rPr lang="cs-CZ" sz="2400" dirty="0"/>
              <a:t>mezi smyslem a směřováním rekreačního a vrcholového elitního sportu.</a:t>
            </a:r>
            <a:endParaRPr lang="cs-CZ" sz="2400" dirty="0">
              <a:solidFill>
                <a:srgbClr val="C00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Sport byl v historickém vývoji utvářen v rámci kulturně podmíněných sociálně ekonomických vztahů a plní v souladu s tímto faktem </a:t>
            </a:r>
            <a:r>
              <a:rPr lang="cs-CZ" i="1" dirty="0">
                <a:solidFill>
                  <a:srgbClr val="7030A0"/>
                </a:solidFill>
              </a:rPr>
              <a:t>různé socializační funkce</a:t>
            </a:r>
            <a:r>
              <a:rPr lang="cs-CZ" dirty="0"/>
              <a:t>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Je takový, jaká je společnost. V dnešní podobě dominantních forem sportu se </a:t>
            </a:r>
            <a:r>
              <a:rPr lang="cs-CZ" dirty="0">
                <a:solidFill>
                  <a:srgbClr val="7030A0"/>
                </a:solidFill>
              </a:rPr>
              <a:t>vyznačuje: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>
                <a:solidFill>
                  <a:srgbClr val="7030A0"/>
                </a:solidFill>
              </a:rPr>
              <a:t> </a:t>
            </a:r>
            <a:endParaRPr lang="cs-CZ" dirty="0">
              <a:solidFill>
                <a:srgbClr val="7030A0"/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  1.  sekularismem 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 2.  otevřeností přístupu 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 3.  specializací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 4.  racionalizací 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5. byrokratizací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i="1" dirty="0"/>
              <a:t>  6.  kvantifikací a záznamem nejlepších výsledků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Sport: kam kráčí?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Vývoj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olympismu</a:t>
            </a:r>
            <a:r>
              <a:rPr lang="cs-CZ" sz="2400" dirty="0">
                <a:solidFill>
                  <a:srgbClr val="C00000"/>
                </a:solidFill>
              </a:rPr>
              <a:t>:</a:t>
            </a:r>
          </a:p>
          <a:p>
            <a:r>
              <a:rPr lang="cs-CZ" sz="2400" dirty="0"/>
              <a:t>1. Trvalá přitažlivost olympijských her (olympijský Disneyland)</a:t>
            </a:r>
          </a:p>
          <a:p>
            <a:r>
              <a:rPr lang="cs-CZ" sz="2400" dirty="0"/>
              <a:t>2. Globalizace poškodí vývoj sportu v rozvojových zemích</a:t>
            </a:r>
          </a:p>
          <a:p>
            <a:r>
              <a:rPr lang="cs-CZ" sz="2400" dirty="0"/>
              <a:t>3. Poroste zájem o alternativní sporty</a:t>
            </a:r>
          </a:p>
          <a:p>
            <a:r>
              <a:rPr lang="cs-CZ" sz="2400" dirty="0"/>
              <a:t>4. Potrvá tendence rozšířit spektrum tzv. olympijských sportů</a:t>
            </a:r>
          </a:p>
          <a:p>
            <a:r>
              <a:rPr lang="cs-CZ" sz="2400" dirty="0"/>
              <a:t>5. Globální řízení a koordinace regionálních,mezinárodních a světových sportovních soutěží</a:t>
            </a:r>
          </a:p>
          <a:p>
            <a:r>
              <a:rPr lang="cs-CZ" sz="2400" dirty="0"/>
              <a:t>6. Vzorovými zeměmi harmonizace sportu pro všechny a vrcholového sportu budou stále země jako Norsko, Finsko, Island, Německo, Austrálie a Kanada</a:t>
            </a:r>
          </a:p>
          <a:p>
            <a:r>
              <a:rPr lang="cs-CZ" sz="2400">
                <a:solidFill>
                  <a:srgbClr val="C00000"/>
                </a:solidFill>
              </a:rPr>
              <a:t>Výzva</a:t>
            </a:r>
            <a:r>
              <a:rPr lang="cs-CZ" sz="2400"/>
              <a:t>: </a:t>
            </a:r>
            <a:r>
              <a:rPr lang="cs-CZ" sz="2400" dirty="0"/>
              <a:t>Zaměřovat se na </a:t>
            </a:r>
            <a:r>
              <a:rPr lang="cs-CZ" sz="2400" dirty="0">
                <a:solidFill>
                  <a:srgbClr val="C00000"/>
                </a:solidFill>
              </a:rPr>
              <a:t>podporu </a:t>
            </a:r>
            <a:r>
              <a:rPr lang="cs-CZ" sz="2400" dirty="0"/>
              <a:t>sportovních aktivit a </a:t>
            </a:r>
            <a:r>
              <a:rPr lang="cs-CZ" sz="2400" dirty="0">
                <a:solidFill>
                  <a:srgbClr val="C00000"/>
                </a:solidFill>
              </a:rPr>
              <a:t>volnočasového sportování </a:t>
            </a:r>
            <a:r>
              <a:rPr lang="cs-CZ" sz="2400" dirty="0"/>
              <a:t>s ohledem na specifické podmínky místa, času a konkrétní  situace.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7030A0"/>
                </a:solidFill>
              </a:rPr>
              <a:t>Sport a 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S nesporným </a:t>
            </a:r>
            <a:r>
              <a:rPr lang="cs-CZ" b="1" dirty="0">
                <a:solidFill>
                  <a:srgbClr val="FF0000"/>
                </a:solidFill>
              </a:rPr>
              <a:t>rostoucím významem sportu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v životě soudobého globálně se vyvíjejícího světa se aktualizuje řada otázek:</a:t>
            </a:r>
          </a:p>
          <a:p>
            <a:pPr marL="274320" lvl="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lvl="0" indent="-274320">
              <a:buClr>
                <a:schemeClr val="accent3"/>
              </a:buClr>
              <a:buNone/>
              <a:defRPr/>
            </a:pPr>
            <a:r>
              <a:rPr lang="cs-CZ" dirty="0"/>
              <a:t>Co </a:t>
            </a:r>
            <a:r>
              <a:rPr lang="cs-CZ" i="1" dirty="0"/>
              <a:t>znamená sport</a:t>
            </a:r>
            <a:r>
              <a:rPr lang="cs-CZ" dirty="0"/>
              <a:t> v životě moderního (či postmoderního) člověka?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Jaký dopad má v rovině </a:t>
            </a:r>
            <a:r>
              <a:rPr lang="cs-CZ" i="1" dirty="0"/>
              <a:t>výkonnostního </a:t>
            </a:r>
            <a:r>
              <a:rPr lang="cs-CZ" dirty="0"/>
              <a:t>a </a:t>
            </a:r>
            <a:r>
              <a:rPr lang="cs-CZ" i="1" dirty="0"/>
              <a:t>rekreačního</a:t>
            </a:r>
            <a:r>
              <a:rPr lang="cs-CZ" dirty="0"/>
              <a:t> sportu?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Jakou roli hraje v plnohodnotném všestranném rozvoji každého </a:t>
            </a:r>
            <a:r>
              <a:rPr lang="cs-CZ" i="1" dirty="0"/>
              <a:t>jedince?</a:t>
            </a: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A zejména: Co si obecně můžeme představit pod pojmem </a:t>
            </a:r>
            <a:r>
              <a:rPr lang="cs-CZ" i="1" dirty="0"/>
              <a:t>socializace sportem?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4406</Words>
  <Application>Microsoft Office PowerPoint</Application>
  <PresentationFormat>Předvádění na obrazovce (4:3)</PresentationFormat>
  <Paragraphs>638</Paragraphs>
  <Slides>82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6" baseType="lpstr">
      <vt:lpstr>Arial</vt:lpstr>
      <vt:lpstr>Calibri</vt:lpstr>
      <vt:lpstr>Wingdings 2</vt:lpstr>
      <vt:lpstr>Motiv sady Office</vt:lpstr>
      <vt:lpstr>Sociologie sportu sport a socializace sportem</vt:lpstr>
      <vt:lpstr>Sociologie sportu: základní pojmy</vt:lpstr>
      <vt:lpstr>Sport - vymezení</vt:lpstr>
      <vt:lpstr>Možnosti polarizovaného členění sportu</vt:lpstr>
      <vt:lpstr>(…pokračování)</vt:lpstr>
      <vt:lpstr>Kategorizace sportu</vt:lpstr>
      <vt:lpstr>Sport a socializace</vt:lpstr>
      <vt:lpstr>Sport a socializace</vt:lpstr>
      <vt:lpstr>Sport a socializace</vt:lpstr>
      <vt:lpstr>Sport a socializace</vt:lpstr>
      <vt:lpstr>Socializace : výkonnostní vrcholový sport</vt:lpstr>
      <vt:lpstr>Sport a socializace</vt:lpstr>
      <vt:lpstr>Sport a socializace</vt:lpstr>
      <vt:lpstr>Sport a socializace</vt:lpstr>
      <vt:lpstr>Sport a socializace</vt:lpstr>
      <vt:lpstr>Sport a socializace</vt:lpstr>
      <vt:lpstr>Socializace: zájmový rekreační sport</vt:lpstr>
      <vt:lpstr>Fáze sportovní kariéry</vt:lpstr>
      <vt:lpstr>Sportovní aktivity: socializační účinky</vt:lpstr>
      <vt:lpstr>Sportovně pohybové aktivity versus obezita</vt:lpstr>
      <vt:lpstr>Pohybové aktivity versus sedavá společnost</vt:lpstr>
      <vt:lpstr>Pohybové aktivita versus sedavá společnost</vt:lpstr>
      <vt:lpstr>Pohybové aktivity</vt:lpstr>
      <vt:lpstr>Pohybové aktivity</vt:lpstr>
      <vt:lpstr>Pohybové aktivity</vt:lpstr>
      <vt:lpstr>Pohyb versus obezita</vt:lpstr>
      <vt:lpstr>Postoje k obezitě: snaha zhubnout</vt:lpstr>
      <vt:lpstr>Pohybové aktivity v Evropě</vt:lpstr>
      <vt:lpstr>Pohyb versus obezita</vt:lpstr>
      <vt:lpstr>Pohybové aktivity –aktivní formy dopravy</vt:lpstr>
      <vt:lpstr>Pohybové aktivity: aktivní formy dopravy</vt:lpstr>
      <vt:lpstr>Sport versus sociální stratifikace</vt:lpstr>
      <vt:lpstr>Divácký zájem o televizní sport</vt:lpstr>
      <vt:lpstr>Trendy forem sportování</vt:lpstr>
      <vt:lpstr>Sport a mládež</vt:lpstr>
      <vt:lpstr>Mládež versus školní tělovýchova</vt:lpstr>
      <vt:lpstr>Sport: Mládež versus sociální prostředí</vt:lpstr>
      <vt:lpstr>Násilí ve sportu</vt:lpstr>
      <vt:lpstr>Násilí ve sportu</vt:lpstr>
      <vt:lpstr>Násilí ve sportu</vt:lpstr>
      <vt:lpstr>Násilí ve sportu</vt:lpstr>
      <vt:lpstr>Násilí ve sportu</vt:lpstr>
      <vt:lpstr>Násilí ve sporu</vt:lpstr>
      <vt:lpstr>Násilí ve sportu</vt:lpstr>
      <vt:lpstr>Násilí ve sportu: Rozlišení sportovních diváků </vt:lpstr>
      <vt:lpstr>Násilí ve sportu: Rozlišení sportovních diváků</vt:lpstr>
      <vt:lpstr>Násilí ve sportu: Rozlišení sportovních diváků</vt:lpstr>
      <vt:lpstr>Násilí ve sportu: Rozlišení sportovních diváků</vt:lpstr>
      <vt:lpstr>Násilí ve sportu</vt:lpstr>
      <vt:lpstr>Násilí ve sportu</vt:lpstr>
      <vt:lpstr>Násilí ve sportu</vt:lpstr>
      <vt:lpstr>Sport a masová média</vt:lpstr>
      <vt:lpstr>Sport a média: komercionalizace sportu</vt:lpstr>
      <vt:lpstr>Sportovní hvězdy, ikony, hrdinové</vt:lpstr>
      <vt:lpstr>Sportovní hvězdy, ikony, hrdinové</vt:lpstr>
      <vt:lpstr>Sportovní hvězdy, ikony,hrdinové</vt:lpstr>
      <vt:lpstr>Rituály ve sportu</vt:lpstr>
      <vt:lpstr>Rituály ve sportu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politika</vt:lpstr>
      <vt:lpstr>Sport a globalizace</vt:lpstr>
      <vt:lpstr>Sport a globalizace</vt:lpstr>
      <vt:lpstr>Sportovní migrace</vt:lpstr>
      <vt:lpstr>Sportovní migrace</vt:lpstr>
      <vt:lpstr>Sportovní migrace</vt:lpstr>
      <vt:lpstr>Podpůrné argumenty sportovní migrace</vt:lpstr>
      <vt:lpstr>Negativní dopady sportovní migrace</vt:lpstr>
      <vt:lpstr>Sport: kam kráčí?</vt:lpstr>
      <vt:lpstr>Sport: kam kráčí?</vt:lpstr>
      <vt:lpstr>Prezentace aplikace PowerPoint</vt:lpstr>
      <vt:lpstr>Prezentace aplikace PowerPoint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sportu</dc:title>
  <dc:creator>Your User Name</dc:creator>
  <cp:lastModifiedBy>admin</cp:lastModifiedBy>
  <cp:revision>18</cp:revision>
  <dcterms:created xsi:type="dcterms:W3CDTF">2011-07-11T16:56:45Z</dcterms:created>
  <dcterms:modified xsi:type="dcterms:W3CDTF">2017-11-24T11:12:41Z</dcterms:modified>
</cp:coreProperties>
</file>