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0"/>
  </p:notesMasterIdLst>
  <p:sldIdLst>
    <p:sldId id="256" r:id="rId2"/>
    <p:sldId id="268" r:id="rId3"/>
    <p:sldId id="269" r:id="rId4"/>
    <p:sldId id="257" r:id="rId5"/>
    <p:sldId id="258" r:id="rId6"/>
    <p:sldId id="271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72" r:id="rId16"/>
    <p:sldId id="266" r:id="rId17"/>
    <p:sldId id="267" r:id="rId18"/>
    <p:sldId id="353" r:id="rId19"/>
    <p:sldId id="339" r:id="rId20"/>
    <p:sldId id="340" r:id="rId21"/>
    <p:sldId id="349" r:id="rId22"/>
    <p:sldId id="393" r:id="rId23"/>
    <p:sldId id="390" r:id="rId24"/>
    <p:sldId id="391" r:id="rId25"/>
    <p:sldId id="392" r:id="rId26"/>
    <p:sldId id="274" r:id="rId27"/>
    <p:sldId id="275" r:id="rId28"/>
    <p:sldId id="341" r:id="rId29"/>
    <p:sldId id="276" r:id="rId30"/>
    <p:sldId id="277" r:id="rId31"/>
    <p:sldId id="278" r:id="rId32"/>
    <p:sldId id="279" r:id="rId33"/>
    <p:sldId id="342" r:id="rId34"/>
    <p:sldId id="280" r:id="rId35"/>
    <p:sldId id="281" r:id="rId36"/>
    <p:sldId id="282" r:id="rId37"/>
    <p:sldId id="343" r:id="rId38"/>
    <p:sldId id="283" r:id="rId39"/>
    <p:sldId id="284" r:id="rId40"/>
    <p:sldId id="285" r:id="rId41"/>
    <p:sldId id="344" r:id="rId42"/>
    <p:sldId id="297" r:id="rId43"/>
    <p:sldId id="298" r:id="rId44"/>
    <p:sldId id="299" r:id="rId45"/>
    <p:sldId id="300" r:id="rId46"/>
    <p:sldId id="303" r:id="rId47"/>
    <p:sldId id="286" r:id="rId48"/>
    <p:sldId id="305" r:id="rId49"/>
    <p:sldId id="306" r:id="rId50"/>
    <p:sldId id="287" r:id="rId51"/>
    <p:sldId id="288" r:id="rId52"/>
    <p:sldId id="325" r:id="rId53"/>
    <p:sldId id="326" r:id="rId54"/>
    <p:sldId id="327" r:id="rId55"/>
    <p:sldId id="328" r:id="rId56"/>
    <p:sldId id="329" r:id="rId57"/>
    <p:sldId id="330" r:id="rId58"/>
    <p:sldId id="345" r:id="rId59"/>
    <p:sldId id="331" r:id="rId60"/>
    <p:sldId id="332" r:id="rId61"/>
    <p:sldId id="333" r:id="rId62"/>
    <p:sldId id="334" r:id="rId63"/>
    <p:sldId id="335" r:id="rId64"/>
    <p:sldId id="336" r:id="rId65"/>
    <p:sldId id="296" r:id="rId66"/>
    <p:sldId id="289" r:id="rId67"/>
    <p:sldId id="291" r:id="rId68"/>
    <p:sldId id="295" r:id="rId69"/>
    <p:sldId id="292" r:id="rId70"/>
    <p:sldId id="294" r:id="rId71"/>
    <p:sldId id="290" r:id="rId72"/>
    <p:sldId id="293" r:id="rId73"/>
    <p:sldId id="308" r:id="rId74"/>
    <p:sldId id="304" r:id="rId75"/>
    <p:sldId id="307" r:id="rId76"/>
    <p:sldId id="309" r:id="rId77"/>
    <p:sldId id="310" r:id="rId78"/>
    <p:sldId id="338" r:id="rId79"/>
    <p:sldId id="311" r:id="rId80"/>
    <p:sldId id="312" r:id="rId81"/>
    <p:sldId id="313" r:id="rId82"/>
    <p:sldId id="314" r:id="rId83"/>
    <p:sldId id="315" r:id="rId84"/>
    <p:sldId id="361" r:id="rId85"/>
    <p:sldId id="316" r:id="rId86"/>
    <p:sldId id="317" r:id="rId87"/>
    <p:sldId id="348" r:id="rId88"/>
    <p:sldId id="347" r:id="rId89"/>
    <p:sldId id="346" r:id="rId90"/>
    <p:sldId id="350" r:id="rId91"/>
    <p:sldId id="351" r:id="rId92"/>
    <p:sldId id="352" r:id="rId93"/>
    <p:sldId id="354" r:id="rId94"/>
    <p:sldId id="355" r:id="rId95"/>
    <p:sldId id="359" r:id="rId96"/>
    <p:sldId id="324" r:id="rId97"/>
    <p:sldId id="360" r:id="rId98"/>
    <p:sldId id="337" r:id="rId99"/>
    <p:sldId id="362" r:id="rId100"/>
    <p:sldId id="363" r:id="rId101"/>
    <p:sldId id="356" r:id="rId102"/>
    <p:sldId id="364" r:id="rId103"/>
    <p:sldId id="365" r:id="rId104"/>
    <p:sldId id="366" r:id="rId105"/>
    <p:sldId id="358" r:id="rId106"/>
    <p:sldId id="318" r:id="rId107"/>
    <p:sldId id="383" r:id="rId108"/>
    <p:sldId id="368" r:id="rId109"/>
    <p:sldId id="377" r:id="rId110"/>
    <p:sldId id="376" r:id="rId111"/>
    <p:sldId id="378" r:id="rId112"/>
    <p:sldId id="382" r:id="rId113"/>
    <p:sldId id="319" r:id="rId114"/>
    <p:sldId id="379" r:id="rId115"/>
    <p:sldId id="380" r:id="rId116"/>
    <p:sldId id="370" r:id="rId117"/>
    <p:sldId id="381" r:id="rId118"/>
    <p:sldId id="372" r:id="rId119"/>
    <p:sldId id="385" r:id="rId120"/>
    <p:sldId id="384" r:id="rId121"/>
    <p:sldId id="373" r:id="rId122"/>
    <p:sldId id="387" r:id="rId123"/>
    <p:sldId id="323" r:id="rId124"/>
    <p:sldId id="389" r:id="rId125"/>
    <p:sldId id="386" r:id="rId126"/>
    <p:sldId id="388" r:id="rId127"/>
    <p:sldId id="374" r:id="rId128"/>
    <p:sldId id="375" r:id="rId1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876" autoAdjust="0"/>
  </p:normalViewPr>
  <p:slideViewPr>
    <p:cSldViewPr>
      <p:cViewPr varScale="1">
        <p:scale>
          <a:sx n="102" d="100"/>
          <a:sy n="102" d="100"/>
        </p:scale>
        <p:origin x="7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D56EDEA-FF02-4C2A-AB09-26F63F1D435E}" type="datetimeFigureOut">
              <a:rPr lang="cs-CZ"/>
              <a:pPr>
                <a:defRPr/>
              </a:pPr>
              <a:t>17.10.2016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E9F786D-9F29-4B62-AEA0-56FD666D8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686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7E972-9AAA-4A3A-8B69-356EB252F177}" type="slidenum">
              <a:rPr lang="en-US"/>
              <a:pPr/>
              <a:t>11</a:t>
            </a:fld>
            <a:r>
              <a:rPr lang="en-US"/>
              <a:t>##</a:t>
            </a:r>
          </a:p>
        </p:txBody>
      </p:sp>
      <p:sp>
        <p:nvSpPr>
          <p:cNvPr id="7270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3544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D:\FRONTPAGE THEMES\ARTSY\ARTBANNA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:\!Themes\Artsy\Arthsepa.gi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5B14-0CEE-42A2-8855-7BCE5BCB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2C63-94A9-4F16-87C1-590A0F26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0AED-F6D3-48FD-A4E9-AD3F17378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204913"/>
            <a:ext cx="7315200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16025" y="1981200"/>
            <a:ext cx="3284538" cy="39243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52963" y="1981200"/>
            <a:ext cx="3286125" cy="39243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-6350" y="6526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4822-A0F2-4033-AFEA-5BD3E0C2BAF8}" type="datetime1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7154863" y="6526213"/>
            <a:ext cx="1905000" cy="457200"/>
          </a:xfrm>
        </p:spPr>
        <p:txBody>
          <a:bodyPr/>
          <a:lstStyle>
            <a:lvl5pPr lvl="4">
              <a:defRPr/>
            </a:lvl5pPr>
          </a:lstStyle>
          <a:p>
            <a:pPr lvl="4">
              <a:defRPr/>
            </a:pPr>
            <a:fld id="{B2B192E6-5C01-49C8-AA05-A1ED3D9EFF09}" type="slidenum">
              <a:rPr lang="en-US"/>
              <a:pPr lvl="4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2693988" y="1600200"/>
            <a:ext cx="6326187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E0F8-122A-44BF-AC2F-4622F762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FB44-DD35-4A2A-ABDA-FBC25531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CDE6-6CD7-4889-B25E-EF4ECBBC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12FE-9299-49F6-8B2E-460397828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4221-5D2A-47D4-BAC9-7200E666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F074-129C-428D-9106-F40D503E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D72C-62E5-47B8-9441-E2541F407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32EB-6D78-46C4-92A2-7F153FA4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2D4F-91FE-489D-B202-17E19313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D:\FRONTPAGE THEMES\ARTSY\ARTHSEPA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8" descr="P:\!Themes\Artsy\Arthsepa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EF4178F-5EA4-4B48-B9AB-93241E429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  <p:sldLayoutId id="21474836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xuJ3n8_S7k&amp;feature=related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N6-J-ac44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www.youtube.com/watch?v=z7v2WHbIHz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hyperlink" Target="http://www.youtube.com/watch?v=0GhVTd9-1FY" TargetMode="External"/><Relationship Id="rId4" Type="http://schemas.openxmlformats.org/officeDocument/2006/relationships/hyperlink" Target="http://www.youtube.com/watch?v=gWuoUvMvWkI&amp;feature=related" TargetMode="Externa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rqVK1b5wDc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3trLyYZKJs&amp;feature=relmfu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hnMGFsJLSE&amp;context=C4480dc8ADvjVQa1PpcFPM7Ed0qVfVzVTODwNfiPebfrnREacrrzI=" TargetMode="External"/><Relationship Id="rId2" Type="http://schemas.openxmlformats.org/officeDocument/2006/relationships/hyperlink" Target="http://www.youtube.com/watch?v=CsFhYmx7a-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YivNC62Plo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outube.com/watch?v=TqZZZ5ouSBo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Jg7ABGE3SQ" TargetMode="External"/><Relationship Id="rId2" Type="http://schemas.openxmlformats.org/officeDocument/2006/relationships/hyperlink" Target="http://www.youtube.com/watch?v=OOHGobsBa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LRNY6qQ6V4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gUWTR1IrE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92ibgC1JXo" TargetMode="External"/><Relationship Id="rId2" Type="http://schemas.openxmlformats.org/officeDocument/2006/relationships/hyperlink" Target="http://www.youtube.com/watch?v=5gfFPgPAHCw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KOQFEUltFY&amp;feature=endscreen" TargetMode="External"/><Relationship Id="rId2" Type="http://schemas.openxmlformats.org/officeDocument/2006/relationships/hyperlink" Target="http://www.youtube.com/watch?v=EVzM6GNyrW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xYO6CDxhJ8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942769" TargetMode="External"/><Relationship Id="rId2" Type="http://schemas.openxmlformats.org/officeDocument/2006/relationships/hyperlink" Target="http://www.youtube.com/watch?v=i7Wwzauc6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kWhX7GOPS0" TargetMode="Externa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tube.com/watch?v=vAuMpEHK7x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fPdV_qApBI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GzVpSypCFY&amp;feature=bf_next&amp;list=SPBBF0D24911018A30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http://rutube.ru/video/9dea2783c108a0b976a835852f6697ac/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mt0WTZfKI0&amp;feature=bf_prev&amp;list=SPBBF0D24911018A30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youtube.com/watch?NR=1&amp;v=TcXUwGE2je8&amp;feature=endscreen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www.youtube.com/watch?v=9ZURev5VAT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sangam06/videos?view=0" TargetMode="External"/><Relationship Id="rId5" Type="http://schemas.openxmlformats.org/officeDocument/2006/relationships/hyperlink" Target="http://www.youtube.com/watch?v=EICkwimL3AI" TargetMode="External"/><Relationship Id="rId4" Type="http://schemas.openxmlformats.org/officeDocument/2006/relationships/hyperlink" Target="http://www.youtube.com/watch?v=p0NLilpx1l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Sx1YWa4Uk4" TargetMode="External"/><Relationship Id="rId2" Type="http://schemas.openxmlformats.org/officeDocument/2006/relationships/hyperlink" Target="http://www.youtube.com/watch?v=bQHg2VLynQg&amp;feature=endscreen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2sQ_WE8w2Q" TargetMode="External"/><Relationship Id="rId2" Type="http://schemas.openxmlformats.org/officeDocument/2006/relationships/hyperlink" Target="http://www.youtube.com/watch?v=36gE1ukuAd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www.youtube.com/watch?v=8emqqDxBnjk" TargetMode="Externa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v=so43Gndfegk&amp;NR=1" TargetMode="External"/><Relationship Id="rId7" Type="http://schemas.openxmlformats.org/officeDocument/2006/relationships/hyperlink" Target="http://www.youtube.com/watch?v=aWF_ARr91bs" TargetMode="External"/><Relationship Id="rId2" Type="http://schemas.openxmlformats.org/officeDocument/2006/relationships/hyperlink" Target="http://www.youtube.com/watch?v=CQ2U98h0lKw&amp;feature=bf_next&amp;list=PLCE5B9FAFE192444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S2NoeQfQgvo&amp;feature=bf_next&amp;list=PLCE5B9FAFE192444F" TargetMode="External"/><Relationship Id="rId5" Type="http://schemas.openxmlformats.org/officeDocument/2006/relationships/hyperlink" Target="http://www.youtube.com/watch?v=Q7Tp5WjMyeA&amp;feature=bf_next&amp;list=PLCE5B9FAFE192444F" TargetMode="External"/><Relationship Id="rId4" Type="http://schemas.openxmlformats.org/officeDocument/2006/relationships/hyperlink" Target="http://www.youtube.com/watch?v=f9uQADrLvro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1qrVYh7E1k" TargetMode="External"/><Relationship Id="rId2" Type="http://schemas.openxmlformats.org/officeDocument/2006/relationships/hyperlink" Target="http://www.youtube.com/watch?v=x8wbt2R-o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verify_age?next_url=/watch?v=PREHKzI08sI" TargetMode="External"/><Relationship Id="rId4" Type="http://schemas.openxmlformats.org/officeDocument/2006/relationships/hyperlink" Target="http://www.youtube.com/watch?v=_9tmkYZzilk" TargetMode="Externa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Xi22aYmRl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KumDTvheFM" TargetMode="External"/><Relationship Id="rId2" Type="http://schemas.openxmlformats.org/officeDocument/2006/relationships/hyperlink" Target="http://www.youtube.com/watch?v=oulQwIP9VQ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c2UsRIWbgOE&amp;feature=player_embedded" TargetMode="External"/><Relationship Id="rId4" Type="http://schemas.openxmlformats.org/officeDocument/2006/relationships/hyperlink" Target="http://www.youtube.com/watch?v=_YePMjC6qu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wOrb-6FW9Q" TargetMode="External"/><Relationship Id="rId3" Type="http://schemas.openxmlformats.org/officeDocument/2006/relationships/hyperlink" Target="http://www.youtube.com/watch?v=UrlxwlCHFXY&amp;feature=related" TargetMode="External"/><Relationship Id="rId7" Type="http://schemas.openxmlformats.org/officeDocument/2006/relationships/hyperlink" Target="http://www.youtube.com/watch?v=FgyozsXTDqw" TargetMode="External"/><Relationship Id="rId2" Type="http://schemas.openxmlformats.org/officeDocument/2006/relationships/hyperlink" Target="http://www.youtube.com/watch?v=0kqvdfMa77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xYWiQ_RnLWE" TargetMode="External"/><Relationship Id="rId5" Type="http://schemas.openxmlformats.org/officeDocument/2006/relationships/hyperlink" Target="http://www.youtube.com/watch?v=J5DTeB65R8M" TargetMode="External"/><Relationship Id="rId4" Type="http://schemas.openxmlformats.org/officeDocument/2006/relationships/hyperlink" Target="http://www.youtube.com/watch?v=EqPF6tXwrck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efECnUemLc" TargetMode="External"/><Relationship Id="rId2" Type="http://schemas.openxmlformats.org/officeDocument/2006/relationships/hyperlink" Target="https://www.youtube.com/watch?v=4t3Jlk4WrM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iJCL_jhnsE" TargetMode="External"/><Relationship Id="rId5" Type="http://schemas.openxmlformats.org/officeDocument/2006/relationships/hyperlink" Target="https://www.youtube.com/watch?v=SRTF7kOT7xc" TargetMode="External"/><Relationship Id="rId4" Type="http://schemas.openxmlformats.org/officeDocument/2006/relationships/hyperlink" Target="https://www.youtube.com/watch?v=QzXOStvEoZ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db.com/list/ls031188438?ref_=nm_rls_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ryu.com/" TargetMode="External"/><Relationship Id="rId3" Type="http://schemas.openxmlformats.org/officeDocument/2006/relationships/hyperlink" Target="http://www.youtube.com/watch?v=Pjx2g4dLJEA" TargetMode="External"/><Relationship Id="rId7" Type="http://schemas.openxmlformats.org/officeDocument/2006/relationships/hyperlink" Target="http://www.archbudo.com/" TargetMode="External"/><Relationship Id="rId2" Type="http://schemas.openxmlformats.org/officeDocument/2006/relationships/hyperlink" Target="http://www.fsps.muni.cz/inovace-SEBS-ASEBS/elearning/bojova-ume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okan.pl/index.php?option=com_content&amp;view=article&amp;id=75&amp;Itemid=72&amp;lang=en" TargetMode="External"/><Relationship Id="rId5" Type="http://schemas.openxmlformats.org/officeDocument/2006/relationships/hyperlink" Target="http://ejmas.com/" TargetMode="External"/><Relationship Id="rId4" Type="http://schemas.openxmlformats.org/officeDocument/2006/relationships/hyperlink" Target="http://www.scribd.com/doc/8772706/Thomas-a-Green-Martial-Arts-of-the-Worl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LFWER4axTY" TargetMode="External"/><Relationship Id="rId2" Type="http://schemas.openxmlformats.org/officeDocument/2006/relationships/hyperlink" Target="http://www.youtube.com/watch?v=J6Z-ekyyK8o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dptkfJ8PMk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e9Ez52fmFu8&amp;feature=relmfu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feature=player_embedded&amp;v=yGE_zQMiGwc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u99GRUUN6Y" TargetMode="External"/><Relationship Id="rId2" Type="http://schemas.openxmlformats.org/officeDocument/2006/relationships/hyperlink" Target="http://www.youtube.com/watch?v=tib2Urowsdc&amp;feature=results_main&amp;playnext=1&amp;list=PL3F7718EEFD3F98C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M-U1_kXbyVc" TargetMode="External"/><Relationship Id="rId5" Type="http://schemas.openxmlformats.org/officeDocument/2006/relationships/hyperlink" Target="http://www.youtube.com/watch?v=lsSzSflkns8" TargetMode="External"/><Relationship Id="rId4" Type="http://schemas.openxmlformats.org/officeDocument/2006/relationships/hyperlink" Target="http://www.youtube.com/watch?v=0Z1Rm4ANFl8&amp;feature=related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Pt56Gp8X1Q&amp;feature=related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2sbp3CqBlY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0uzL4rCyk&amp;list=UUBgqOHzw4HvnjYVzMuNPicQ&amp;index=24&amp;feature=plcp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QDuZQs-Utk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L6wLtalQYc&amp;feature=autoplay&amp;list=PL9F73DE68BABBDBA7&amp;playnext=3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zesAiOs-UY" TargetMode="External"/><Relationship Id="rId3" Type="http://schemas.openxmlformats.org/officeDocument/2006/relationships/hyperlink" Target="http://www.youtube.com/watch?v=dBMMDQIh0HU" TargetMode="External"/><Relationship Id="rId7" Type="http://schemas.openxmlformats.org/officeDocument/2006/relationships/hyperlink" Target="http://www.youtube.com/user/TheaSinensisSerpenti" TargetMode="External"/><Relationship Id="rId12" Type="http://schemas.openxmlformats.org/officeDocument/2006/relationships/image" Target="../media/image26.jpeg"/><Relationship Id="rId2" Type="http://schemas.openxmlformats.org/officeDocument/2006/relationships/hyperlink" Target="http://www.youtube.com/watch?feature=endscreen&amp;v=EMkz7lTGzQ8&amp;N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_OgFTJZTBU" TargetMode="External"/><Relationship Id="rId11" Type="http://schemas.openxmlformats.org/officeDocument/2006/relationships/hyperlink" Target="http://www.youtube.com/watch?v=0QhdR3MJvlo" TargetMode="External"/><Relationship Id="rId5" Type="http://schemas.openxmlformats.org/officeDocument/2006/relationships/hyperlink" Target="http://www.youtube.com/watch?v=mYHESDzzWis&amp;list=SP82C5B342BE1EF62E&amp;feature=plcp" TargetMode="External"/><Relationship Id="rId10" Type="http://schemas.openxmlformats.org/officeDocument/2006/relationships/hyperlink" Target="http://www.youtube.com/watch?v=8gcIr9Nz6xI" TargetMode="External"/><Relationship Id="rId4" Type="http://schemas.openxmlformats.org/officeDocument/2006/relationships/hyperlink" Target="http://www.youtube.com/watch?v=PiigaZc36-4" TargetMode="External"/><Relationship Id="rId9" Type="http://schemas.openxmlformats.org/officeDocument/2006/relationships/hyperlink" Target="http://www.youtube.com/watch?v=pjvY2zSqnOs" TargetMode="Externa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_AyJjcDc8M&amp;feature=BFa&amp;list=PL1AC0B7347859020D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ioGsqGmoqI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</a:t>
            </a:r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Udělejme si pořádek v pojmech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Úpolové sporty</a:t>
            </a:r>
          </a:p>
          <a:p>
            <a:pPr eaLnBrk="1" hangingPunct="1"/>
            <a:r>
              <a:rPr lang="cs-CZ" smtClean="0"/>
              <a:t>Bojová umění</a:t>
            </a:r>
          </a:p>
          <a:p>
            <a:pPr eaLnBrk="1" hangingPunct="1"/>
            <a:r>
              <a:rPr lang="cs-CZ" smtClean="0"/>
              <a:t>Bojové sporty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Sing</a:t>
            </a:r>
            <a:r>
              <a:rPr lang="cs-CZ" dirty="0" smtClean="0"/>
              <a:t> i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Formování – vůle – pěst</a:t>
            </a:r>
          </a:p>
          <a:p>
            <a:r>
              <a:rPr lang="cs-CZ" dirty="0" smtClean="0"/>
              <a:t>Typický rychlými, explozivními přechody z uvolněného pohybu</a:t>
            </a:r>
          </a:p>
          <a:p>
            <a:r>
              <a:rPr lang="cs-CZ" dirty="0" smtClean="0"/>
              <a:t>Zahrnuje cvičení se zbraněmi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Pakua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15395" cy="4114800"/>
          </a:xfrm>
        </p:spPr>
        <p:txBody>
          <a:bodyPr/>
          <a:lstStyle/>
          <a:p>
            <a:r>
              <a:rPr lang="cs-CZ" sz="2800" dirty="0" smtClean="0"/>
              <a:t>Dlaň osmi trigramů</a:t>
            </a:r>
          </a:p>
          <a:p>
            <a:r>
              <a:rPr lang="cs-CZ" sz="2800" dirty="0" smtClean="0"/>
              <a:t>Některé techniky jsou totožné v </a:t>
            </a:r>
            <a:r>
              <a:rPr lang="cs-CZ" sz="2800" dirty="0" err="1" smtClean="0"/>
              <a:t>sing</a:t>
            </a:r>
            <a:r>
              <a:rPr lang="cs-CZ" sz="2800" dirty="0" smtClean="0"/>
              <a:t> i</a:t>
            </a:r>
          </a:p>
          <a:p>
            <a:r>
              <a:rPr lang="cs-CZ" sz="2800" dirty="0" smtClean="0"/>
              <a:t>Typická chůze v kruhu</a:t>
            </a:r>
          </a:p>
          <a:p>
            <a:r>
              <a:rPr lang="cs-CZ" sz="2800" dirty="0" smtClean="0"/>
              <a:t>Práce se zbraněmi (</a:t>
            </a:r>
            <a:r>
              <a:rPr lang="cs-CZ" sz="2800" dirty="0" err="1" smtClean="0"/>
              <a:t>lu</a:t>
            </a:r>
            <a:r>
              <a:rPr lang="cs-CZ" sz="2800" dirty="0" smtClean="0"/>
              <a:t> </a:t>
            </a:r>
            <a:r>
              <a:rPr lang="cs-CZ" sz="2800" dirty="0" err="1" smtClean="0"/>
              <a:t>ťiao</a:t>
            </a:r>
            <a:r>
              <a:rPr lang="cs-CZ" sz="2800" dirty="0" smtClean="0"/>
              <a:t> </a:t>
            </a:r>
            <a:r>
              <a:rPr lang="cs-CZ" sz="2800" dirty="0" err="1" smtClean="0"/>
              <a:t>dao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Lü</a:t>
            </a:r>
            <a:r>
              <a:rPr lang="cs-CZ" sz="2800" dirty="0" smtClean="0"/>
              <a:t> </a:t>
            </a:r>
            <a:r>
              <a:rPr lang="cs-CZ" sz="2800" dirty="0" err="1" smtClean="0"/>
              <a:t>Zijiang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*</a:t>
            </a:r>
            <a:endParaRPr lang="cs-CZ" sz="2800" dirty="0" smtClean="0"/>
          </a:p>
          <a:p>
            <a:r>
              <a:rPr lang="cs-CZ" sz="2800" dirty="0" err="1" smtClean="0"/>
              <a:t>Wudang</a:t>
            </a:r>
            <a:r>
              <a:rPr lang="cs-CZ" sz="2800" dirty="0" smtClean="0"/>
              <a:t>, </a:t>
            </a:r>
            <a:r>
              <a:rPr lang="cs-CZ" sz="2800" dirty="0" err="1" smtClean="0"/>
              <a:t>Emei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5"/>
              </a:rPr>
              <a:t>*</a:t>
            </a:r>
            <a:r>
              <a:rPr lang="cs-CZ" sz="2800" dirty="0" smtClean="0"/>
              <a:t> (4:00)</a:t>
            </a:r>
            <a:endParaRPr lang="cs-CZ" dirty="0"/>
          </a:p>
        </p:txBody>
      </p:sp>
      <p:pic>
        <p:nvPicPr>
          <p:cNvPr id="108546" name="Picture 2" descr="http://www.riverreporter.com/issues/00-05-11/fengshui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6632"/>
            <a:ext cx="4266598" cy="4221088"/>
          </a:xfrm>
          <a:prstGeom prst="rect">
            <a:avLst/>
          </a:prstGeom>
          <a:noFill/>
        </p:spPr>
      </p:pic>
      <p:pic>
        <p:nvPicPr>
          <p:cNvPr id="108548" name="Picture 4" descr="http://www.kenfuderyu.co.za/images/martialarts/ChinaEastAsia/Weapons/Deer%20Antler%20Knives%20-%20Lu%20Jiao%20Da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509120"/>
            <a:ext cx="2714625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Šaolin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Bódhidharma</a:t>
            </a:r>
            <a:r>
              <a:rPr lang="cs-CZ" dirty="0" smtClean="0"/>
              <a:t> (legenda)</a:t>
            </a:r>
          </a:p>
          <a:p>
            <a:r>
              <a:rPr lang="cs-CZ" dirty="0" smtClean="0"/>
              <a:t>Nejpopulárnější čínské bojové umění</a:t>
            </a:r>
          </a:p>
          <a:p>
            <a:r>
              <a:rPr lang="cs-CZ" dirty="0" smtClean="0"/>
              <a:t>Široká škála technik (72+), zbraní, napodobování zvířat</a:t>
            </a:r>
          </a:p>
          <a:p>
            <a:r>
              <a:rPr lang="cs-CZ" dirty="0" smtClean="0"/>
              <a:t>Těžiště ve fyzickém tréninku a získávání unikátních dovedností</a:t>
            </a:r>
          </a:p>
          <a:p>
            <a:r>
              <a:rPr lang="cs-CZ" dirty="0" smtClean="0"/>
              <a:t>Je předchůdcem dalších škol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err="1" smtClean="0"/>
              <a:t>Chung</a:t>
            </a:r>
            <a:r>
              <a:rPr lang="cs-CZ" dirty="0" smtClean="0"/>
              <a:t> </a:t>
            </a:r>
            <a:r>
              <a:rPr lang="cs-CZ" dirty="0" err="1" smtClean="0"/>
              <a:t>ťia</a:t>
            </a:r>
            <a:r>
              <a:rPr lang="cs-CZ" dirty="0" smtClean="0"/>
              <a:t> (</a:t>
            </a:r>
            <a:r>
              <a:rPr lang="cs-CZ" dirty="0" err="1" smtClean="0"/>
              <a:t>hung</a:t>
            </a:r>
            <a:r>
              <a:rPr lang="cs-CZ" dirty="0" smtClean="0"/>
              <a:t> </a:t>
            </a:r>
            <a:r>
              <a:rPr lang="cs-CZ" dirty="0" err="1" smtClean="0"/>
              <a:t>ga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Komplexní, silový styl zahrnující údery, kopy, hody, úchopy:</a:t>
            </a:r>
          </a:p>
          <a:p>
            <a:pPr lvl="1"/>
            <a:r>
              <a:rPr lang="cs-CZ" dirty="0" smtClean="0"/>
              <a:t>Pět zvířat (drak, had, tygr, leopard, jeřáb)</a:t>
            </a:r>
          </a:p>
          <a:p>
            <a:pPr lvl="1"/>
            <a:r>
              <a:rPr lang="cs-CZ" dirty="0" smtClean="0"/>
              <a:t>Pět živlů (zlato, dřevo, oheň, voda, země)</a:t>
            </a:r>
          </a:p>
          <a:p>
            <a:pPr lvl="1"/>
            <a:r>
              <a:rPr lang="cs-CZ" dirty="0" smtClean="0"/>
              <a:t>Dvanáct (mostů) rukou (setrvání, přesměrování, tvrdost, měkkost, rozdělení, spojení, …)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Jung </a:t>
            </a:r>
            <a:r>
              <a:rPr lang="cs-CZ" dirty="0" err="1" smtClean="0"/>
              <a:t>čchun</a:t>
            </a:r>
            <a:r>
              <a:rPr lang="cs-CZ" dirty="0" smtClean="0"/>
              <a:t> (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tsun</a:t>
            </a:r>
            <a:r>
              <a:rPr lang="cs-CZ" dirty="0" smtClean="0"/>
              <a:t>/</a:t>
            </a:r>
            <a:r>
              <a:rPr lang="cs-CZ" dirty="0" err="1" smtClean="0"/>
              <a:t>chun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Typický vysokými postoji a bojem na krátkou vzdálenost</a:t>
            </a:r>
          </a:p>
          <a:p>
            <a:r>
              <a:rPr lang="cs-CZ" sz="2800" dirty="0" smtClean="0"/>
              <a:t>Zbraně: dlouhá hůl, motýlové nože</a:t>
            </a:r>
          </a:p>
          <a:p>
            <a:r>
              <a:rPr lang="cs-CZ" sz="2800" dirty="0" smtClean="0"/>
              <a:t>Známý také metodami výcviku:</a:t>
            </a:r>
          </a:p>
          <a:p>
            <a:pPr lvl="1"/>
            <a:r>
              <a:rPr lang="cs-CZ" sz="2400" dirty="0" smtClean="0"/>
              <a:t>Nepoužívá se rozcvička</a:t>
            </a:r>
          </a:p>
          <a:p>
            <a:pPr lvl="1"/>
            <a:r>
              <a:rPr lang="cs-CZ" sz="2400" dirty="0" smtClean="0"/>
              <a:t>Ma žen </a:t>
            </a:r>
            <a:r>
              <a:rPr lang="cs-CZ" sz="2400" dirty="0" err="1" smtClean="0"/>
              <a:t>čuang</a:t>
            </a:r>
            <a:r>
              <a:rPr lang="cs-CZ" sz="2400" dirty="0" smtClean="0"/>
              <a:t> (dřevěná figurína)</a:t>
            </a:r>
          </a:p>
          <a:p>
            <a:pPr lvl="1"/>
            <a:r>
              <a:rPr lang="cs-CZ" sz="2400" dirty="0" smtClean="0"/>
              <a:t>Či </a:t>
            </a:r>
            <a:r>
              <a:rPr lang="cs-CZ" sz="2400" dirty="0" err="1" smtClean="0"/>
              <a:t>sao</a:t>
            </a:r>
            <a:r>
              <a:rPr lang="cs-CZ" sz="2400" dirty="0" smtClean="0"/>
              <a:t> (lepící se ruce)</a:t>
            </a:r>
          </a:p>
          <a:p>
            <a:endParaRPr lang="cs-CZ" sz="2800" dirty="0" smtClean="0"/>
          </a:p>
          <a:p>
            <a:r>
              <a:rPr lang="cs-CZ" sz="2800" dirty="0" smtClean="0"/>
              <a:t>Zpopularizoval </a:t>
            </a:r>
            <a:r>
              <a:rPr lang="cs-CZ" sz="2800" dirty="0" err="1" smtClean="0"/>
              <a:t>Ip</a:t>
            </a:r>
            <a:r>
              <a:rPr lang="cs-CZ" sz="2800" dirty="0" smtClean="0"/>
              <a:t> Man </a:t>
            </a:r>
            <a:r>
              <a:rPr lang="cs-CZ" sz="2800" dirty="0" smtClean="0">
                <a:hlinkClick r:id="rId3"/>
              </a:rPr>
              <a:t>*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*</a:t>
            </a:r>
            <a:r>
              <a:rPr lang="cs-CZ" sz="2800" dirty="0" smtClean="0"/>
              <a:t> a </a:t>
            </a:r>
            <a:r>
              <a:rPr lang="cs-CZ" sz="2800" dirty="0" err="1" smtClean="0"/>
              <a:t>Bruce</a:t>
            </a:r>
            <a:r>
              <a:rPr lang="cs-CZ" sz="2800" dirty="0" smtClean="0"/>
              <a:t> </a:t>
            </a:r>
            <a:r>
              <a:rPr lang="cs-CZ" sz="2800" dirty="0" err="1" smtClean="0"/>
              <a:t>Lee</a:t>
            </a:r>
            <a:endParaRPr lang="cs-CZ" sz="2800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Pět zvířat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Také: tygr, jeřáb, leopard, had a drak </a:t>
            </a:r>
            <a:endParaRPr lang="cs-CZ" dirty="0"/>
          </a:p>
        </p:txBody>
      </p:sp>
      <p:pic>
        <p:nvPicPr>
          <p:cNvPr id="100354" name="Picture 2" descr="http://images.wikia.com/kungfupanda/images/archive/f/f0/20100727201422!FuriousF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132856"/>
            <a:ext cx="798517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dirty="0" smtClean="0"/>
              <a:t>Vietnam (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thuat</a:t>
            </a:r>
            <a:r>
              <a:rPr lang="cs-CZ" dirty="0" smtClean="0"/>
              <a:t>) </a:t>
            </a:r>
          </a:p>
          <a:p>
            <a:pPr lvl="1"/>
            <a:r>
              <a:rPr lang="cs-CZ" dirty="0" err="1" smtClean="0"/>
              <a:t>vovinam</a:t>
            </a:r>
            <a:r>
              <a:rPr lang="cs-CZ" dirty="0" smtClean="0"/>
              <a:t> (</a:t>
            </a:r>
            <a:r>
              <a:rPr lang="cs-CZ" dirty="0" err="1" smtClean="0"/>
              <a:t>viet</a:t>
            </a:r>
            <a:r>
              <a:rPr lang="cs-CZ" dirty="0" smtClean="0"/>
              <a:t>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dao</a:t>
            </a:r>
            <a:r>
              <a:rPr lang="cs-CZ" dirty="0" smtClean="0"/>
              <a:t>) </a:t>
            </a:r>
          </a:p>
          <a:p>
            <a:r>
              <a:rPr lang="cs-CZ" dirty="0" smtClean="0"/>
              <a:t>Thajsko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, 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</a:p>
          <a:p>
            <a:r>
              <a:rPr lang="cs-CZ" dirty="0" smtClean="0"/>
              <a:t>Barma</a:t>
            </a:r>
          </a:p>
          <a:p>
            <a:pPr lvl="1"/>
            <a:r>
              <a:rPr lang="cs-CZ" dirty="0" err="1" smtClean="0"/>
              <a:t>thaing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Ringové sporty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 (Thajsko)</a:t>
            </a:r>
          </a:p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lao</a:t>
            </a:r>
            <a:r>
              <a:rPr lang="cs-CZ" dirty="0" smtClean="0"/>
              <a:t> (Laos)</a:t>
            </a:r>
          </a:p>
          <a:p>
            <a:r>
              <a:rPr lang="cs-CZ" dirty="0" err="1" smtClean="0"/>
              <a:t>Lethwei</a:t>
            </a:r>
            <a:r>
              <a:rPr lang="cs-CZ" dirty="0" smtClean="0"/>
              <a:t> (Barma)</a:t>
            </a:r>
          </a:p>
          <a:p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serey</a:t>
            </a:r>
            <a:r>
              <a:rPr lang="cs-CZ" dirty="0" smtClean="0"/>
              <a:t> (Kambodža)</a:t>
            </a:r>
            <a:endParaRPr lang="cs-CZ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Vovinam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Bình</a:t>
            </a:r>
            <a:r>
              <a:rPr lang="cs-CZ" dirty="0" smtClean="0"/>
              <a:t> </a:t>
            </a:r>
            <a:r>
              <a:rPr lang="cs-CZ" dirty="0" err="1" smtClean="0"/>
              <a:t>Định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Tradiční vietnamské bojové umění</a:t>
            </a:r>
          </a:p>
          <a:p>
            <a:pPr lvl="1"/>
            <a:r>
              <a:rPr lang="cs-CZ" dirty="0" smtClean="0"/>
              <a:t>Jihovýchodní Vietnam</a:t>
            </a:r>
          </a:p>
          <a:p>
            <a:pPr lvl="1"/>
            <a:endParaRPr lang="cs-CZ" b="1" dirty="0" smtClean="0"/>
          </a:p>
          <a:p>
            <a:r>
              <a:rPr lang="cs-CZ" dirty="0" smtClean="0"/>
              <a:t>Zakladatel </a:t>
            </a:r>
            <a:r>
              <a:rPr lang="cs-CZ" dirty="0" err="1" smtClean="0"/>
              <a:t>vovinam</a:t>
            </a:r>
            <a:r>
              <a:rPr lang="cs-CZ" dirty="0" smtClean="0"/>
              <a:t> </a:t>
            </a:r>
            <a:r>
              <a:rPr lang="cs-CZ" dirty="0" err="1" smtClean="0"/>
              <a:t>Nguyễn</a:t>
            </a:r>
            <a:r>
              <a:rPr lang="cs-CZ" dirty="0" smtClean="0"/>
              <a:t> </a:t>
            </a:r>
            <a:r>
              <a:rPr lang="cs-CZ" dirty="0" err="1" smtClean="0"/>
              <a:t>Lộc</a:t>
            </a:r>
            <a:r>
              <a:rPr lang="cs-CZ" dirty="0" smtClean="0"/>
              <a:t> (1912-1960)</a:t>
            </a:r>
          </a:p>
          <a:p>
            <a:r>
              <a:rPr lang="cs-CZ" dirty="0" smtClean="0"/>
              <a:t>Založeno na teorii jin-jang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smtClean="0"/>
              <a:t>Cvičení beze zbraní i se zbraněmi </a:t>
            </a:r>
            <a:endParaRPr lang="cs-CZ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Patří mezi stará siamská bojová umění:</a:t>
            </a:r>
          </a:p>
          <a:p>
            <a:pPr lvl="1"/>
            <a:r>
              <a:rPr lang="cs-CZ" dirty="0" smtClean="0"/>
              <a:t>Krabi </a:t>
            </a:r>
            <a:r>
              <a:rPr lang="cs-CZ" dirty="0" err="1" smtClean="0"/>
              <a:t>krabong</a:t>
            </a:r>
            <a:r>
              <a:rPr lang="cs-CZ" dirty="0" smtClean="0"/>
              <a:t>, </a:t>
            </a:r>
            <a:r>
              <a:rPr lang="cs-CZ" dirty="0" err="1" smtClean="0"/>
              <a:t>ledlit</a:t>
            </a:r>
            <a:r>
              <a:rPr lang="cs-CZ" dirty="0" smtClean="0"/>
              <a:t> (válečná sebeobrana), </a:t>
            </a:r>
            <a:r>
              <a:rPr lang="cs-CZ" dirty="0" err="1" smtClean="0"/>
              <a:t>čuparsp</a:t>
            </a:r>
            <a:r>
              <a:rPr lang="cs-CZ" dirty="0" smtClean="0"/>
              <a:t> (šerm: kopí, meč, nůž, …), </a:t>
            </a:r>
            <a:r>
              <a:rPr lang="cs-CZ" dirty="0" err="1" smtClean="0"/>
              <a:t>thaiplum</a:t>
            </a:r>
            <a:r>
              <a:rPr lang="cs-CZ" dirty="0" smtClean="0"/>
              <a:t> (zápas), </a:t>
            </a:r>
            <a:r>
              <a:rPr lang="cs-CZ" dirty="0" err="1" smtClean="0"/>
              <a:t>kemier</a:t>
            </a:r>
            <a:r>
              <a:rPr lang="cs-CZ" dirty="0" smtClean="0"/>
              <a:t> (přežití), </a:t>
            </a:r>
            <a:r>
              <a:rPr lang="cs-CZ" dirty="0" err="1" smtClean="0"/>
              <a:t>thaijuth</a:t>
            </a:r>
            <a:r>
              <a:rPr lang="cs-CZ" dirty="0" smtClean="0"/>
              <a:t> (sebeobrana)</a:t>
            </a:r>
          </a:p>
          <a:p>
            <a:r>
              <a:rPr lang="cs-CZ" dirty="0" smtClean="0"/>
              <a:t>Šerm se zbraněmi:</a:t>
            </a:r>
          </a:p>
          <a:p>
            <a:r>
              <a:rPr lang="cs-CZ" dirty="0" smtClean="0"/>
              <a:t>Meč (krabi)</a:t>
            </a:r>
          </a:p>
          <a:p>
            <a:r>
              <a:rPr lang="cs-CZ" dirty="0" smtClean="0"/>
              <a:t>Tyč (</a:t>
            </a:r>
            <a:r>
              <a:rPr lang="cs-CZ" dirty="0" err="1" smtClean="0"/>
              <a:t>krabong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90600" y="2168525"/>
            <a:ext cx="5821363" cy="135572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sk-SK" smtClean="0"/>
              <a:t>Funkce bojových umění</a:t>
            </a:r>
            <a:endParaRPr lang="en-US" smtClean="0"/>
          </a:p>
        </p:txBody>
      </p:sp>
      <p:sp>
        <p:nvSpPr>
          <p:cNvPr id="74754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Bojové umění osmi končetin</a:t>
            </a:r>
          </a:p>
          <a:p>
            <a:r>
              <a:rPr lang="cs-CZ" dirty="0" smtClean="0"/>
              <a:t>Vyvinul se z obranného umění </a:t>
            </a:r>
            <a:r>
              <a:rPr lang="cs-CZ" dirty="0" err="1" smtClean="0"/>
              <a:t>muai</a:t>
            </a:r>
            <a:r>
              <a:rPr lang="cs-CZ" dirty="0" smtClean="0"/>
              <a:t> boran</a:t>
            </a:r>
          </a:p>
          <a:p>
            <a:r>
              <a:rPr lang="cs-CZ" dirty="0" smtClean="0"/>
              <a:t>Typický údery lokty a kopy na nohy</a:t>
            </a:r>
          </a:p>
          <a:p>
            <a:r>
              <a:rPr lang="cs-CZ" dirty="0" smtClean="0"/>
              <a:t>V současnosti sportovní disciplína (ring, rukavice, váhové kategorie, zápas na kola, ...)</a:t>
            </a:r>
          </a:p>
          <a:p>
            <a:endParaRPr lang="cs-CZ" dirty="0" smtClean="0"/>
          </a:p>
          <a:p>
            <a:r>
              <a:rPr lang="cs-CZ" dirty="0" smtClean="0"/>
              <a:t>Rituál </a:t>
            </a:r>
            <a:r>
              <a:rPr lang="cs-CZ" dirty="0" err="1" smtClean="0"/>
              <a:t>wai</a:t>
            </a:r>
            <a:r>
              <a:rPr lang="cs-CZ" dirty="0" smtClean="0"/>
              <a:t> </a:t>
            </a:r>
            <a:r>
              <a:rPr lang="cs-CZ" dirty="0" err="1" smtClean="0"/>
              <a:t>khru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Souhrnný název pro barmská (myanmarská) bojová umění</a:t>
            </a:r>
          </a:p>
          <a:p>
            <a:r>
              <a:rPr lang="cs-CZ" dirty="0" err="1" smtClean="0"/>
              <a:t>Bandó</a:t>
            </a:r>
            <a:r>
              <a:rPr lang="cs-CZ" dirty="0" smtClean="0"/>
              <a:t> (čerpá z pohybu zvířat)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r>
              <a:rPr lang="cs-CZ" dirty="0" err="1" smtClean="0"/>
              <a:t>Banšai</a:t>
            </a:r>
            <a:r>
              <a:rPr lang="cs-CZ" dirty="0" smtClean="0"/>
              <a:t> (šerm)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r>
              <a:rPr lang="cs-CZ" dirty="0" err="1" smtClean="0"/>
              <a:t>Lethwei</a:t>
            </a:r>
            <a:r>
              <a:rPr lang="cs-CZ" dirty="0" smtClean="0"/>
              <a:t> (ringový sport)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err="1" smtClean="0"/>
              <a:t>Naban</a:t>
            </a:r>
            <a:r>
              <a:rPr lang="cs-CZ" dirty="0" smtClean="0"/>
              <a:t> </a:t>
            </a:r>
            <a:r>
              <a:rPr lang="cs-CZ" smtClean="0"/>
              <a:t>(zápas)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Bokator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Vychází z kambodžské bojové tradice </a:t>
            </a:r>
            <a:r>
              <a:rPr lang="cs-CZ" dirty="0" err="1" smtClean="0"/>
              <a:t>kbach</a:t>
            </a:r>
            <a:r>
              <a:rPr lang="cs-CZ" dirty="0" smtClean="0"/>
              <a:t> kun boran </a:t>
            </a:r>
            <a:r>
              <a:rPr lang="cs-CZ" dirty="0" err="1" smtClean="0"/>
              <a:t>khmer</a:t>
            </a:r>
            <a:r>
              <a:rPr lang="cs-CZ" dirty="0" smtClean="0"/>
              <a:t>: boj beze zbraně i se zbraněmi</a:t>
            </a:r>
          </a:p>
          <a:p>
            <a:r>
              <a:rPr lang="cs-CZ" dirty="0" smtClean="0"/>
              <a:t>Za vlády Rudých </a:t>
            </a:r>
            <a:r>
              <a:rPr lang="cs-CZ" dirty="0" err="1" smtClean="0"/>
              <a:t>Khmérů</a:t>
            </a:r>
            <a:r>
              <a:rPr lang="cs-CZ" dirty="0" smtClean="0"/>
              <a:t> (1975-1979) byla veškerá tradice potlačena</a:t>
            </a:r>
          </a:p>
          <a:p>
            <a:r>
              <a:rPr lang="cs-CZ" dirty="0" err="1" smtClean="0"/>
              <a:t>Sean</a:t>
            </a:r>
            <a:r>
              <a:rPr lang="cs-CZ" dirty="0" smtClean="0"/>
              <a:t> </a:t>
            </a:r>
            <a:r>
              <a:rPr lang="cs-CZ" dirty="0" err="1" smtClean="0"/>
              <a:t>Kim</a:t>
            </a:r>
            <a:r>
              <a:rPr lang="cs-CZ" dirty="0" smtClean="0"/>
              <a:t> San je považován za obnovitele/tvůrce bojových umění v </a:t>
            </a:r>
            <a:r>
              <a:rPr lang="cs-CZ" dirty="0" err="1" smtClean="0"/>
              <a:t>Kmbodži</a:t>
            </a:r>
            <a:endParaRPr lang="cs-CZ" dirty="0" smtClean="0"/>
          </a:p>
          <a:p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serey</a:t>
            </a:r>
            <a:r>
              <a:rPr lang="cs-CZ" dirty="0" smtClean="0"/>
              <a:t> (ringový sport) </a:t>
            </a:r>
            <a:r>
              <a:rPr lang="cs-CZ" dirty="0" smtClean="0">
                <a:hlinkClick r:id="rId4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sz="2800" dirty="0" err="1" smtClean="0"/>
              <a:t>Indonesie</a:t>
            </a:r>
            <a:endParaRPr lang="cs-CZ" sz="2800" dirty="0" smtClean="0"/>
          </a:p>
          <a:p>
            <a:pPr lvl="1"/>
            <a:r>
              <a:rPr lang="cs-CZ" sz="2400" dirty="0" smtClean="0"/>
              <a:t>(</a:t>
            </a:r>
            <a:r>
              <a:rPr lang="cs-CZ" sz="2400" dirty="0" err="1" smtClean="0"/>
              <a:t>pencak</a:t>
            </a:r>
            <a:r>
              <a:rPr lang="cs-CZ" sz="2400" dirty="0" smtClean="0"/>
              <a:t>) </a:t>
            </a:r>
            <a:r>
              <a:rPr lang="cs-CZ" sz="2400" dirty="0" err="1" smtClean="0"/>
              <a:t>silat</a:t>
            </a:r>
            <a:r>
              <a:rPr lang="cs-CZ" sz="2400" dirty="0" smtClean="0"/>
              <a:t>, </a:t>
            </a:r>
            <a:r>
              <a:rPr lang="cs-CZ" sz="2400" dirty="0" err="1" smtClean="0"/>
              <a:t>kuntao</a:t>
            </a:r>
            <a:endParaRPr lang="cs-CZ" sz="2400" dirty="0" smtClean="0"/>
          </a:p>
          <a:p>
            <a:r>
              <a:rPr lang="cs-CZ" sz="2800" dirty="0" err="1" smtClean="0"/>
              <a:t>Malaisie</a:t>
            </a:r>
            <a:endParaRPr lang="cs-CZ" sz="2800" dirty="0" smtClean="0"/>
          </a:p>
          <a:p>
            <a:pPr lvl="1"/>
            <a:r>
              <a:rPr lang="fi-FI" sz="2400" dirty="0" smtClean="0"/>
              <a:t>bersilat (silat pulut, silat buah)</a:t>
            </a:r>
            <a:endParaRPr lang="cs-CZ" sz="2400" dirty="0" smtClean="0"/>
          </a:p>
          <a:p>
            <a:r>
              <a:rPr lang="cs-CZ" sz="2800" dirty="0" smtClean="0"/>
              <a:t>Filipíny</a:t>
            </a:r>
          </a:p>
          <a:p>
            <a:pPr lvl="1"/>
            <a:r>
              <a:rPr lang="cs-CZ" sz="2400" dirty="0" err="1" smtClean="0"/>
              <a:t>eskrima</a:t>
            </a:r>
            <a:r>
              <a:rPr lang="cs-CZ" sz="2400" dirty="0" smtClean="0"/>
              <a:t> (</a:t>
            </a:r>
            <a:r>
              <a:rPr lang="cs-CZ" sz="2400" dirty="0" err="1" smtClean="0"/>
              <a:t>kali</a:t>
            </a:r>
            <a:r>
              <a:rPr lang="cs-CZ" sz="2400" dirty="0" smtClean="0"/>
              <a:t>, </a:t>
            </a:r>
            <a:r>
              <a:rPr lang="cs-CZ" sz="2400" dirty="0" err="1" smtClean="0"/>
              <a:t>arnis</a:t>
            </a:r>
            <a:r>
              <a:rPr lang="cs-CZ" sz="2400" dirty="0" smtClean="0"/>
              <a:t>), </a:t>
            </a:r>
            <a:r>
              <a:rPr lang="cs-CZ" sz="2400" dirty="0" err="1" smtClean="0"/>
              <a:t>panantukan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495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Pencak</a:t>
            </a:r>
            <a:r>
              <a:rPr lang="cs-CZ" dirty="0" smtClean="0"/>
              <a:t> </a:t>
            </a:r>
            <a:r>
              <a:rPr lang="cs-CZ" dirty="0" err="1" smtClean="0"/>
              <a:t>silat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628800"/>
            <a:ext cx="8208962" cy="4114800"/>
          </a:xfrm>
        </p:spPr>
        <p:txBody>
          <a:bodyPr/>
          <a:lstStyle/>
          <a:p>
            <a:r>
              <a:rPr lang="cs-CZ" sz="2800" dirty="0" smtClean="0"/>
              <a:t>Od r. 1948 zastřešující pojem pro </a:t>
            </a:r>
            <a:r>
              <a:rPr lang="cs-CZ" sz="2800" dirty="0" err="1" smtClean="0"/>
              <a:t>indonézská</a:t>
            </a:r>
            <a:r>
              <a:rPr lang="cs-CZ" sz="2800" dirty="0" smtClean="0"/>
              <a:t> bojová umění z Jávy a Sumatry</a:t>
            </a:r>
          </a:p>
          <a:p>
            <a:r>
              <a:rPr lang="cs-CZ" sz="2800" dirty="0" smtClean="0"/>
              <a:t>Filozoficky vychází z rovnováhy umění a boje</a:t>
            </a:r>
          </a:p>
          <a:p>
            <a:r>
              <a:rPr lang="cs-CZ" sz="2800" dirty="0" smtClean="0"/>
              <a:t>Zahrnuje boj beze zbraní i se zbraněmi</a:t>
            </a:r>
          </a:p>
          <a:p>
            <a:endParaRPr lang="cs-CZ" dirty="0" smtClean="0"/>
          </a:p>
          <a:p>
            <a:r>
              <a:rPr lang="cs-CZ" dirty="0" smtClean="0"/>
              <a:t>Kris					</a:t>
            </a:r>
            <a:r>
              <a:rPr lang="cs-CZ" dirty="0" err="1" smtClean="0"/>
              <a:t>kerambit</a:t>
            </a:r>
            <a:endParaRPr lang="cs-CZ" dirty="0"/>
          </a:p>
        </p:txBody>
      </p:sp>
      <p:pic>
        <p:nvPicPr>
          <p:cNvPr id="113666" name="Picture 2" descr="http://img.antiquesreporter.com.au/101111WEAU/81.jpg"/>
          <p:cNvPicPr>
            <a:picLocks noChangeAspect="1" noChangeArrowheads="1"/>
          </p:cNvPicPr>
          <p:nvPr/>
        </p:nvPicPr>
        <p:blipFill>
          <a:blip r:embed="rId3" cstate="print"/>
          <a:srcRect l="4950" t="23986" r="3482" b="27755"/>
          <a:stretch>
            <a:fillRect/>
          </a:stretch>
        </p:blipFill>
        <p:spPr bwMode="auto">
          <a:xfrm>
            <a:off x="251520" y="4941168"/>
            <a:ext cx="5328592" cy="1872208"/>
          </a:xfrm>
          <a:prstGeom prst="rect">
            <a:avLst/>
          </a:prstGeom>
          <a:noFill/>
        </p:spPr>
      </p:pic>
      <p:pic>
        <p:nvPicPr>
          <p:cNvPr id="113668" name="Picture 4" descr="http://cikgunasir.files.wordpress.com/2010/11/img_9616.jpg"/>
          <p:cNvPicPr>
            <a:picLocks noChangeAspect="1" noChangeArrowheads="1"/>
          </p:cNvPicPr>
          <p:nvPr/>
        </p:nvPicPr>
        <p:blipFill>
          <a:blip r:embed="rId4" cstate="print"/>
          <a:srcRect l="7583" t="8081" r="10894" b="6198"/>
          <a:stretch>
            <a:fillRect/>
          </a:stretch>
        </p:blipFill>
        <p:spPr bwMode="auto">
          <a:xfrm>
            <a:off x="5868144" y="4736866"/>
            <a:ext cx="2880320" cy="207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Bersilat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Malajská forma </a:t>
            </a:r>
            <a:r>
              <a:rPr lang="cs-CZ" dirty="0" err="1" smtClean="0"/>
              <a:t>silat</a:t>
            </a:r>
            <a:endParaRPr lang="cs-CZ" dirty="0" smtClean="0"/>
          </a:p>
          <a:p>
            <a:r>
              <a:rPr lang="cs-CZ" dirty="0" smtClean="0"/>
              <a:t>Ovlivněné indickými a čínskými (</a:t>
            </a:r>
            <a:r>
              <a:rPr lang="cs-CZ" dirty="0" err="1" smtClean="0"/>
              <a:t>kuntao</a:t>
            </a:r>
            <a:r>
              <a:rPr lang="cs-CZ" dirty="0" smtClean="0"/>
              <a:t>) uměními</a:t>
            </a:r>
          </a:p>
          <a:p>
            <a:r>
              <a:rPr lang="cs-CZ" dirty="0" smtClean="0"/>
              <a:t>Zahrnuje boj beze zbraní i se zbraněmi</a:t>
            </a:r>
          </a:p>
          <a:p>
            <a:r>
              <a:rPr lang="cs-CZ" dirty="0" smtClean="0"/>
              <a:t>Předvádí se i jako rituální umění (např. tanec </a:t>
            </a:r>
            <a:r>
              <a:rPr lang="cs-CZ" dirty="0" err="1" smtClean="0"/>
              <a:t>randai</a:t>
            </a:r>
            <a:r>
              <a:rPr lang="cs-CZ" dirty="0" smtClean="0"/>
              <a:t>) společně se specifickou hudbou (</a:t>
            </a:r>
            <a:r>
              <a:rPr lang="cs-CZ" dirty="0" err="1" smtClean="0"/>
              <a:t>tandži</a:t>
            </a:r>
            <a:r>
              <a:rPr lang="cs-CZ" dirty="0" smtClean="0"/>
              <a:t> </a:t>
            </a:r>
            <a:r>
              <a:rPr lang="cs-CZ" dirty="0" err="1" smtClean="0"/>
              <a:t>silat</a:t>
            </a:r>
            <a:r>
              <a:rPr lang="cs-CZ" dirty="0" smtClean="0"/>
              <a:t> </a:t>
            </a:r>
            <a:r>
              <a:rPr lang="cs-CZ" dirty="0" err="1" smtClean="0"/>
              <a:t>baku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Eskrima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(</a:t>
            </a:r>
            <a:r>
              <a:rPr lang="cs-CZ" dirty="0" err="1" smtClean="0"/>
              <a:t>kali</a:t>
            </a:r>
            <a:r>
              <a:rPr lang="cs-CZ" dirty="0" smtClean="0"/>
              <a:t>, </a:t>
            </a:r>
            <a:r>
              <a:rPr lang="cs-CZ" dirty="0" err="1" smtClean="0"/>
              <a:t>arnis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Filipínský šerm:</a:t>
            </a:r>
          </a:p>
          <a:p>
            <a:pPr lvl="1"/>
            <a:r>
              <a:rPr lang="cs-CZ" dirty="0" smtClean="0"/>
              <a:t>Krátké tyče </a:t>
            </a:r>
            <a:r>
              <a:rPr lang="cs-CZ" dirty="0" err="1" smtClean="0"/>
              <a:t>yantong</a:t>
            </a:r>
            <a:r>
              <a:rPr lang="cs-CZ" dirty="0" smtClean="0"/>
              <a:t> (ratanové)</a:t>
            </a:r>
          </a:p>
          <a:p>
            <a:pPr lvl="1"/>
            <a:r>
              <a:rPr lang="cs-CZ" dirty="0" smtClean="0"/>
              <a:t>Nůž</a:t>
            </a:r>
          </a:p>
          <a:p>
            <a:pPr lvl="1"/>
            <a:r>
              <a:rPr lang="cs-CZ" dirty="0" smtClean="0"/>
              <a:t>další čepelové zbraně</a:t>
            </a:r>
            <a:endParaRPr lang="cs-CZ" dirty="0"/>
          </a:p>
          <a:p>
            <a:r>
              <a:rPr lang="cs-CZ" dirty="0" smtClean="0"/>
              <a:t>Rozšířil se v mnoha školách (</a:t>
            </a:r>
            <a:r>
              <a:rPr lang="cs-CZ" dirty="0" err="1" smtClean="0"/>
              <a:t>pekti</a:t>
            </a:r>
            <a:r>
              <a:rPr lang="cs-CZ" dirty="0" smtClean="0"/>
              <a:t> </a:t>
            </a:r>
            <a:r>
              <a:rPr lang="cs-CZ" dirty="0" err="1" smtClean="0"/>
              <a:t>tirsia</a:t>
            </a:r>
            <a:r>
              <a:rPr lang="cs-CZ" dirty="0" smtClean="0"/>
              <a:t> </a:t>
            </a:r>
            <a:r>
              <a:rPr lang="cs-CZ" dirty="0" err="1" smtClean="0"/>
              <a:t>kali</a:t>
            </a:r>
            <a:r>
              <a:rPr lang="cs-CZ" dirty="0" smtClean="0"/>
              <a:t>, </a:t>
            </a:r>
            <a:r>
              <a:rPr lang="cs-CZ" dirty="0" err="1" smtClean="0"/>
              <a:t>doce</a:t>
            </a:r>
            <a:r>
              <a:rPr lang="cs-CZ" dirty="0" smtClean="0"/>
              <a:t> pares </a:t>
            </a:r>
            <a:r>
              <a:rPr lang="cs-CZ" dirty="0" err="1" smtClean="0"/>
              <a:t>eskrima</a:t>
            </a:r>
            <a:r>
              <a:rPr lang="cs-CZ" dirty="0" smtClean="0"/>
              <a:t>,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arnis</a:t>
            </a:r>
            <a:r>
              <a:rPr lang="cs-CZ" dirty="0" smtClean="0"/>
              <a:t>, </a:t>
            </a:r>
            <a:r>
              <a:rPr lang="cs-CZ" dirty="0" err="1" smtClean="0"/>
              <a:t>kombatan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 taneční formě ovlivnilo </a:t>
            </a:r>
            <a:r>
              <a:rPr lang="cs-CZ" dirty="0" err="1" smtClean="0"/>
              <a:t>sakuting</a:t>
            </a:r>
            <a:endParaRPr lang="cs-CZ" dirty="0" smtClean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Panantukan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Filipínské úderové bojové umění</a:t>
            </a:r>
          </a:p>
          <a:p>
            <a:r>
              <a:rPr lang="cs-CZ" dirty="0" smtClean="0"/>
              <a:t>Je součástí </a:t>
            </a:r>
            <a:r>
              <a:rPr lang="cs-CZ" smtClean="0"/>
              <a:t>zbraňových systémů</a:t>
            </a:r>
            <a:endParaRPr lang="cs-CZ" dirty="0" smtClean="0"/>
          </a:p>
          <a:p>
            <a:r>
              <a:rPr lang="cs-CZ" dirty="0" smtClean="0"/>
              <a:t>Používá rychlé pohyby a změny úhlů podobně jako v </a:t>
            </a:r>
            <a:r>
              <a:rPr lang="cs-CZ" dirty="0" err="1" smtClean="0"/>
              <a:t>kali</a:t>
            </a:r>
            <a:endParaRPr lang="cs-CZ" dirty="0" smtClean="0"/>
          </a:p>
          <a:p>
            <a:r>
              <a:rPr lang="cs-CZ" dirty="0" smtClean="0"/>
              <a:t>Častým cílem jsou svaly a úpony svalů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Kalaripajattu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/>
              <a:t>Jedno z nejstarších bojových umění z jižní Indie</a:t>
            </a:r>
          </a:p>
          <a:p>
            <a:r>
              <a:rPr lang="cs-CZ" sz="3000" dirty="0" smtClean="0"/>
              <a:t>Vyučuje boji beze zbraně i s různými zbraněmi</a:t>
            </a:r>
          </a:p>
          <a:p>
            <a:r>
              <a:rPr lang="cs-CZ" sz="3000" dirty="0" smtClean="0"/>
              <a:t>Ovlivněno indickou filozofií a náboženstvím (čerpá i ze staroindických eposů)</a:t>
            </a:r>
          </a:p>
          <a:p>
            <a:r>
              <a:rPr lang="cs-CZ" sz="3000" dirty="0" smtClean="0"/>
              <a:t>Spojeno s péči o zdraví (stravování, masáže)</a:t>
            </a:r>
          </a:p>
          <a:p>
            <a:r>
              <a:rPr lang="cs-CZ" sz="3000" dirty="0" smtClean="0"/>
              <a:t>Některé prvky se používají v tradičním tanci </a:t>
            </a:r>
            <a:r>
              <a:rPr lang="cs-CZ" sz="3000" dirty="0" err="1" smtClean="0"/>
              <a:t>kathakali</a:t>
            </a:r>
            <a:endParaRPr lang="cs-CZ" sz="3000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Pehlwani (</a:t>
            </a:r>
            <a:r>
              <a:rPr lang="cs-CZ" dirty="0" err="1" smtClean="0"/>
              <a:t>kušti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Indický zápas</a:t>
            </a:r>
          </a:p>
          <a:p>
            <a:r>
              <a:rPr lang="cs-CZ" dirty="0" smtClean="0"/>
              <a:t>Posilovací cviky a náčiní mají vliv i na současný funkční trénink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Cvičení </a:t>
            </a:r>
            <a:r>
              <a:rPr lang="cs-CZ" dirty="0" err="1" smtClean="0"/>
              <a:t>bethak</a:t>
            </a:r>
            <a:r>
              <a:rPr lang="cs-CZ" dirty="0" smtClean="0"/>
              <a:t> a </a:t>
            </a:r>
            <a:r>
              <a:rPr lang="cs-CZ" dirty="0" err="1" smtClean="0"/>
              <a:t>dand</a:t>
            </a:r>
            <a:endParaRPr lang="cs-CZ" dirty="0" smtClean="0"/>
          </a:p>
          <a:p>
            <a:pPr lvl="1"/>
            <a:r>
              <a:rPr lang="cs-CZ" dirty="0" smtClean="0"/>
              <a:t>Náčiní </a:t>
            </a:r>
            <a:r>
              <a:rPr lang="cs-CZ" dirty="0" err="1" smtClean="0"/>
              <a:t>nal</a:t>
            </a:r>
            <a:r>
              <a:rPr lang="cs-CZ" dirty="0" smtClean="0"/>
              <a:t>, </a:t>
            </a:r>
            <a:r>
              <a:rPr lang="cs-CZ" dirty="0" err="1" smtClean="0"/>
              <a:t>gar</a:t>
            </a:r>
            <a:r>
              <a:rPr lang="cs-CZ" dirty="0" smtClean="0"/>
              <a:t> </a:t>
            </a:r>
            <a:r>
              <a:rPr lang="cs-CZ" dirty="0" err="1" smtClean="0"/>
              <a:t>nal</a:t>
            </a:r>
            <a:r>
              <a:rPr lang="cs-CZ" dirty="0" smtClean="0"/>
              <a:t>, </a:t>
            </a:r>
            <a:r>
              <a:rPr lang="cs-CZ" dirty="0" err="1" smtClean="0"/>
              <a:t>malakhamb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 smtClean="0"/>
              <a:t>mudgal</a:t>
            </a:r>
            <a:r>
              <a:rPr lang="cs-CZ" dirty="0" smtClean="0"/>
              <a:t>, </a:t>
            </a:r>
            <a:r>
              <a:rPr lang="cs-CZ" dirty="0" err="1" smtClean="0"/>
              <a:t>gada</a:t>
            </a:r>
            <a:r>
              <a:rPr lang="cs-CZ" dirty="0" smtClean="0"/>
              <a:t>, …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</p:txBody>
      </p:sp>
      <p:pic>
        <p:nvPicPr>
          <p:cNvPr id="214018" name="Picture 2" descr="http://ejmas.com/jalt/roller/GreatGa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60293"/>
            <a:ext cx="2699792" cy="3797707"/>
          </a:xfrm>
          <a:prstGeom prst="rect">
            <a:avLst/>
          </a:prstGeom>
          <a:noFill/>
        </p:spPr>
      </p:pic>
      <p:pic>
        <p:nvPicPr>
          <p:cNvPr id="214020" name="Picture 4" descr="Pahalwan sits with a &quot;gar nal&quot; or neck weight made of solid stone and worn around the neck to strengthen neck and shoulder muscles in Shahdra near Lahore on October 11. PHOTO: AF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184C3613-A78F-4849-BA71-03530D789FF7}" type="slidenum">
              <a:rPr lang="en-US"/>
              <a:pPr lvl="4"/>
              <a:t>12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Historické hledisko</a:t>
            </a:r>
            <a:endParaRPr 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Nevyhnutelnost boje – rozvoj bojových dovedností</a:t>
            </a:r>
          </a:p>
          <a:p>
            <a:pPr lvl="1" eaLnBrk="1" hangingPunct="1"/>
            <a:r>
              <a:rPr lang="sk-SK" smtClean="0"/>
              <a:t>Lov</a:t>
            </a:r>
          </a:p>
          <a:p>
            <a:pPr lvl="1" eaLnBrk="1" hangingPunct="1"/>
            <a:r>
              <a:rPr lang="sk-SK" smtClean="0"/>
              <a:t>Obrana</a:t>
            </a:r>
          </a:p>
          <a:p>
            <a:pPr eaLnBrk="1" hangingPunct="1"/>
            <a:r>
              <a:rPr lang="sk-SK" smtClean="0"/>
              <a:t>Bít se znamená být</a:t>
            </a:r>
          </a:p>
          <a:p>
            <a:pPr eaLnBrk="1" hangingPunct="1"/>
            <a:r>
              <a:rPr lang="sk-SK" smtClean="0"/>
              <a:t>Společenské rozdíly</a:t>
            </a:r>
            <a:endParaRPr lang="en-US" smtClean="0"/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/>
        </p:nvGraphicFramePr>
        <p:xfrm>
          <a:off x="4572000" y="3276600"/>
          <a:ext cx="4237038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CorelDRAW" r:id="rId3" imgW="4236480" imgH="2861640" progId="">
                  <p:embed/>
                </p:oleObj>
              </mc:Choice>
              <mc:Fallback>
                <p:oleObj name="CorelDRAW" r:id="rId3" imgW="4236480" imgH="2861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76600"/>
                        <a:ext cx="4237038" cy="28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Zbraně v indických bojových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16832"/>
            <a:ext cx="4896544" cy="4114800"/>
          </a:xfrm>
        </p:spPr>
        <p:txBody>
          <a:bodyPr/>
          <a:lstStyle/>
          <a:p>
            <a:r>
              <a:rPr lang="cs-CZ" dirty="0" smtClean="0"/>
              <a:t>Katar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3767138"/>
            <a:r>
              <a:rPr lang="cs-CZ" dirty="0" err="1" smtClean="0"/>
              <a:t>Kukri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0354" name="Picture 2" descr="http://www.himalayan-imports.com/assets/images/Katar2.jpg"/>
          <p:cNvPicPr>
            <a:picLocks noChangeAspect="1" noChangeArrowheads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 bwMode="auto">
          <a:xfrm>
            <a:off x="1691680" y="1844824"/>
            <a:ext cx="3672408" cy="2628581"/>
          </a:xfrm>
          <a:prstGeom prst="rect">
            <a:avLst/>
          </a:prstGeom>
          <a:noFill/>
        </p:spPr>
      </p:pic>
      <p:pic>
        <p:nvPicPr>
          <p:cNvPr id="100356" name="Picture 4" descr="http://bj.eiecon.net/wp-content/uploads/2009/02/kuk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744416" cy="309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Srí lanka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Čína </a:t>
            </a:r>
            <a:r>
              <a:rPr lang="cs-CZ" dirty="0" err="1" smtClean="0"/>
              <a:t>di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Angampora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Původní srílanské umění</a:t>
            </a:r>
          </a:p>
          <a:p>
            <a:pPr lvl="1"/>
            <a:r>
              <a:rPr lang="cs-CZ" dirty="0" smtClean="0"/>
              <a:t>Indické vlivy</a:t>
            </a:r>
          </a:p>
          <a:p>
            <a:pPr lvl="1"/>
            <a:r>
              <a:rPr lang="cs-CZ" dirty="0" smtClean="0"/>
              <a:t>Souběžný systém se zbraněmi: </a:t>
            </a:r>
            <a:r>
              <a:rPr lang="cs-CZ" dirty="0" err="1" smtClean="0"/>
              <a:t>illangam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indická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err="1" smtClean="0"/>
              <a:t>Malla</a:t>
            </a:r>
            <a:r>
              <a:rPr lang="cs-CZ" sz="3000" dirty="0" smtClean="0"/>
              <a:t> </a:t>
            </a:r>
            <a:r>
              <a:rPr lang="cs-CZ" sz="3000" dirty="0" err="1" smtClean="0"/>
              <a:t>yudha</a:t>
            </a:r>
            <a:r>
              <a:rPr lang="cs-CZ" sz="3000" dirty="0" smtClean="0"/>
              <a:t> – zápas (příbuzný s </a:t>
            </a:r>
            <a:r>
              <a:rPr lang="cs-CZ" sz="3000" dirty="0" err="1" smtClean="0"/>
              <a:t>naban</a:t>
            </a:r>
            <a:r>
              <a:rPr lang="cs-CZ" sz="3000" dirty="0" smtClean="0"/>
              <a:t> (Barma))</a:t>
            </a:r>
          </a:p>
          <a:p>
            <a:r>
              <a:rPr lang="cs-CZ" sz="3000" dirty="0" err="1" smtClean="0"/>
              <a:t>Mušti</a:t>
            </a:r>
            <a:r>
              <a:rPr lang="cs-CZ" sz="3000" dirty="0" smtClean="0"/>
              <a:t> </a:t>
            </a:r>
            <a:r>
              <a:rPr lang="cs-CZ" sz="3000" dirty="0" err="1" smtClean="0"/>
              <a:t>yudha</a:t>
            </a:r>
            <a:r>
              <a:rPr lang="cs-CZ" sz="3000" dirty="0" smtClean="0"/>
              <a:t> – úderové bojové umění</a:t>
            </a:r>
          </a:p>
          <a:p>
            <a:r>
              <a:rPr lang="cs-CZ" sz="3000" dirty="0" err="1" smtClean="0"/>
              <a:t>Thangta</a:t>
            </a:r>
            <a:r>
              <a:rPr lang="cs-CZ" sz="3000" dirty="0" smtClean="0"/>
              <a:t> – šerm (příbuzný s </a:t>
            </a:r>
            <a:r>
              <a:rPr lang="cs-CZ" sz="3000" dirty="0" err="1" smtClean="0"/>
              <a:t>banšai</a:t>
            </a:r>
            <a:r>
              <a:rPr lang="cs-CZ" sz="3000" dirty="0" smtClean="0"/>
              <a:t> (Barma))</a:t>
            </a:r>
          </a:p>
          <a:p>
            <a:r>
              <a:rPr lang="cs-CZ" sz="3000" dirty="0" err="1" smtClean="0"/>
              <a:t>Gatka</a:t>
            </a:r>
            <a:r>
              <a:rPr lang="cs-CZ" sz="3000" dirty="0" smtClean="0"/>
              <a:t> – zbraňový systém (Paňdžáb, Sikhové)</a:t>
            </a:r>
          </a:p>
          <a:p>
            <a:r>
              <a:rPr lang="cs-CZ" sz="3000" dirty="0" err="1" smtClean="0"/>
              <a:t>Varma</a:t>
            </a:r>
            <a:r>
              <a:rPr lang="cs-CZ" sz="3000" dirty="0" smtClean="0"/>
              <a:t> </a:t>
            </a:r>
            <a:r>
              <a:rPr lang="cs-CZ" sz="3000" dirty="0" err="1" smtClean="0"/>
              <a:t>kalai</a:t>
            </a:r>
            <a:r>
              <a:rPr lang="cs-CZ" sz="3000" dirty="0" smtClean="0"/>
              <a:t> – interní bojové umění založeno na využívání akupresurních bodů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Australská, Oceánská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243387" cy="4114800"/>
          </a:xfrm>
        </p:spPr>
        <p:txBody>
          <a:bodyPr/>
          <a:lstStyle/>
          <a:p>
            <a:r>
              <a:rPr lang="cs-CZ" dirty="0" smtClean="0"/>
              <a:t>Nový Zéland </a:t>
            </a:r>
          </a:p>
          <a:p>
            <a:pPr lvl="1"/>
            <a:r>
              <a:rPr lang="cs-CZ" dirty="0" err="1" smtClean="0"/>
              <a:t>mau</a:t>
            </a:r>
            <a:r>
              <a:rPr lang="cs-CZ" dirty="0" smtClean="0"/>
              <a:t> </a:t>
            </a:r>
            <a:r>
              <a:rPr lang="cs-CZ" dirty="0" err="1" smtClean="0"/>
              <a:t>rákau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mau</a:t>
            </a:r>
            <a:endParaRPr lang="cs-CZ" dirty="0" smtClean="0"/>
          </a:p>
          <a:p>
            <a:r>
              <a:rPr lang="cs-CZ" dirty="0" smtClean="0"/>
              <a:t>Samoa</a:t>
            </a:r>
          </a:p>
          <a:p>
            <a:pPr lvl="1"/>
            <a:r>
              <a:rPr lang="cs-CZ" dirty="0" err="1" smtClean="0"/>
              <a:t>Siva</a:t>
            </a:r>
            <a:r>
              <a:rPr lang="cs-CZ" dirty="0" smtClean="0"/>
              <a:t> </a:t>
            </a:r>
            <a:r>
              <a:rPr lang="cs-CZ" dirty="0" err="1" smtClean="0"/>
              <a:t>ati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smtClean="0"/>
              <a:t>Havaj</a:t>
            </a:r>
          </a:p>
          <a:p>
            <a:pPr lvl="1"/>
            <a:r>
              <a:rPr lang="cs-CZ" dirty="0" err="1" smtClean="0"/>
              <a:t>lua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11618" name="Picture 2" descr="Soubor:Oceanias Reg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4860032" cy="308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Africká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099371" cy="4114800"/>
          </a:xfrm>
        </p:spPr>
        <p:txBody>
          <a:bodyPr/>
          <a:lstStyle/>
          <a:p>
            <a:r>
              <a:rPr lang="cs-CZ" dirty="0" smtClean="0"/>
              <a:t>Afrika (</a:t>
            </a:r>
            <a:r>
              <a:rPr lang="cs-CZ" dirty="0" err="1" smtClean="0"/>
              <a:t>kupingana</a:t>
            </a:r>
            <a:r>
              <a:rPr lang="cs-CZ" dirty="0" smtClean="0"/>
              <a:t> </a:t>
            </a:r>
            <a:r>
              <a:rPr lang="cs-CZ" dirty="0" err="1" smtClean="0"/>
              <a:t>ngumi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Tahtib</a:t>
            </a:r>
            <a:r>
              <a:rPr lang="cs-CZ" dirty="0" smtClean="0"/>
              <a:t> (severní Afrika)</a:t>
            </a:r>
          </a:p>
          <a:p>
            <a:pPr lvl="1"/>
            <a:r>
              <a:rPr lang="cs-CZ" dirty="0" err="1" smtClean="0"/>
              <a:t>Dambe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6498" name="Picture 2" descr="Soubor:African continent-c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31624"/>
            <a:ext cx="4644008" cy="4388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Africká zápasová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Senegal: </a:t>
            </a:r>
            <a:r>
              <a:rPr lang="cs-CZ" dirty="0" err="1" smtClean="0"/>
              <a:t>Laamb</a:t>
            </a:r>
            <a:r>
              <a:rPr lang="cs-CZ" dirty="0" smtClean="0"/>
              <a:t> (zápas)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Forma s použitím úderů</a:t>
            </a:r>
          </a:p>
          <a:p>
            <a:pPr lvl="1"/>
            <a:r>
              <a:rPr lang="cs-CZ" dirty="0" smtClean="0"/>
              <a:t>Forma bez použití úderů</a:t>
            </a:r>
          </a:p>
          <a:p>
            <a:r>
              <a:rPr lang="cs-CZ" dirty="0" smtClean="0"/>
              <a:t>Nigérie: </a:t>
            </a:r>
            <a:r>
              <a:rPr lang="cs-CZ" dirty="0" err="1" smtClean="0"/>
              <a:t>dambe</a:t>
            </a:r>
            <a:r>
              <a:rPr lang="cs-CZ" dirty="0" smtClean="0"/>
              <a:t> (box) </a:t>
            </a:r>
            <a:r>
              <a:rPr lang="cs-CZ" dirty="0" smtClean="0">
                <a:hlinkClick r:id="rId7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Jedna ruka se používá pro obranu, druhá pro útok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Africká zbraňová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Egypt: </a:t>
            </a:r>
            <a:r>
              <a:rPr lang="cs-CZ" dirty="0" err="1" smtClean="0"/>
              <a:t>tahtib</a:t>
            </a:r>
            <a:r>
              <a:rPr lang="cs-CZ" dirty="0" smtClean="0"/>
              <a:t> (šerm tyčí ritualizován v tanci)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r>
              <a:rPr lang="cs-CZ" dirty="0" smtClean="0"/>
              <a:t>Jižní Afrika: </a:t>
            </a:r>
            <a:r>
              <a:rPr lang="cs-CZ" dirty="0" err="1" smtClean="0"/>
              <a:t>ngunijský</a:t>
            </a:r>
            <a:r>
              <a:rPr lang="cs-CZ" dirty="0" smtClean="0"/>
              <a:t> šerm s holí (kmen Zulu)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r>
              <a:rPr lang="cs-CZ" dirty="0" smtClean="0"/>
              <a:t>Etiopie: </a:t>
            </a:r>
            <a:r>
              <a:rPr lang="cs-CZ" dirty="0" err="1" smtClean="0"/>
              <a:t>donga</a:t>
            </a:r>
            <a:r>
              <a:rPr lang="cs-CZ" dirty="0" smtClean="0"/>
              <a:t> (šerm dlouhou holí, </a:t>
            </a:r>
            <a:r>
              <a:rPr lang="cs-CZ" dirty="0" err="1" smtClean="0"/>
              <a:t>surijský</a:t>
            </a:r>
            <a:r>
              <a:rPr lang="cs-CZ" dirty="0" smtClean="0"/>
              <a:t> šerm) 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>
                <a:hlinkClick r:id="rId5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8572560" cy="5214950"/>
          </a:xfrm>
        </p:spPr>
        <p:txBody>
          <a:bodyPr/>
          <a:lstStyle/>
          <a:p>
            <a:r>
              <a:rPr lang="cs-CZ" sz="2400" dirty="0" smtClean="0"/>
              <a:t>Francie</a:t>
            </a:r>
          </a:p>
          <a:p>
            <a:pPr lvl="1"/>
            <a:r>
              <a:rPr lang="cs-CZ" sz="2000" dirty="0" err="1" smtClean="0"/>
              <a:t>savate</a:t>
            </a:r>
            <a:r>
              <a:rPr lang="cs-CZ" sz="2000" dirty="0" smtClean="0"/>
              <a:t>, </a:t>
            </a:r>
            <a:r>
              <a:rPr lang="cs-CZ" sz="2000" dirty="0" err="1" smtClean="0"/>
              <a:t>canne</a:t>
            </a:r>
            <a:r>
              <a:rPr lang="cs-CZ" sz="2000" dirty="0" smtClean="0"/>
              <a:t> de </a:t>
            </a:r>
            <a:r>
              <a:rPr lang="cs-CZ" sz="2000" dirty="0" err="1" smtClean="0"/>
              <a:t>combat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Anglie</a:t>
            </a:r>
          </a:p>
          <a:p>
            <a:pPr lvl="1"/>
            <a:r>
              <a:rPr lang="cs-CZ" sz="2000" dirty="0" err="1" smtClean="0"/>
              <a:t>bartitsu</a:t>
            </a:r>
            <a:r>
              <a:rPr lang="cs-CZ" sz="2000" dirty="0" smtClean="0"/>
              <a:t>, </a:t>
            </a:r>
            <a:r>
              <a:rPr lang="cs-CZ" sz="2000" dirty="0" err="1" smtClean="0"/>
              <a:t>defendu</a:t>
            </a:r>
            <a:r>
              <a:rPr lang="cs-CZ" sz="2000" dirty="0" smtClean="0"/>
              <a:t>, </a:t>
            </a:r>
            <a:r>
              <a:rPr lang="cs-CZ" sz="2000" dirty="0" err="1" smtClean="0"/>
              <a:t>Westmorland</a:t>
            </a:r>
            <a:r>
              <a:rPr lang="cs-CZ" sz="2000" dirty="0" smtClean="0"/>
              <a:t> wrestling, </a:t>
            </a:r>
            <a:r>
              <a:rPr lang="cs-CZ" sz="2000" dirty="0" err="1" smtClean="0"/>
              <a:t>Cumberland</a:t>
            </a:r>
            <a:r>
              <a:rPr lang="cs-CZ" sz="2000" dirty="0" smtClean="0"/>
              <a:t> wrestling, </a:t>
            </a:r>
            <a:r>
              <a:rPr lang="cs-CZ" sz="2000" dirty="0" err="1" smtClean="0"/>
              <a:t>quarterstaff</a:t>
            </a:r>
            <a:endParaRPr lang="cs-CZ" sz="2000" dirty="0" smtClean="0"/>
          </a:p>
          <a:p>
            <a:r>
              <a:rPr lang="cs-CZ" sz="2400" dirty="0" smtClean="0"/>
              <a:t>Portugalsko</a:t>
            </a:r>
          </a:p>
          <a:p>
            <a:pPr lvl="1"/>
            <a:r>
              <a:rPr lang="cs-CZ" sz="2000" dirty="0" err="1" smtClean="0"/>
              <a:t>jogo</a:t>
            </a:r>
            <a:r>
              <a:rPr lang="cs-CZ" sz="2000" dirty="0" smtClean="0"/>
              <a:t> do </a:t>
            </a:r>
            <a:r>
              <a:rPr lang="cs-CZ" sz="2000" dirty="0" err="1" smtClean="0"/>
              <a:t>pau</a:t>
            </a:r>
            <a:r>
              <a:rPr lang="cs-CZ" sz="2000" dirty="0" smtClean="0"/>
              <a:t> (</a:t>
            </a:r>
            <a:r>
              <a:rPr lang="cs-CZ" sz="2000" dirty="0" err="1" smtClean="0"/>
              <a:t>žogo</a:t>
            </a:r>
            <a:r>
              <a:rPr lang="cs-CZ" sz="2000" dirty="0" smtClean="0"/>
              <a:t> do </a:t>
            </a:r>
            <a:r>
              <a:rPr lang="cs-CZ" sz="2000" dirty="0" err="1" smtClean="0"/>
              <a:t>pau</a:t>
            </a:r>
            <a:r>
              <a:rPr lang="cs-CZ" sz="2000" dirty="0" smtClean="0"/>
              <a:t>), </a:t>
            </a:r>
            <a:r>
              <a:rPr lang="cs-CZ" sz="2000" dirty="0" err="1" smtClean="0"/>
              <a:t>galhofa</a:t>
            </a:r>
            <a:r>
              <a:rPr lang="cs-CZ" sz="2000" dirty="0" smtClean="0"/>
              <a:t> (</a:t>
            </a:r>
            <a:r>
              <a:rPr lang="cs-CZ" sz="2000" dirty="0" err="1" smtClean="0"/>
              <a:t>gaľjofa</a:t>
            </a:r>
            <a:r>
              <a:rPr lang="cs-CZ" sz="2000" dirty="0" smtClean="0"/>
              <a:t>) </a:t>
            </a:r>
          </a:p>
          <a:p>
            <a:r>
              <a:rPr lang="cs-CZ" sz="2400" dirty="0" smtClean="0"/>
              <a:t>Island</a:t>
            </a:r>
          </a:p>
          <a:p>
            <a:pPr lvl="1"/>
            <a:r>
              <a:rPr lang="cs-CZ" sz="2000" dirty="0" err="1" smtClean="0"/>
              <a:t>glima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Turecko</a:t>
            </a:r>
          </a:p>
          <a:p>
            <a:pPr lvl="1"/>
            <a:r>
              <a:rPr lang="cs-CZ" sz="2000" dirty="0" err="1" smtClean="0"/>
              <a:t>yağlı</a:t>
            </a:r>
            <a:r>
              <a:rPr lang="cs-CZ" sz="2000" dirty="0" smtClean="0"/>
              <a:t> </a:t>
            </a:r>
            <a:r>
              <a:rPr lang="cs-CZ" sz="2000" dirty="0" err="1" smtClean="0"/>
              <a:t>güreş</a:t>
            </a:r>
            <a:r>
              <a:rPr lang="cs-CZ" sz="2000" dirty="0" smtClean="0"/>
              <a:t> (</a:t>
            </a:r>
            <a:r>
              <a:rPr lang="cs-CZ" sz="2000" dirty="0" err="1" smtClean="0"/>
              <a:t>jáli</a:t>
            </a:r>
            <a:r>
              <a:rPr lang="cs-CZ" sz="2000" dirty="0" smtClean="0"/>
              <a:t> </a:t>
            </a:r>
            <a:r>
              <a:rPr lang="cs-CZ" sz="2000" dirty="0" err="1" smtClean="0"/>
              <a:t>güreš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400" dirty="0" smtClean="0"/>
              <a:t>Historický šerm v různých zemích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Americká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Brazílie</a:t>
            </a:r>
          </a:p>
          <a:p>
            <a:pPr lvl="1"/>
            <a:r>
              <a:rPr lang="cs-CZ" dirty="0" err="1" smtClean="0"/>
              <a:t>Capoeira</a:t>
            </a:r>
            <a:endParaRPr lang="cs-CZ" dirty="0" smtClean="0"/>
          </a:p>
          <a:p>
            <a:pPr lvl="1"/>
            <a:r>
              <a:rPr lang="cs-CZ" dirty="0" err="1" smtClean="0"/>
              <a:t>Luta</a:t>
            </a:r>
            <a:r>
              <a:rPr lang="cs-CZ" dirty="0" smtClean="0"/>
              <a:t> </a:t>
            </a:r>
            <a:r>
              <a:rPr lang="cs-CZ" dirty="0" err="1" smtClean="0"/>
              <a:t>libre</a:t>
            </a:r>
            <a:endParaRPr lang="cs-CZ" dirty="0" smtClean="0"/>
          </a:p>
          <a:p>
            <a:pPr lvl="1"/>
            <a:r>
              <a:rPr lang="cs-CZ" dirty="0" err="1" smtClean="0"/>
              <a:t>Brazílske</a:t>
            </a:r>
            <a:r>
              <a:rPr lang="cs-CZ" smtClean="0"/>
              <a:t> džúdžucu</a:t>
            </a:r>
            <a:endParaRPr lang="cs-CZ" dirty="0" smtClean="0"/>
          </a:p>
          <a:p>
            <a:r>
              <a:rPr lang="cs-CZ" dirty="0" smtClean="0"/>
              <a:t>USA</a:t>
            </a:r>
          </a:p>
          <a:p>
            <a:pPr lvl="1"/>
            <a:r>
              <a:rPr lang="cs-CZ" dirty="0" smtClean="0"/>
              <a:t>Množství nových bojových umění (</a:t>
            </a:r>
            <a:r>
              <a:rPr lang="cs-CZ" dirty="0" err="1" smtClean="0"/>
              <a:t>kajukenbo</a:t>
            </a:r>
            <a:r>
              <a:rPr lang="cs-CZ" dirty="0" smtClean="0"/>
              <a:t>, </a:t>
            </a:r>
            <a:r>
              <a:rPr lang="cs-CZ" dirty="0" err="1" smtClean="0"/>
              <a:t>catch</a:t>
            </a:r>
            <a:r>
              <a:rPr lang="cs-CZ" dirty="0" smtClean="0"/>
              <a:t> wrestling, </a:t>
            </a:r>
            <a:r>
              <a:rPr lang="cs-CZ" dirty="0" err="1" smtClean="0"/>
              <a:t>jeet</a:t>
            </a:r>
            <a:r>
              <a:rPr lang="cs-CZ" dirty="0" smtClean="0"/>
              <a:t> </a:t>
            </a:r>
            <a:r>
              <a:rPr lang="cs-CZ" dirty="0" err="1" smtClean="0"/>
              <a:t>kune</a:t>
            </a:r>
            <a:r>
              <a:rPr lang="cs-CZ" dirty="0" smtClean="0"/>
              <a:t> do,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Circle</a:t>
            </a:r>
            <a:r>
              <a:rPr lang="cs-CZ" dirty="0" smtClean="0"/>
              <a:t> Jujutsu, americké </a:t>
            </a:r>
            <a:r>
              <a:rPr lang="cs-CZ" dirty="0" err="1" smtClean="0"/>
              <a:t>kenpo</a:t>
            </a:r>
            <a:r>
              <a:rPr lang="cs-CZ" dirty="0" smtClean="0"/>
              <a:t>, …)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AB296475-6E1D-432B-91CB-F20D51E947E2}" type="slidenum">
              <a:rPr lang="en-US"/>
              <a:pPr lvl="4"/>
              <a:t>13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Současné hledisko </a:t>
            </a:r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 tváří v tvář není nevyhnutelný</a:t>
            </a:r>
          </a:p>
          <a:p>
            <a:pPr eaLnBrk="1" hangingPunct="1"/>
            <a:r>
              <a:rPr lang="sk-SK" smtClean="0"/>
              <a:t>Transformace (v procesu sakralizace) na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38200" y="3505200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Soutěžní sport</a:t>
            </a:r>
            <a:endParaRPr lang="en-US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126163" y="4267200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Sebeobrana</a:t>
            </a:r>
            <a:endParaRPr lang="en-US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09600" y="60960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Komplexní rozvoj</a:t>
            </a:r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3048000" y="3276600"/>
            <a:ext cx="2971800" cy="297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48" grpId="0" autoUpdateAnimBg="0"/>
      <p:bldP spid="134149" grpId="0" autoUpdateAnimBg="0"/>
      <p:bldP spid="134150" grpId="0" autoUpdateAnimBg="0"/>
      <p:bldP spid="134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490443B3-F76B-4DEF-A717-22F3825A6E5F}" type="slidenum">
              <a:rPr lang="en-US"/>
              <a:pPr lvl="4"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96913"/>
            <a:ext cx="8501062" cy="660400"/>
          </a:xfrm>
        </p:spPr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en-US" smtClean="0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838200" y="5348288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biosféra</a:t>
            </a:r>
            <a:endParaRPr lang="en-US" sz="2800">
              <a:latin typeface="Arial" charset="0"/>
            </a:endParaRP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191000" y="3748088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sociosféra</a:t>
            </a:r>
            <a:endParaRPr lang="en-US" sz="2800">
              <a:latin typeface="Arial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876800" y="53340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dirty="0" err="1">
                <a:latin typeface="Arial" charset="0"/>
              </a:rPr>
              <a:t>psychosféra</a:t>
            </a:r>
            <a:endParaRPr lang="en-US" sz="2800" dirty="0">
              <a:latin typeface="Arial" charset="0"/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4038600" y="1676400"/>
            <a:ext cx="4748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noosféra (V. Vernadsky), spiritualita</a:t>
            </a:r>
            <a:endParaRPr lang="en-US" sz="2800">
              <a:latin typeface="Arial" charset="0"/>
            </a:endParaRPr>
          </a:p>
        </p:txBody>
      </p:sp>
      <p:cxnSp>
        <p:nvCxnSpPr>
          <p:cNvPr id="135177" name="AutoShape 9"/>
          <p:cNvCxnSpPr>
            <a:cxnSpLocks noChangeShapeType="1"/>
          </p:cNvCxnSpPr>
          <p:nvPr/>
        </p:nvCxnSpPr>
        <p:spPr bwMode="auto">
          <a:xfrm>
            <a:off x="2057400" y="5256213"/>
            <a:ext cx="3886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2057400" y="4191000"/>
            <a:ext cx="3962400" cy="1066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1" name="AutoShape 13"/>
          <p:cNvSpPr>
            <a:spLocks noChangeArrowheads="1"/>
          </p:cNvSpPr>
          <p:nvPr/>
        </p:nvSpPr>
        <p:spPr bwMode="auto">
          <a:xfrm>
            <a:off x="2057400" y="2133600"/>
            <a:ext cx="3962400" cy="3124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4038600" y="2133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4" grpId="0" autoUpdateAnimBg="0"/>
      <p:bldP spid="135175" grpId="0" autoUpdateAnimBg="0"/>
      <p:bldP spid="135176" grpId="0" autoUpdateAnimBg="0"/>
      <p:bldP spid="135178" grpId="0" animBg="1"/>
      <p:bldP spid="135181" grpId="0" animBg="1"/>
      <p:bldP spid="1351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cs-CZ" smtClean="0"/>
          </a:p>
        </p:txBody>
      </p:sp>
      <p:sp>
        <p:nvSpPr>
          <p:cNvPr id="778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/>
              <a:t>Biosféra</a:t>
            </a:r>
          </a:p>
          <a:p>
            <a:pPr lvl="1" eaLnBrk="1" hangingPunct="1"/>
            <a:r>
              <a:rPr lang="cs-CZ" sz="2400" dirty="0" smtClean="0"/>
              <a:t>Tělesný trénink a jeho složky</a:t>
            </a:r>
          </a:p>
          <a:p>
            <a:pPr eaLnBrk="1" hangingPunct="1"/>
            <a:r>
              <a:rPr lang="cs-CZ" sz="2800" b="1" dirty="0" err="1" smtClean="0"/>
              <a:t>Psychosféra</a:t>
            </a:r>
            <a:endParaRPr lang="cs-CZ" sz="2800" b="1" dirty="0" smtClean="0"/>
          </a:p>
          <a:p>
            <a:pPr lvl="1" eaLnBrk="1" hangingPunct="1"/>
            <a:r>
              <a:rPr lang="cs-CZ" sz="2400" dirty="0" smtClean="0"/>
              <a:t>Psychické procesy a stavy, psychomotorika</a:t>
            </a:r>
          </a:p>
          <a:p>
            <a:pPr eaLnBrk="1" hangingPunct="1"/>
            <a:r>
              <a:rPr lang="cs-CZ" sz="2800" b="1" dirty="0" err="1" smtClean="0"/>
              <a:t>Sociosféra</a:t>
            </a:r>
            <a:endParaRPr lang="cs-CZ" sz="2800" b="1" dirty="0" smtClean="0"/>
          </a:p>
          <a:p>
            <a:pPr lvl="1" eaLnBrk="1" hangingPunct="1"/>
            <a:r>
              <a:rPr lang="cs-CZ" sz="2400" dirty="0" smtClean="0"/>
              <a:t>Společenské normy</a:t>
            </a:r>
          </a:p>
          <a:p>
            <a:pPr eaLnBrk="1" hangingPunct="1"/>
            <a:r>
              <a:rPr lang="cs-CZ" sz="2800" b="1" dirty="0" smtClean="0"/>
              <a:t>Noosféra</a:t>
            </a:r>
            <a:r>
              <a:rPr lang="cs-CZ" sz="2800" dirty="0" smtClean="0"/>
              <a:t> </a:t>
            </a:r>
            <a:r>
              <a:rPr lang="cs-CZ" sz="2400" dirty="0" smtClean="0"/>
              <a:t>(V. I. </a:t>
            </a:r>
            <a:r>
              <a:rPr lang="cs-CZ" sz="2400" dirty="0" err="1" smtClean="0"/>
              <a:t>Vernadski</a:t>
            </a:r>
            <a:r>
              <a:rPr lang="cs-CZ" sz="2400" dirty="0" smtClean="0"/>
              <a:t> a </a:t>
            </a:r>
            <a:r>
              <a:rPr lang="cs-CZ" sz="2400" dirty="0" err="1" smtClean="0"/>
              <a:t>Teilhard</a:t>
            </a:r>
            <a:r>
              <a:rPr lang="cs-CZ" sz="2400" dirty="0" smtClean="0"/>
              <a:t> de </a:t>
            </a:r>
            <a:r>
              <a:rPr lang="cs-CZ" sz="2400" dirty="0" err="1" smtClean="0"/>
              <a:t>Chardin</a:t>
            </a:r>
            <a:r>
              <a:rPr lang="cs-CZ" sz="2400" dirty="0" smtClean="0"/>
              <a:t> geosféra-biosféra-noosféra (ř. </a:t>
            </a:r>
            <a:r>
              <a:rPr lang="el-GR" sz="2400" i="1" dirty="0" smtClean="0"/>
              <a:t>νοῦς</a:t>
            </a:r>
            <a:r>
              <a:rPr lang="cs-CZ" sz="2400" i="1" dirty="0" smtClean="0"/>
              <a:t> + </a:t>
            </a:r>
            <a:r>
              <a:rPr lang="el-GR" sz="2400" i="1" dirty="0" smtClean="0"/>
              <a:t>σφαῖρα</a:t>
            </a:r>
            <a:r>
              <a:rPr lang="cs-CZ" sz="2400" dirty="0" smtClean="0"/>
              <a:t>)</a:t>
            </a:r>
            <a:endParaRPr lang="cs-CZ" sz="2800" dirty="0" smtClean="0"/>
          </a:p>
          <a:p>
            <a:pPr lvl="1" eaLnBrk="1" hangingPunct="1"/>
            <a:r>
              <a:rPr lang="cs-CZ" sz="2400" dirty="0" smtClean="0"/>
              <a:t>Někdy i spiritualita. Všechno poznání (i duchovní)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smtClean="0"/>
              <a:t>Funkce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6025" y="1981200"/>
            <a:ext cx="4194175" cy="3924300"/>
          </a:xfrm>
        </p:spPr>
        <p:txBody>
          <a:bodyPr/>
          <a:lstStyle/>
          <a:p>
            <a:pPr eaLnBrk="1" hangingPunct="1"/>
            <a:r>
              <a:rPr lang="sk-SK" sz="2400" smtClean="0"/>
              <a:t>Mít zdravý, funkční organizmus a umět ho použít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Být integrovanou lidskou bytostí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dobré sociální vztahy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smysl života</a:t>
            </a:r>
          </a:p>
          <a:p>
            <a:pPr eaLnBrk="1" hangingPunct="1"/>
            <a:endParaRPr lang="sk-SK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78852" name="Group 5"/>
          <p:cNvGrpSpPr>
            <a:grpSpLocks/>
          </p:cNvGrpSpPr>
          <p:nvPr/>
        </p:nvGrpSpPr>
        <p:grpSpPr bwMode="auto">
          <a:xfrm>
            <a:off x="5410200" y="2438400"/>
            <a:ext cx="3581400" cy="2705100"/>
            <a:chOff x="528" y="1056"/>
            <a:chExt cx="4080" cy="2576"/>
          </a:xfrm>
        </p:grpSpPr>
        <p:sp>
          <p:nvSpPr>
            <p:cNvPr id="78853" name="Text Box 6"/>
            <p:cNvSpPr txBox="1">
              <a:spLocks noChangeArrowheads="1"/>
            </p:cNvSpPr>
            <p:nvPr/>
          </p:nvSpPr>
          <p:spPr bwMode="auto">
            <a:xfrm>
              <a:off x="528" y="3370"/>
              <a:ext cx="139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biosphere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4" name="Text Box 7"/>
            <p:cNvSpPr txBox="1">
              <a:spLocks noChangeArrowheads="1"/>
            </p:cNvSpPr>
            <p:nvPr/>
          </p:nvSpPr>
          <p:spPr bwMode="auto">
            <a:xfrm>
              <a:off x="2639" y="2362"/>
              <a:ext cx="14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sociosphere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5" name="Text Box 8"/>
            <p:cNvSpPr txBox="1">
              <a:spLocks noChangeArrowheads="1"/>
            </p:cNvSpPr>
            <p:nvPr/>
          </p:nvSpPr>
          <p:spPr bwMode="auto">
            <a:xfrm>
              <a:off x="3071" y="3363"/>
              <a:ext cx="153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 dirty="0" err="1">
                  <a:latin typeface="Arial" charset="0"/>
                </a:rPr>
                <a:t>psychosphere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78856" name="Text Box 9"/>
            <p:cNvSpPr txBox="1">
              <a:spLocks noChangeArrowheads="1"/>
            </p:cNvSpPr>
            <p:nvPr/>
          </p:nvSpPr>
          <p:spPr bwMode="auto">
            <a:xfrm>
              <a:off x="2544" y="1056"/>
              <a:ext cx="12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noosphere</a:t>
              </a:r>
              <a:endParaRPr lang="en-US" sz="1200">
                <a:latin typeface="Arial" charset="0"/>
              </a:endParaRPr>
            </a:p>
          </p:txBody>
        </p:sp>
        <p:cxnSp>
          <p:nvCxnSpPr>
            <p:cNvPr id="78857" name="AutoShape 10"/>
            <p:cNvCxnSpPr>
              <a:cxnSpLocks noChangeShapeType="1"/>
            </p:cNvCxnSpPr>
            <p:nvPr/>
          </p:nvCxnSpPr>
          <p:spPr bwMode="auto">
            <a:xfrm>
              <a:off x="1296" y="3311"/>
              <a:ext cx="244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8858" name="AutoShape 11"/>
            <p:cNvSpPr>
              <a:spLocks noChangeArrowheads="1"/>
            </p:cNvSpPr>
            <p:nvPr/>
          </p:nvSpPr>
          <p:spPr bwMode="auto">
            <a:xfrm>
              <a:off x="1296" y="2640"/>
              <a:ext cx="2496" cy="6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59" name="AutoShape 12"/>
            <p:cNvSpPr>
              <a:spLocks noChangeArrowheads="1"/>
            </p:cNvSpPr>
            <p:nvPr/>
          </p:nvSpPr>
          <p:spPr bwMode="auto">
            <a:xfrm>
              <a:off x="1296" y="1344"/>
              <a:ext cx="2496" cy="196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60" name="Line 13"/>
            <p:cNvSpPr>
              <a:spLocks noChangeShapeType="1"/>
            </p:cNvSpPr>
            <p:nvPr/>
          </p:nvSpPr>
          <p:spPr bwMode="auto">
            <a:xfrm>
              <a:off x="2544" y="13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Biodromalní charakter</a:t>
            </a:r>
            <a:endParaRPr 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sk-SK" smtClean="0"/>
              <a:t>Rozvoj těla, duše, společnosti a ducha by měl být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kontinuální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nekončící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4267200" y="3886200"/>
            <a:ext cx="609600" cy="1371600"/>
          </a:xfrm>
          <a:prstGeom prst="downArrow">
            <a:avLst>
              <a:gd name="adj1" fmla="val 50000"/>
              <a:gd name="adj2" fmla="val 56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276600" y="5181600"/>
            <a:ext cx="259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800">
                <a:latin typeface="Arial" charset="0"/>
              </a:rPr>
              <a:t>Celoživotní cesta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  <p:bldP spid="137221" grpId="0" animBg="1"/>
      <p:bldP spid="1372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potřeba rozlišovat různé aspekty boje a bojových umění</a:t>
            </a:r>
          </a:p>
          <a:p>
            <a:r>
              <a:rPr lang="cs-CZ" dirty="0" smtClean="0"/>
              <a:t>Bojová umění podléhají trendům a potřebám společnosti (kultury)</a:t>
            </a:r>
          </a:p>
          <a:p>
            <a:endParaRPr lang="cs-CZ" dirty="0" smtClean="0"/>
          </a:p>
          <a:p>
            <a:r>
              <a:rPr lang="cs-CZ" dirty="0" smtClean="0"/>
              <a:t>Dokument </a:t>
            </a:r>
            <a:r>
              <a:rPr lang="cs-CZ" dirty="0" smtClean="0">
                <a:hlinkClick r:id="rId2"/>
              </a:rPr>
              <a:t>Modern </a:t>
            </a:r>
            <a:r>
              <a:rPr lang="cs-CZ" dirty="0" err="1" smtClean="0">
                <a:hlinkClick r:id="rId2"/>
              </a:rPr>
              <a:t>Warriors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41513"/>
            <a:ext cx="8707884" cy="41148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Praxe bojových umění je různorodá: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BOJOVÁ umění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Bojová UMĚNÍ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Struktura předmětu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Bojová umění neokcidentální tradice</a:t>
            </a:r>
          </a:p>
          <a:p>
            <a:pPr lvl="1" eaLnBrk="1" hangingPunct="1"/>
            <a:r>
              <a:rPr lang="cs-CZ" smtClean="0"/>
              <a:t>Obecná teorie bojových umění</a:t>
            </a:r>
          </a:p>
          <a:p>
            <a:pPr lvl="1" eaLnBrk="1" hangingPunct="1"/>
            <a:r>
              <a:rPr lang="cs-CZ" smtClean="0"/>
              <a:t>Teorie japonských bojových umění</a:t>
            </a:r>
          </a:p>
          <a:p>
            <a:pPr lvl="1" eaLnBrk="1" hangingPunct="1"/>
            <a:r>
              <a:rPr lang="cs-CZ" smtClean="0"/>
              <a:t>Bojová umění z jednotlivých kultur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Vztahy s jinými předměty:</a:t>
            </a:r>
          </a:p>
          <a:p>
            <a:pPr lvl="1" eaLnBrk="1" hangingPunct="1"/>
            <a:r>
              <a:rPr lang="cs-CZ" smtClean="0"/>
              <a:t>Dějiny úpolových sportů (okcidentální tradice)</a:t>
            </a:r>
          </a:p>
          <a:p>
            <a:pPr lvl="1" eaLnBrk="1" hangingPunct="1"/>
            <a:r>
              <a:rPr lang="cs-CZ" smtClean="0"/>
              <a:t>Džúdó, Karate, Aikidó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Bojová umění v jiných (pohybových)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Bojové, válečné tance</a:t>
            </a:r>
          </a:p>
          <a:p>
            <a:pPr lvl="1"/>
            <a:r>
              <a:rPr lang="cs-CZ" dirty="0" smtClean="0">
                <a:hlinkClick r:id="rId2"/>
              </a:rPr>
              <a:t>Haka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Gatka</a:t>
            </a:r>
            <a:endParaRPr lang="cs-CZ" dirty="0" smtClean="0"/>
          </a:p>
          <a:p>
            <a:pPr lvl="1"/>
            <a:r>
              <a:rPr lang="cs-CZ" dirty="0" smtClean="0">
                <a:hlinkClick r:id="rId4"/>
              </a:rPr>
              <a:t>Šavlové tance </a:t>
            </a:r>
            <a:r>
              <a:rPr lang="cs-CZ" dirty="0" smtClean="0"/>
              <a:t>v různých kulturách</a:t>
            </a:r>
          </a:p>
          <a:p>
            <a:pPr lvl="1"/>
            <a:r>
              <a:rPr lang="cs-CZ" dirty="0" err="1" smtClean="0">
                <a:hlinkClick r:id="rId5"/>
              </a:rPr>
              <a:t>Hopak</a:t>
            </a:r>
            <a:endParaRPr lang="cs-CZ" dirty="0" smtClean="0"/>
          </a:p>
          <a:p>
            <a:r>
              <a:rPr lang="cs-CZ" dirty="0" smtClean="0"/>
              <a:t>Taneční rituály v bojových uměních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endParaRPr lang="cs-CZ" dirty="0" smtClean="0"/>
          </a:p>
          <a:p>
            <a:pPr lvl="1"/>
            <a:r>
              <a:rPr lang="cs-CZ" dirty="0" err="1" smtClean="0"/>
              <a:t>Bökh</a:t>
            </a:r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Bojová umění v jiných (pohybových)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Scénická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bojová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umění</a:t>
            </a:r>
            <a:endParaRPr lang="cs-CZ" dirty="0" smtClean="0"/>
          </a:p>
          <a:p>
            <a:pPr lvl="1"/>
            <a:r>
              <a:rPr lang="cs-CZ" dirty="0" smtClean="0"/>
              <a:t>Divadlo</a:t>
            </a:r>
          </a:p>
          <a:p>
            <a:pPr lvl="1"/>
            <a:r>
              <a:rPr lang="cs-CZ" dirty="0" smtClean="0"/>
              <a:t>Film </a:t>
            </a:r>
            <a:r>
              <a:rPr lang="cs-CZ" dirty="0" smtClean="0">
                <a:hlinkClick r:id="rId5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Tradiční umění (Pekingská opera) 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  <a:p>
            <a:r>
              <a:rPr lang="cs-CZ" dirty="0" smtClean="0"/>
              <a:t>Gymnastika s úpolovými prvky</a:t>
            </a:r>
          </a:p>
          <a:p>
            <a:pPr lvl="1"/>
            <a:r>
              <a:rPr lang="cs-CZ" dirty="0" smtClean="0">
                <a:hlinkClick r:id="rId7"/>
              </a:rPr>
              <a:t>Různé formy </a:t>
            </a:r>
            <a:r>
              <a:rPr lang="cs-CZ" dirty="0" err="1" smtClean="0">
                <a:hlinkClick r:id="rId7"/>
              </a:rPr>
              <a:t>freestylových</a:t>
            </a:r>
            <a:r>
              <a:rPr lang="cs-CZ" dirty="0" smtClean="0">
                <a:hlinkClick r:id="rId7"/>
              </a:rPr>
              <a:t> disciplin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Scénická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Hrané filmy</a:t>
            </a:r>
          </a:p>
          <a:p>
            <a:pPr lvl="1"/>
            <a:r>
              <a:rPr lang="cs-CZ" dirty="0" smtClean="0"/>
              <a:t>Různá umělecká tradice</a:t>
            </a:r>
          </a:p>
          <a:p>
            <a:r>
              <a:rPr lang="cs-CZ" dirty="0" smtClean="0"/>
              <a:t>Animované filmy</a:t>
            </a:r>
          </a:p>
          <a:p>
            <a:pPr lvl="1"/>
            <a:r>
              <a:rPr lang="cs-CZ" dirty="0" err="1" smtClean="0"/>
              <a:t>Cartoons</a:t>
            </a:r>
            <a:r>
              <a:rPr lang="cs-CZ" dirty="0" smtClean="0"/>
              <a:t>, </a:t>
            </a:r>
            <a:r>
              <a:rPr lang="cs-CZ" dirty="0" err="1" smtClean="0"/>
              <a:t>anime</a:t>
            </a:r>
            <a:endParaRPr lang="cs-CZ" dirty="0" smtClean="0"/>
          </a:p>
          <a:p>
            <a:r>
              <a:rPr lang="cs-CZ" smtClean="0"/>
              <a:t>Digitalizované filmy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30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Scénická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Kulturní charakter bojových scén</a:t>
            </a:r>
          </a:p>
          <a:p>
            <a:pPr lvl="1"/>
            <a:r>
              <a:rPr lang="cs-CZ" dirty="0" smtClean="0"/>
              <a:t>Čína (Hongkong), </a:t>
            </a:r>
            <a:r>
              <a:rPr lang="cs-CZ" dirty="0" smtClean="0">
                <a:hlinkClick r:id="rId2"/>
              </a:rPr>
              <a:t>původní</a:t>
            </a:r>
            <a:r>
              <a:rPr lang="cs-CZ" dirty="0" smtClean="0"/>
              <a:t> a </a:t>
            </a:r>
            <a:r>
              <a:rPr lang="cs-CZ" dirty="0" smtClean="0">
                <a:hlinkClick r:id="rId3"/>
              </a:rPr>
              <a:t>současný </a:t>
            </a:r>
            <a:r>
              <a:rPr lang="cs-CZ" dirty="0" smtClean="0"/>
              <a:t>styl</a:t>
            </a:r>
          </a:p>
          <a:p>
            <a:pPr lvl="1"/>
            <a:r>
              <a:rPr lang="cs-CZ" dirty="0" smtClean="0"/>
              <a:t>Amerika (</a:t>
            </a:r>
            <a:r>
              <a:rPr lang="cs-CZ" dirty="0" smtClean="0">
                <a:hlinkClick r:id="rId4"/>
              </a:rPr>
              <a:t>Hollywood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Japonsko (</a:t>
            </a:r>
            <a:r>
              <a:rPr lang="cs-CZ" dirty="0" smtClean="0">
                <a:hlinkClick r:id="rId5"/>
              </a:rPr>
              <a:t>samurajské</a:t>
            </a:r>
            <a:r>
              <a:rPr lang="cs-CZ" dirty="0" smtClean="0"/>
              <a:t> filmy)</a:t>
            </a:r>
            <a:endParaRPr lang="cs-CZ" dirty="0" smtClean="0"/>
          </a:p>
          <a:p>
            <a:pPr lvl="1"/>
            <a:r>
              <a:rPr lang="cs-CZ" dirty="0" smtClean="0"/>
              <a:t>Indie (</a:t>
            </a:r>
            <a:r>
              <a:rPr lang="cs-CZ" dirty="0" smtClean="0">
                <a:hlinkClick r:id="rId6"/>
              </a:rPr>
              <a:t>Bollywood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213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 smtClean="0"/>
              <a:t>Příběh</a:t>
            </a:r>
          </a:p>
          <a:p>
            <a:r>
              <a:rPr lang="cs-CZ" dirty="0" smtClean="0"/>
              <a:t>Délka boje</a:t>
            </a:r>
          </a:p>
          <a:p>
            <a:r>
              <a:rPr lang="cs-CZ" dirty="0" smtClean="0"/>
              <a:t>Střih</a:t>
            </a:r>
          </a:p>
          <a:p>
            <a:r>
              <a:rPr lang="cs-CZ" dirty="0" smtClean="0"/>
              <a:t>Úhly kamer</a:t>
            </a:r>
          </a:p>
          <a:p>
            <a:r>
              <a:rPr lang="cs-CZ" dirty="0" smtClean="0"/>
              <a:t>Kaskadéři</a:t>
            </a:r>
          </a:p>
          <a:p>
            <a:r>
              <a:rPr lang="cs-CZ" dirty="0" smtClean="0"/>
              <a:t>Choreografie</a:t>
            </a:r>
          </a:p>
          <a:p>
            <a:r>
              <a:rPr lang="cs-CZ" dirty="0" smtClean="0"/>
              <a:t>Zvuk</a:t>
            </a:r>
          </a:p>
          <a:p>
            <a:r>
              <a:rPr lang="cs-CZ" dirty="0" smtClean="0"/>
              <a:t>Speciální efekty</a:t>
            </a:r>
          </a:p>
          <a:p>
            <a:r>
              <a:rPr lang="cs-CZ" dirty="0" smtClean="0"/>
              <a:t>Prostředí</a:t>
            </a:r>
          </a:p>
          <a:p>
            <a:r>
              <a:rPr lang="cs-CZ" dirty="0" smtClean="0"/>
              <a:t>Postavy (hrdina-antihrdina)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technik</a:t>
            </a:r>
            <a:r>
              <a:rPr lang="cs-CZ" dirty="0"/>
              <a:t>, rváč, showman, intelektuál, …</a:t>
            </a:r>
          </a:p>
          <a:p>
            <a:r>
              <a:rPr lang="cs-CZ" dirty="0" smtClean="0"/>
              <a:t>Světla</a:t>
            </a:r>
          </a:p>
          <a:p>
            <a:r>
              <a:rPr lang="cs-CZ" dirty="0" smtClean="0"/>
              <a:t>Použité styly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6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Protagonisté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 smtClean="0">
                <a:hlinkClick r:id="rId2"/>
              </a:rPr>
              <a:t>Herci</a:t>
            </a:r>
            <a:endParaRPr lang="cs-CZ" dirty="0" smtClean="0"/>
          </a:p>
          <a:p>
            <a:r>
              <a:rPr lang="cs-CZ" dirty="0" err="1" smtClean="0"/>
              <a:t>úpoláři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132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7772400" cy="1143000"/>
          </a:xfrm>
        </p:spPr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Bojová umění z hlediska kultury</a:t>
            </a:r>
            <a:r>
              <a:rPr lang="en-US" smtClean="0"/>
              <a:t> 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3625" y="3492500"/>
            <a:ext cx="2644775" cy="3151188"/>
          </a:xfrm>
        </p:spPr>
        <p:txBody>
          <a:bodyPr/>
          <a:lstStyle/>
          <a:p>
            <a:pPr eaLnBrk="1" hangingPunct="1"/>
            <a:r>
              <a:rPr lang="cs-CZ" smtClean="0"/>
              <a:t>Na příkladu japonské kultury a japonských bojových uměních </a:t>
            </a:r>
          </a:p>
        </p:txBody>
      </p:sp>
      <p:pic>
        <p:nvPicPr>
          <p:cNvPr id="80899" name="Picture 2" descr="File:NasunoYoi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6554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Otázky v bojových uměních </a:t>
            </a:r>
            <a:br>
              <a:rPr lang="sk-SK" smtClean="0"/>
            </a:br>
            <a:r>
              <a:rPr lang="sk-SK" smtClean="0"/>
              <a:t>(i jinde)</a:t>
            </a:r>
            <a:endParaRPr lang="en-US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114800"/>
          </a:xfrm>
        </p:spPr>
        <p:txBody>
          <a:bodyPr/>
          <a:lstStyle/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dobré (etika)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krásné (estetika)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čemu můž</a:t>
            </a:r>
            <a:r>
              <a:rPr lang="sk-SK" sz="3600" smtClean="0"/>
              <a:t>eme</a:t>
            </a:r>
            <a:r>
              <a:rPr lang="sk-SK" sz="3600" smtClean="0">
                <a:cs typeface="Times New Roman" pitchFamily="18" charset="0"/>
              </a:rPr>
              <a:t> věřit</a:t>
            </a:r>
            <a:r>
              <a:rPr lang="en-US" smtClean="0"/>
              <a:t> </a:t>
            </a:r>
            <a:r>
              <a:rPr lang="cs-CZ" smtClean="0"/>
              <a:t>(víra)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ethos</a:t>
            </a:r>
            <a:r>
              <a:rPr lang="cs-CZ" dirty="0" smtClean="0"/>
              <a:t>: zvyk, obyčej, mrav</a:t>
            </a:r>
          </a:p>
          <a:p>
            <a:r>
              <a:rPr lang="cs-CZ" dirty="0" smtClean="0"/>
              <a:t>Teorie morálky, zkoumá:</a:t>
            </a:r>
          </a:p>
          <a:p>
            <a:pPr lvl="1"/>
            <a:r>
              <a:rPr lang="cs-CZ" dirty="0" smtClean="0"/>
              <a:t>Morálku (tj. konkrétní pravidla)</a:t>
            </a:r>
          </a:p>
          <a:p>
            <a:pPr lvl="1"/>
            <a:r>
              <a:rPr lang="cs-CZ" dirty="0" smtClean="0"/>
              <a:t>Morálně relevantní jednání</a:t>
            </a:r>
          </a:p>
          <a:p>
            <a:pPr lvl="1"/>
            <a:r>
              <a:rPr lang="cs-CZ" dirty="0" smtClean="0"/>
              <a:t>Normy</a:t>
            </a:r>
          </a:p>
          <a:p>
            <a:r>
              <a:rPr lang="cs-CZ" dirty="0" smtClean="0"/>
              <a:t>V bojových uměních</a:t>
            </a:r>
          </a:p>
          <a:p>
            <a:pPr lvl="1"/>
            <a:r>
              <a:rPr lang="cs-CZ" dirty="0" smtClean="0"/>
              <a:t>Historický kontext (vojenská pravidla, dril, …)</a:t>
            </a:r>
          </a:p>
          <a:p>
            <a:pPr lvl="1"/>
            <a:r>
              <a:rPr lang="cs-CZ" dirty="0" smtClean="0"/>
              <a:t>Aktuální kontext (bezpečnost, sebeovládání)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čínsk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konfuciánsk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spis O pěti ctnostech</a:t>
            </a:r>
            <a:r>
              <a:rPr lang="sk-SK" smtClean="0"/>
              <a:t>: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Velkorysost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Spravedlivost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Náležité chování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Moudrost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dobrá víra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Studijní literatura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Reguli, Z. Čihounková, J. </a:t>
            </a:r>
            <a:r>
              <a:rPr lang="cs-CZ" sz="2800" dirty="0" smtClean="0">
                <a:hlinkClick r:id="rId2"/>
              </a:rPr>
              <a:t>Bojová umění</a:t>
            </a:r>
            <a:endParaRPr lang="cs-CZ" sz="2800" dirty="0" smtClean="0"/>
          </a:p>
          <a:p>
            <a:pPr eaLnBrk="1" hangingPunct="1"/>
            <a:r>
              <a:rPr lang="cs-CZ" sz="2800" dirty="0" err="1" smtClean="0"/>
              <a:t>Chris</a:t>
            </a:r>
            <a:r>
              <a:rPr lang="cs-CZ" sz="2800" dirty="0" smtClean="0"/>
              <a:t> </a:t>
            </a:r>
            <a:r>
              <a:rPr lang="cs-CZ" sz="2800" dirty="0" err="1" smtClean="0"/>
              <a:t>Crudelli</a:t>
            </a:r>
            <a:r>
              <a:rPr lang="cs-CZ" sz="2800" dirty="0" smtClean="0"/>
              <a:t>. </a:t>
            </a:r>
            <a:r>
              <a:rPr lang="cs-CZ" sz="2800" i="1" dirty="0" smtClean="0">
                <a:hlinkClick r:id="rId3"/>
              </a:rPr>
              <a:t>Cesta bojovníka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Green, T. A. </a:t>
            </a:r>
            <a:r>
              <a:rPr lang="cs-CZ" sz="2800" i="1" dirty="0" smtClean="0">
                <a:hlinkClick r:id="rId4"/>
              </a:rPr>
              <a:t>Martial </a:t>
            </a:r>
            <a:r>
              <a:rPr lang="cs-CZ" sz="2800" i="1" dirty="0" err="1" smtClean="0">
                <a:hlinkClick r:id="rId4"/>
              </a:rPr>
              <a:t>Arts</a:t>
            </a:r>
            <a:r>
              <a:rPr lang="cs-CZ" sz="2800" i="1" dirty="0" smtClean="0">
                <a:hlinkClick r:id="rId4"/>
              </a:rPr>
              <a:t> </a:t>
            </a:r>
            <a:r>
              <a:rPr lang="cs-CZ" sz="2800" i="1" dirty="0" err="1" smtClean="0">
                <a:hlinkClick r:id="rId4"/>
              </a:rPr>
              <a:t>of</a:t>
            </a:r>
            <a:r>
              <a:rPr lang="cs-CZ" sz="2800" i="1" dirty="0" smtClean="0">
                <a:hlinkClick r:id="rId4"/>
              </a:rPr>
              <a:t> </a:t>
            </a:r>
            <a:r>
              <a:rPr lang="cs-CZ" sz="2800" i="1" dirty="0" err="1" smtClean="0">
                <a:hlinkClick r:id="rId4"/>
              </a:rPr>
              <a:t>the</a:t>
            </a:r>
            <a:r>
              <a:rPr lang="cs-CZ" sz="2800" i="1" dirty="0" smtClean="0">
                <a:hlinkClick r:id="rId4"/>
              </a:rPr>
              <a:t> </a:t>
            </a:r>
            <a:r>
              <a:rPr lang="cs-CZ" sz="2800" i="1" dirty="0" err="1" smtClean="0">
                <a:hlinkClick r:id="rId4"/>
              </a:rPr>
              <a:t>World</a:t>
            </a:r>
            <a:endParaRPr lang="cs-CZ" sz="2800" i="1" dirty="0" smtClean="0"/>
          </a:p>
          <a:p>
            <a:pPr eaLnBrk="1" hangingPunct="1"/>
            <a:r>
              <a:rPr lang="cs-CZ" sz="2000" dirty="0" smtClean="0"/>
              <a:t>Reguli, Z. </a:t>
            </a:r>
            <a:r>
              <a:rPr lang="cs-CZ" sz="2000" i="1" dirty="0" smtClean="0"/>
              <a:t>Úpolové sporty</a:t>
            </a:r>
          </a:p>
          <a:p>
            <a:pPr eaLnBrk="1" hangingPunct="1"/>
            <a:r>
              <a:rPr lang="cs-CZ" sz="2000" dirty="0" smtClean="0"/>
              <a:t>Elektronické časopisy, např. </a:t>
            </a:r>
            <a:r>
              <a:rPr lang="cs-CZ" sz="2000" dirty="0" smtClean="0">
                <a:hlinkClick r:id="rId5"/>
              </a:rPr>
              <a:t>EJMAS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6"/>
              </a:rPr>
              <a:t>IDO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7"/>
              </a:rPr>
              <a:t>Archives </a:t>
            </a:r>
            <a:r>
              <a:rPr lang="cs-CZ" sz="2000" dirty="0" err="1" smtClean="0">
                <a:hlinkClick r:id="rId7"/>
              </a:rPr>
              <a:t>of</a:t>
            </a:r>
            <a:r>
              <a:rPr lang="cs-CZ" sz="2000" dirty="0" smtClean="0">
                <a:hlinkClick r:id="rId7"/>
              </a:rPr>
              <a:t> </a:t>
            </a:r>
            <a:r>
              <a:rPr lang="cs-CZ" sz="2000" dirty="0" err="1" smtClean="0">
                <a:hlinkClick r:id="rId7"/>
              </a:rPr>
              <a:t>Budo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/>
              </a:rPr>
              <a:t>Koryu</a:t>
            </a:r>
            <a:endParaRPr lang="cs-CZ" sz="2000" dirty="0" smtClean="0"/>
          </a:p>
          <a:p>
            <a:pPr eaLnBrk="1" hangingPunct="1"/>
            <a:r>
              <a:rPr lang="cs-CZ" sz="2000" dirty="0" err="1" smtClean="0"/>
              <a:t>Nitobé</a:t>
            </a:r>
            <a:r>
              <a:rPr lang="cs-CZ" sz="2000" dirty="0" smtClean="0"/>
              <a:t>, I. Bušido</a:t>
            </a:r>
          </a:p>
          <a:p>
            <a:pPr eaLnBrk="1" hangingPunct="1"/>
            <a:r>
              <a:rPr lang="cs-CZ" sz="2000" dirty="0" err="1" smtClean="0"/>
              <a:t>Musaši</a:t>
            </a:r>
            <a:r>
              <a:rPr lang="cs-CZ" sz="2000" dirty="0" smtClean="0"/>
              <a:t>, M. </a:t>
            </a:r>
            <a:r>
              <a:rPr lang="cs-CZ" sz="2000" i="1" dirty="0" smtClean="0"/>
              <a:t>Kniha pěti kruhů</a:t>
            </a:r>
          </a:p>
          <a:p>
            <a:pPr eaLnBrk="1" hangingPunct="1"/>
            <a:r>
              <a:rPr lang="cs-CZ" sz="2000" dirty="0" err="1" smtClean="0"/>
              <a:t>Jagjú</a:t>
            </a:r>
            <a:r>
              <a:rPr lang="cs-CZ" sz="2000" dirty="0" smtClean="0"/>
              <a:t> </a:t>
            </a:r>
            <a:r>
              <a:rPr lang="cs-CZ" sz="2000" dirty="0" err="1" smtClean="0"/>
              <a:t>Munenori</a:t>
            </a:r>
            <a:r>
              <a:rPr lang="cs-CZ" sz="2000" dirty="0" smtClean="0"/>
              <a:t>.</a:t>
            </a:r>
            <a:r>
              <a:rPr lang="cs-CZ" sz="2000" i="1" dirty="0" smtClean="0"/>
              <a:t> Kniha rodinných tradic</a:t>
            </a:r>
          </a:p>
          <a:p>
            <a:pPr eaLnBrk="1" hangingPunct="1"/>
            <a:r>
              <a:rPr lang="cs-CZ" sz="2000" dirty="0" smtClean="0"/>
              <a:t>Sun‘</a:t>
            </a:r>
            <a:r>
              <a:rPr lang="cs-CZ" sz="2000" dirty="0" err="1" smtClean="0"/>
              <a:t>c</a:t>
            </a:r>
            <a:r>
              <a:rPr lang="cs-CZ" sz="2000" dirty="0" smtClean="0"/>
              <a:t>.</a:t>
            </a:r>
            <a:r>
              <a:rPr lang="cs-CZ" sz="2000" i="1" dirty="0" smtClean="0"/>
              <a:t> O válečném umění</a:t>
            </a:r>
          </a:p>
          <a:p>
            <a:pPr eaLnBrk="1" hangingPunct="1"/>
            <a:r>
              <a:rPr lang="cs-CZ" sz="2000" dirty="0" err="1" smtClean="0"/>
              <a:t>Cleary</a:t>
            </a:r>
            <a:r>
              <a:rPr lang="cs-CZ" sz="2000" dirty="0" smtClean="0"/>
              <a:t>, T. </a:t>
            </a:r>
            <a:r>
              <a:rPr lang="sk-SK" sz="2000" i="1" dirty="0" smtClean="0"/>
              <a:t>Japonské </a:t>
            </a:r>
            <a:r>
              <a:rPr lang="sk-SK" sz="2000" i="1" dirty="0" err="1" smtClean="0"/>
              <a:t>umění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války</a:t>
            </a:r>
            <a:endParaRPr lang="cs-CZ" sz="2000" i="1" dirty="0" smtClean="0"/>
          </a:p>
          <a:p>
            <a:pPr eaLnBrk="1" hangingPunct="1"/>
            <a:r>
              <a:rPr lang="cs-CZ" sz="2000" dirty="0" smtClean="0"/>
              <a:t>Další články ve studijních materiálech, odkazy na webové stránky, videa, dokumenty, atd.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800" smtClean="0"/>
              <a:t>Další ctnosti ovlivněné konfucianizmem:</a:t>
            </a:r>
          </a:p>
          <a:p>
            <a:pPr eaLnBrk="1" hangingPunct="1">
              <a:buFontTx/>
              <a:buNone/>
            </a:pP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Poko</a:t>
            </a:r>
            <a:r>
              <a:rPr lang="sk-SK" sz="2800" smtClean="0"/>
              <a:t>ra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Pravdivost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Srdc</a:t>
            </a:r>
            <a:r>
              <a:rPr lang="sk-SK" sz="2800" smtClean="0"/>
              <a:t>e</a:t>
            </a:r>
            <a:r>
              <a:rPr lang="sk-SK" sz="2800" smtClean="0">
                <a:cs typeface="Times New Roman" pitchFamily="18" charset="0"/>
              </a:rPr>
              <a:t>/duch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Úct</a:t>
            </a:r>
            <a:r>
              <a:rPr lang="sk-SK" sz="2800" smtClean="0"/>
              <a:t>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Loaj</a:t>
            </a:r>
            <a:r>
              <a:rPr lang="sk-SK" sz="2800" smtClean="0"/>
              <a:t>a</a:t>
            </a:r>
            <a:r>
              <a:rPr lang="sk-SK" sz="2800" smtClean="0">
                <a:cs typeface="Times New Roman" pitchFamily="18" charset="0"/>
              </a:rPr>
              <a:t>l</a:t>
            </a:r>
            <a:r>
              <a:rPr lang="sk-SK" sz="2800" smtClean="0"/>
              <a:t>ita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Další ctnosti ovlivněné budhizmem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Soucit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Dobromyslnost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Etika</a:t>
            </a:r>
            <a:endParaRPr lang="en-US" smtClean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Bojová umění byla vojenskými systémy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Char char="-"/>
            </a:pPr>
            <a:r>
              <a:rPr lang="sk-SK" smtClean="0"/>
              <a:t>etiketa (předepsané formy chování)</a:t>
            </a:r>
          </a:p>
          <a:p>
            <a:pPr eaLnBrk="1" hangingPunct="1">
              <a:buFontTx/>
              <a:buChar char="-"/>
            </a:pPr>
            <a:r>
              <a:rPr lang="sk-SK" smtClean="0"/>
              <a:t>disciplína</a:t>
            </a:r>
          </a:p>
          <a:p>
            <a:pPr eaLnBrk="1" hangingPunct="1">
              <a:buFontTx/>
              <a:buChar char="-"/>
            </a:pPr>
            <a:r>
              <a:rPr lang="sk-SK" smtClean="0"/>
              <a:t>příslušnost ke skupině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aisthetikos</a:t>
            </a:r>
            <a:r>
              <a:rPr lang="cs-CZ" dirty="0" smtClean="0"/>
              <a:t>: vnímavost, cit (pro krásu)</a:t>
            </a:r>
          </a:p>
          <a:p>
            <a:r>
              <a:rPr lang="cs-CZ" dirty="0" smtClean="0"/>
              <a:t>Zabývá se</a:t>
            </a:r>
          </a:p>
          <a:p>
            <a:pPr lvl="1"/>
            <a:r>
              <a:rPr lang="cs-CZ" dirty="0" smtClean="0"/>
              <a:t>Krásnem</a:t>
            </a:r>
          </a:p>
          <a:p>
            <a:pPr lvl="1"/>
            <a:r>
              <a:rPr lang="cs-CZ" dirty="0" smtClean="0"/>
              <a:t>Působením krásna na člověka</a:t>
            </a:r>
          </a:p>
          <a:p>
            <a:pPr lvl="1"/>
            <a:r>
              <a:rPr lang="cs-CZ" dirty="0" smtClean="0"/>
              <a:t>Lidským vnímáním umění i přírody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sabi</a:t>
            </a:r>
            <a:r>
              <a:rPr lang="sk-SK" smtClean="0">
                <a:cs typeface="Times New Roman" pitchFamily="18" charset="0"/>
              </a:rPr>
              <a:t> - opuštěnost, patina věku, stáří;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wabi</a:t>
            </a:r>
            <a:r>
              <a:rPr lang="sk-SK" smtClean="0">
                <a:cs typeface="Times New Roman" pitchFamily="18" charset="0"/>
              </a:rPr>
              <a:t> - všednost, zdrženlivost, skromnost;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šibui</a:t>
            </a:r>
            <a:r>
              <a:rPr lang="sk-SK" smtClean="0">
                <a:cs typeface="Times New Roman" pitchFamily="18" charset="0"/>
              </a:rPr>
              <a:t> - přirozenost, elegance, harmonie;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júgen</a:t>
            </a:r>
            <a:r>
              <a:rPr lang="sk-SK" smtClean="0">
                <a:cs typeface="Times New Roman" pitchFamily="18" charset="0"/>
              </a:rPr>
              <a:t> - odmlka, náznak a podtext;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iki</a:t>
            </a:r>
            <a:r>
              <a:rPr lang="sk-SK" smtClean="0">
                <a:cs typeface="Times New Roman" pitchFamily="18" charset="0"/>
              </a:rPr>
              <a:t> - jednoduchost a kvalita</a:t>
            </a:r>
            <a:endParaRPr lang="cs-CZ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sui</a:t>
            </a:r>
            <a:r>
              <a:rPr lang="sk-SK" smtClean="0">
                <a:cs typeface="Times New Roman" pitchFamily="18" charset="0"/>
              </a:rPr>
              <a:t> – umění užívat života bez svázanosti s těmito požitky;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aware</a:t>
            </a:r>
            <a:r>
              <a:rPr lang="sk-SK" smtClean="0">
                <a:cs typeface="Times New Roman" pitchFamily="18" charset="0"/>
              </a:rPr>
              <a:t> - prázdné místo, zastavený pohyb s potencí zvuku, farby, tvaru, pohybu a podobně;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fúrjú</a:t>
            </a:r>
            <a:r>
              <a:rPr lang="sk-SK" smtClean="0">
                <a:cs typeface="Times New Roman" pitchFamily="18" charset="0"/>
              </a:rPr>
              <a:t> - schopnost plynulé intuitivní tvorby,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mudžó</a:t>
            </a:r>
            <a:r>
              <a:rPr lang="sk-SK" smtClean="0">
                <a:cs typeface="Times New Roman" pitchFamily="18" charset="0"/>
              </a:rPr>
              <a:t> - prchavost a pominutelnost, </a:t>
            </a:r>
            <a:endParaRPr lang="cs-CZ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karumi</a:t>
            </a:r>
            <a:r>
              <a:rPr lang="sk-SK" smtClean="0">
                <a:cs typeface="Times New Roman" pitchFamily="18" charset="0"/>
              </a:rPr>
              <a:t> - nenásilná inspirativní lehkost.</a:t>
            </a: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cs typeface="Times New Roman" pitchFamily="18" charset="0"/>
              </a:rPr>
              <a:t>obliba jednoduchosti a snaha o skryté vyjádření významu</a:t>
            </a:r>
            <a:endParaRPr lang="sk-SK" smtClean="0"/>
          </a:p>
          <a:p>
            <a:pPr eaLnBrk="1" hangingPunct="1"/>
            <a:r>
              <a:rPr lang="sk-SK" smtClean="0">
                <a:cs typeface="Times New Roman" pitchFamily="18" charset="0"/>
              </a:rPr>
              <a:t>napodobov</a:t>
            </a:r>
            <a:r>
              <a:rPr lang="sk-SK" smtClean="0"/>
              <a:t>ání</a:t>
            </a:r>
            <a:r>
              <a:rPr lang="sk-SK" smtClean="0">
                <a:cs typeface="Times New Roman" pitchFamily="18" charset="0"/>
              </a:rPr>
              <a:t> přírod</a:t>
            </a:r>
            <a:r>
              <a:rPr lang="sk-SK" smtClean="0"/>
              <a:t>y</a:t>
            </a:r>
          </a:p>
          <a:p>
            <a:pPr eaLnBrk="1" hangingPunct="1"/>
            <a:r>
              <a:rPr lang="sk-SK" smtClean="0"/>
              <a:t>Inspirace čínskou kulturou, její transformace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Přesvědčení, že něco je určitě pravda (epistemologický význam)</a:t>
            </a:r>
          </a:p>
          <a:p>
            <a:r>
              <a:rPr lang="cs-CZ" dirty="0" smtClean="0"/>
              <a:t>Důvěra v instituci, osobu, nauku (náboženský a psychologický význam)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Jednota jin-jang (in-jó hifumi)</a:t>
            </a:r>
          </a:p>
          <a:p>
            <a:pPr eaLnBrk="1" hangingPunct="1">
              <a:buFontTx/>
              <a:buNone/>
            </a:pPr>
            <a:r>
              <a:rPr lang="sk-SK" smtClean="0"/>
              <a:t>Pojem tao (jap. dó)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Neokonfucianizmus: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Tzv. „energie“ ki (čínsky čchi)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Šintó:</a:t>
            </a:r>
          </a:p>
          <a:p>
            <a:pPr eaLnBrk="1" hangingPunct="1">
              <a:buFontTx/>
              <a:buNone/>
            </a:pPr>
            <a:r>
              <a:rPr lang="sk-SK" smtClean="0"/>
              <a:t>Původní japonské animistické představy</a:t>
            </a:r>
          </a:p>
          <a:p>
            <a:pPr eaLnBrk="1" hangingPunct="1">
              <a:buFontTx/>
              <a:buNone/>
            </a:pPr>
            <a:r>
              <a:rPr lang="sk-SK" smtClean="0"/>
              <a:t>Duchové, božství kami jsou přítomny ve všech věcech</a:t>
            </a:r>
          </a:p>
          <a:p>
            <a:pPr eaLnBrk="1" hangingPunct="1">
              <a:buFontTx/>
              <a:buNone/>
            </a:pPr>
            <a:r>
              <a:rPr lang="sk-SK" smtClean="0"/>
              <a:t>Zemřelý člověk se sám stává bohem</a:t>
            </a:r>
          </a:p>
          <a:p>
            <a:pPr eaLnBrk="1" hangingPunct="1">
              <a:buFontTx/>
              <a:buNone/>
            </a:pPr>
            <a:r>
              <a:rPr lang="sk-SK" smtClean="0"/>
              <a:t>Nemá kánonickou knihu, mytologie je částečně sepsaná v Kodžiki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Název bojová umění</a:t>
            </a:r>
            <a:endParaRPr lang="en-US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mtClean="0"/>
              <a:t>Častěji se používá od 1989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Nejednotné chápání: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Asijské systémy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Vše o úpolových sportech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Budhizmus:</a:t>
            </a:r>
          </a:p>
          <a:p>
            <a:pPr eaLnBrk="1" hangingPunct="1">
              <a:buFontTx/>
              <a:buNone/>
            </a:pPr>
            <a:r>
              <a:rPr lang="sk-SK" smtClean="0"/>
              <a:t>Různé formy, stálá inspirace z kontinentu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Zenový budhizmus (čínsky čchan):</a:t>
            </a:r>
          </a:p>
          <a:p>
            <a:pPr eaLnBrk="1" hangingPunct="1">
              <a:buFontTx/>
              <a:buNone/>
            </a:pPr>
            <a:r>
              <a:rPr lang="sk-SK" smtClean="0"/>
              <a:t>Očista misogi (pojem ze šintó) – satori, kenšó</a:t>
            </a:r>
          </a:p>
          <a:p>
            <a:pPr eaLnBrk="1" hangingPunct="1">
              <a:buFontTx/>
              <a:buNone/>
            </a:pPr>
            <a:r>
              <a:rPr lang="sk-SK" smtClean="0"/>
              <a:t>Vhled do vlastní podstaty (leštění zrcadla)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Šaolinské </a:t>
            </a:r>
            <a:r>
              <a:rPr lang="cs-CZ" dirty="0" err="1" smtClean="0"/>
              <a:t>kungfu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video</a:t>
            </a:r>
            <a:r>
              <a:rPr lang="cs-CZ" dirty="0" smtClean="0"/>
              <a:t>); </a:t>
            </a:r>
            <a:r>
              <a:rPr lang="cs-CZ" dirty="0" err="1" smtClean="0"/>
              <a:t>Bodidharma</a:t>
            </a:r>
            <a:r>
              <a:rPr lang="cs-CZ" dirty="0" smtClean="0"/>
              <a:t>, buddhizmus</a:t>
            </a:r>
          </a:p>
          <a:p>
            <a:r>
              <a:rPr lang="cs-CZ" dirty="0" err="1" smtClean="0"/>
              <a:t>Šorindži</a:t>
            </a:r>
            <a:r>
              <a:rPr lang="cs-CZ" dirty="0" smtClean="0"/>
              <a:t> </a:t>
            </a:r>
            <a:r>
              <a:rPr lang="cs-CZ" dirty="0" err="1" smtClean="0"/>
              <a:t>kempo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video</a:t>
            </a:r>
            <a:r>
              <a:rPr lang="cs-CZ" dirty="0" smtClean="0"/>
              <a:t>); buddhizmus</a:t>
            </a:r>
          </a:p>
          <a:p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hwa</a:t>
            </a:r>
            <a:r>
              <a:rPr lang="cs-CZ" dirty="0" smtClean="0"/>
              <a:t> do (</a:t>
            </a:r>
            <a:r>
              <a:rPr lang="cs-CZ" dirty="0" smtClean="0">
                <a:hlinkClick r:id="rId4"/>
              </a:rPr>
              <a:t>video</a:t>
            </a:r>
            <a:r>
              <a:rPr lang="cs-CZ" dirty="0" smtClean="0"/>
              <a:t>); </a:t>
            </a:r>
            <a:r>
              <a:rPr lang="cs-CZ" dirty="0" err="1" smtClean="0"/>
              <a:t>Moon</a:t>
            </a:r>
            <a:r>
              <a:rPr lang="cs-CZ" dirty="0" smtClean="0"/>
              <a:t>, Církev sjednocení)</a:t>
            </a:r>
          </a:p>
          <a:p>
            <a:r>
              <a:rPr lang="cs-CZ" dirty="0" err="1" smtClean="0"/>
              <a:t>Systema</a:t>
            </a:r>
            <a:r>
              <a:rPr lang="cs-CZ" dirty="0" smtClean="0"/>
              <a:t> (křesťanství), africká bojová umění (animistická náboženství), </a:t>
            </a:r>
            <a:r>
              <a:rPr lang="cs-CZ" dirty="0" err="1" smtClean="0"/>
              <a:t>gatka</a:t>
            </a:r>
            <a:r>
              <a:rPr lang="cs-CZ" dirty="0" smtClean="0"/>
              <a:t> (</a:t>
            </a:r>
            <a:r>
              <a:rPr lang="cs-CZ" dirty="0" err="1" smtClean="0"/>
              <a:t>sikhismus</a:t>
            </a:r>
            <a:r>
              <a:rPr lang="cs-CZ" smtClean="0"/>
              <a:t>)</a:t>
            </a:r>
            <a:endParaRPr lang="cs-CZ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3186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800" smtClean="0"/>
              <a:t>Podle používaných prostředků</a:t>
            </a:r>
          </a:p>
          <a:p>
            <a:pPr lvl="1" eaLnBrk="1" hangingPunct="1"/>
            <a:r>
              <a:rPr lang="cs-CZ" sz="2400" smtClean="0"/>
              <a:t>Bojová umění </a:t>
            </a:r>
            <a:r>
              <a:rPr lang="cs-CZ" sz="2400" b="1" smtClean="0"/>
              <a:t>se zbraněmi</a:t>
            </a:r>
            <a:r>
              <a:rPr lang="cs-CZ" sz="2400" smtClean="0"/>
              <a:t>, s použitím převážně zbraní: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7158" y="3143248"/>
            <a:ext cx="8143932" cy="163121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sečných,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bodných,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úderových,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vrhacích,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mechanických,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střelných,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 použitím pomocných bojových prostředků (kupříkladu spoutávání),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50" y="4752975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	Bojová umění </a:t>
            </a:r>
            <a:r>
              <a:rPr lang="cs-CZ" b="1" dirty="0">
                <a:latin typeface="+mn-lt"/>
              </a:rPr>
              <a:t>beze zbraní</a:t>
            </a:r>
            <a:r>
              <a:rPr lang="cs-CZ" dirty="0">
                <a:latin typeface="+mn-lt"/>
              </a:rPr>
              <a:t>, s použitím zejména: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4282" y="5199419"/>
            <a:ext cx="8358246" cy="1015663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úderů různými částmi těla,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strkání a házení,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páčení kloubů,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škrcení,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držení,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tlaků</a:t>
            </a:r>
            <a:endParaRPr lang="cs-CZ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4210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významu (v té-které kultuře)</a:t>
            </a:r>
          </a:p>
          <a:p>
            <a:pPr lvl="1" eaLnBrk="1" hangingPunct="1"/>
            <a:r>
              <a:rPr lang="cs-CZ" sz="2000" smtClean="0"/>
              <a:t>Hlavní (lukostřelba, šerm mečem, šerm kopím, …)</a:t>
            </a:r>
          </a:p>
          <a:p>
            <a:pPr lvl="1" eaLnBrk="1" hangingPunct="1"/>
            <a:r>
              <a:rPr lang="cs-CZ" sz="2000" smtClean="0"/>
              <a:t>Vedlejší (šerm tyčí, šerm halapartnou, boj beze zbraní, …)</a:t>
            </a:r>
          </a:p>
          <a:p>
            <a:pPr lvl="1" eaLnBrk="1" hangingPunct="1"/>
            <a:r>
              <a:rPr lang="cs-CZ" sz="2000" smtClean="0"/>
              <a:t>Souběžná (bojová umění se skrytými, či malými zbraněmi, využití zemědělských nástrojů jako zbraní, …)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5234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příslušnosti ke společenské skupině (v té-které kultuře)</a:t>
            </a:r>
          </a:p>
          <a:p>
            <a:pPr eaLnBrk="1" hangingPunct="1"/>
            <a:endParaRPr lang="cs-CZ" sz="2400" smtClean="0"/>
          </a:p>
          <a:p>
            <a:pPr lvl="1" eaLnBrk="1" hangingPunct="1"/>
            <a:r>
              <a:rPr lang="cs-CZ" sz="2000" smtClean="0"/>
              <a:t>Bojová umění aristokratick</a:t>
            </a:r>
            <a:r>
              <a:rPr lang="sk-SK" sz="2000" smtClean="0"/>
              <a:t>á</a:t>
            </a:r>
            <a:r>
              <a:rPr lang="cs-CZ" sz="2000" smtClean="0"/>
              <a:t> (dvorská), nebo vojenské šlechty</a:t>
            </a:r>
          </a:p>
          <a:p>
            <a:pPr lvl="1" eaLnBrk="1" hangingPunct="1"/>
            <a:r>
              <a:rPr lang="cs-CZ" sz="2000" smtClean="0"/>
              <a:t>Bojová umění náboženských představitelů (mnichů)</a:t>
            </a:r>
          </a:p>
          <a:p>
            <a:pPr lvl="1" eaLnBrk="1" hangingPunct="1"/>
            <a:r>
              <a:rPr lang="cs-CZ" sz="2000" smtClean="0"/>
              <a:t>Bojová umění řemeslníků</a:t>
            </a:r>
          </a:p>
          <a:p>
            <a:pPr lvl="1" eaLnBrk="1" hangingPunct="1"/>
            <a:r>
              <a:rPr lang="cs-CZ" sz="2000" smtClean="0"/>
              <a:t>Bojová umění zemědělců</a:t>
            </a:r>
          </a:p>
          <a:p>
            <a:pPr lvl="1" eaLnBrk="1" hangingPunct="1"/>
            <a:r>
              <a:rPr lang="cs-CZ" sz="2000" smtClean="0"/>
              <a:t>Bojová umění sociálně vyloučených (otroci, atd.)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6258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000" dirty="0" smtClean="0"/>
              <a:t>Podle místa vzniku (geografické dělení)</a:t>
            </a:r>
          </a:p>
          <a:p>
            <a:pPr lvl="1" eaLnBrk="1" hangingPunct="1"/>
            <a:r>
              <a:rPr lang="cs-CZ" sz="1800" dirty="0" smtClean="0"/>
              <a:t>Asie</a:t>
            </a:r>
          </a:p>
          <a:p>
            <a:pPr lvl="2" eaLnBrk="1" hangingPunct="1"/>
            <a:r>
              <a:rPr lang="cs-CZ" sz="1400" dirty="0" smtClean="0"/>
              <a:t>Japonsko</a:t>
            </a:r>
          </a:p>
          <a:p>
            <a:pPr lvl="2" eaLnBrk="1" hangingPunct="1"/>
            <a:r>
              <a:rPr lang="cs-CZ" sz="1400" dirty="0" smtClean="0"/>
              <a:t>Čína</a:t>
            </a:r>
          </a:p>
          <a:p>
            <a:pPr lvl="2" eaLnBrk="1" hangingPunct="1"/>
            <a:r>
              <a:rPr lang="cs-CZ" sz="1400" dirty="0" smtClean="0"/>
              <a:t>Korea</a:t>
            </a:r>
          </a:p>
          <a:p>
            <a:pPr lvl="2" eaLnBrk="1" hangingPunct="1"/>
            <a:r>
              <a:rPr lang="cs-CZ" sz="1400" dirty="0" smtClean="0"/>
              <a:t>Indie</a:t>
            </a:r>
          </a:p>
          <a:p>
            <a:pPr lvl="1" eaLnBrk="1" hangingPunct="1"/>
            <a:r>
              <a:rPr lang="cs-CZ" sz="1800" dirty="0" smtClean="0"/>
              <a:t>Evropa</a:t>
            </a:r>
          </a:p>
          <a:p>
            <a:pPr lvl="2" eaLnBrk="1" hangingPunct="1"/>
            <a:r>
              <a:rPr lang="cs-CZ" sz="1400" dirty="0" smtClean="0"/>
              <a:t>Francie</a:t>
            </a:r>
          </a:p>
          <a:p>
            <a:pPr lvl="2" eaLnBrk="1" hangingPunct="1"/>
            <a:r>
              <a:rPr lang="cs-CZ" sz="1400" dirty="0" smtClean="0"/>
              <a:t>Německo</a:t>
            </a:r>
          </a:p>
          <a:p>
            <a:pPr lvl="2" eaLnBrk="1" hangingPunct="1"/>
            <a:r>
              <a:rPr lang="cs-CZ" sz="1400" dirty="0" smtClean="0"/>
              <a:t>Portugalsko</a:t>
            </a:r>
          </a:p>
          <a:p>
            <a:pPr lvl="1" eaLnBrk="1" hangingPunct="1"/>
            <a:r>
              <a:rPr lang="cs-CZ" sz="1800" dirty="0" smtClean="0"/>
              <a:t>Amerika</a:t>
            </a:r>
          </a:p>
          <a:p>
            <a:pPr lvl="2" eaLnBrk="1" hangingPunct="1"/>
            <a:r>
              <a:rPr lang="cs-CZ" sz="1400" dirty="0" smtClean="0"/>
              <a:t>Spojené státy</a:t>
            </a:r>
          </a:p>
          <a:p>
            <a:pPr lvl="2" eaLnBrk="1" hangingPunct="1"/>
            <a:r>
              <a:rPr lang="cs-CZ" sz="1400" dirty="0" smtClean="0"/>
              <a:t>Brazílie</a:t>
            </a:r>
          </a:p>
          <a:p>
            <a:pPr lvl="1" eaLnBrk="1" hangingPunct="1"/>
            <a:r>
              <a:rPr lang="cs-CZ" sz="1800" dirty="0" smtClean="0"/>
              <a:t>Afrika</a:t>
            </a:r>
          </a:p>
          <a:p>
            <a:pPr lvl="2" eaLnBrk="1" hangingPunct="1"/>
            <a:r>
              <a:rPr lang="cs-CZ" sz="1400" dirty="0" smtClean="0"/>
              <a:t>Egypt</a:t>
            </a:r>
          </a:p>
          <a:p>
            <a:pPr lvl="1" eaLnBrk="1" hangingPunct="1"/>
            <a:r>
              <a:rPr lang="cs-CZ" sz="1800" dirty="0" smtClean="0"/>
              <a:t>Austrálie, Oceánie</a:t>
            </a:r>
          </a:p>
        </p:txBody>
      </p:sp>
      <p:pic>
        <p:nvPicPr>
          <p:cNvPr id="96259" name="Picture 5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428875"/>
            <a:ext cx="61468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5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8275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10"/>
          <p:cNvSpPr>
            <a:spLocks noGrp="1" noChangeArrowheads="1"/>
          </p:cNvSpPr>
          <p:nvPr>
            <p:ph type="title"/>
          </p:nvPr>
        </p:nvSpPr>
        <p:spPr>
          <a:xfrm>
            <a:off x="209550" y="273050"/>
            <a:ext cx="8750300" cy="673100"/>
          </a:xfrm>
        </p:spPr>
        <p:txBody>
          <a:bodyPr/>
          <a:lstStyle/>
          <a:p>
            <a:pPr algn="ctr" eaLnBrk="1" hangingPunct="1"/>
            <a:r>
              <a:rPr lang="cs-CZ" b="1" smtClean="0"/>
              <a:t>Slepá mapa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779838" y="1528763"/>
            <a:ext cx="1506537" cy="971550"/>
          </a:xfrm>
          <a:prstGeom prst="downArrowCallout">
            <a:avLst>
              <a:gd name="adj1" fmla="val 24997"/>
              <a:gd name="adj2" fmla="val 24997"/>
              <a:gd name="adj3" fmla="val 245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dirty="0" err="1"/>
              <a:t>Cumberland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wrestling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7380288" y="2682875"/>
            <a:ext cx="766762" cy="1087438"/>
          </a:xfrm>
          <a:prstGeom prst="downArrowCallout">
            <a:avLst>
              <a:gd name="adj1" fmla="val 25000"/>
              <a:gd name="adj2" fmla="val 25000"/>
              <a:gd name="adj3" fmla="val 2363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Arnis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2668588" y="2655888"/>
            <a:ext cx="1681162" cy="508000"/>
          </a:xfrm>
          <a:prstGeom prst="rightArrowCallout">
            <a:avLst>
              <a:gd name="adj1" fmla="val 25000"/>
              <a:gd name="adj2" fmla="val 25000"/>
              <a:gd name="adj3" fmla="val 551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Galhofa</a:t>
            </a: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5942013" y="3856038"/>
            <a:ext cx="1123950" cy="877887"/>
          </a:xfrm>
          <a:prstGeom prst="upArrowCallout">
            <a:avLst>
              <a:gd name="adj1" fmla="val 32007"/>
              <a:gd name="adj2" fmla="val 3200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Kaliripjat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3189288" y="3952875"/>
            <a:ext cx="1743075" cy="606425"/>
          </a:xfrm>
          <a:prstGeom prst="leftArrowCallout">
            <a:avLst>
              <a:gd name="adj1" fmla="val 25000"/>
              <a:gd name="adj2" fmla="val 25000"/>
              <a:gd name="adj3" fmla="val 4790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Capoeira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4659313" y="24193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Savate</a:t>
            </a:r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6326188" y="2052638"/>
            <a:ext cx="1630362" cy="481012"/>
          </a:xfrm>
          <a:prstGeom prst="leftArrowCallout">
            <a:avLst>
              <a:gd name="adj1" fmla="val 25000"/>
              <a:gd name="adj2" fmla="val 25000"/>
              <a:gd name="adj3" fmla="val 5649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Systema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5240338" y="31432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Tahtib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786563" y="5207000"/>
            <a:ext cx="2109787" cy="508000"/>
          </a:xfrm>
          <a:prstGeom prst="rightArrowCallout">
            <a:avLst>
              <a:gd name="adj1" fmla="val 25000"/>
              <a:gd name="adj2" fmla="val 25000"/>
              <a:gd name="adj3" fmla="val 5516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Mau rákau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  <p:bldP spid="42000" grpId="0" animBg="1"/>
      <p:bldP spid="42001" grpId="0" animBg="1"/>
      <p:bldP spid="42002" grpId="0" animBg="1"/>
      <p:bldP spid="42004" grpId="0" animBg="1"/>
      <p:bldP spid="42005" grpId="0" animBg="1"/>
      <p:bldP spid="42007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Teorie japonských bojových umění</a:t>
            </a:r>
          </a:p>
        </p:txBody>
      </p:sp>
      <p:sp>
        <p:nvSpPr>
          <p:cNvPr id="983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Systematika japonských bojových umění</a:t>
            </a:r>
          </a:p>
          <a:p>
            <a:pPr lvl="1" eaLnBrk="1" hangingPunct="1"/>
            <a:r>
              <a:rPr lang="cs-CZ" dirty="0" smtClean="0"/>
              <a:t>Stará bojová umění (kobudó)</a:t>
            </a:r>
          </a:p>
          <a:p>
            <a:pPr lvl="1" eaLnBrk="1" hangingPunct="1"/>
            <a:r>
              <a:rPr lang="cs-CZ" dirty="0" smtClean="0"/>
              <a:t>Moderní bojová umění (šinbudó)</a:t>
            </a:r>
          </a:p>
          <a:p>
            <a:pPr eaLnBrk="1" hangingPunct="1"/>
            <a:r>
              <a:rPr lang="cs-CZ" dirty="0" smtClean="0"/>
              <a:t>Teoretická východiska</a:t>
            </a:r>
          </a:p>
          <a:p>
            <a:pPr lvl="1" eaLnBrk="1" hangingPunct="1"/>
            <a:r>
              <a:rPr lang="cs-CZ" dirty="0" smtClean="0"/>
              <a:t>Vývoj</a:t>
            </a:r>
          </a:p>
          <a:p>
            <a:pPr lvl="1" eaLnBrk="1" hangingPunct="1"/>
            <a:r>
              <a:rPr lang="cs-CZ" dirty="0" smtClean="0"/>
              <a:t>Zdroje</a:t>
            </a:r>
          </a:p>
          <a:p>
            <a:pPr lvl="1" eaLnBrk="1" hangingPunct="1"/>
            <a:r>
              <a:rPr lang="cs-CZ" dirty="0" smtClean="0"/>
              <a:t>Trénink</a:t>
            </a:r>
          </a:p>
          <a:p>
            <a:pPr lvl="1"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993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Zmínky o způsobech boje v mýtech (kiki), především poměřování sil (čikara kurabe)</a:t>
            </a:r>
          </a:p>
          <a:p>
            <a:pPr lvl="1" eaLnBrk="1" hangingPunct="1"/>
            <a:r>
              <a:rPr lang="cs-CZ" smtClean="0"/>
              <a:t>Kodžiki (712)</a:t>
            </a:r>
          </a:p>
          <a:p>
            <a:pPr lvl="2" eaLnBrk="1" hangingPunct="1"/>
            <a:r>
              <a:rPr lang="cs-CZ" smtClean="0"/>
              <a:t>Boj bohů (Takemikazuči a Takeminakata) – vítězství hodem</a:t>
            </a:r>
          </a:p>
          <a:p>
            <a:pPr lvl="2" eaLnBrk="1" hangingPunct="1"/>
            <a:r>
              <a:rPr lang="cs-CZ" smtClean="0"/>
              <a:t>Meč jako jeden z mytických předmětů</a:t>
            </a:r>
          </a:p>
          <a:p>
            <a:pPr lvl="1" eaLnBrk="1" hangingPunct="1"/>
            <a:r>
              <a:rPr lang="cs-CZ" smtClean="0"/>
              <a:t>Nihon šoki (720)</a:t>
            </a:r>
          </a:p>
          <a:p>
            <a:pPr lvl="2" eaLnBrk="1" hangingPunct="1"/>
            <a:r>
              <a:rPr lang="cs-CZ" smtClean="0"/>
              <a:t>Boj hrdinů (Sukune a Kuehara) – vítězství kopem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1003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 se zbraněmi</a:t>
            </a:r>
          </a:p>
          <a:p>
            <a:pPr lvl="1" eaLnBrk="1" hangingPunct="1"/>
            <a:r>
              <a:rPr lang="cs-CZ" smtClean="0"/>
              <a:t>Technologie výroby oceli a využití jízdy</a:t>
            </a:r>
          </a:p>
          <a:p>
            <a:pPr lvl="2" eaLnBrk="1" hangingPunct="1"/>
            <a:r>
              <a:rPr lang="cs-CZ" smtClean="0"/>
              <a:t>Především lukostřelba, boj kopím, boj mečem</a:t>
            </a:r>
          </a:p>
          <a:p>
            <a:pPr lvl="2" eaLnBrk="1" hangingPunct="1"/>
            <a:r>
              <a:rPr lang="cs-CZ" smtClean="0"/>
              <a:t>Po sjednocení Japonska (1603) vznik mnoha rjúha</a:t>
            </a:r>
          </a:p>
          <a:p>
            <a:pPr eaLnBrk="1" hangingPunct="1"/>
            <a:r>
              <a:rPr lang="cs-CZ" smtClean="0"/>
              <a:t>Boj beze zbraní</a:t>
            </a:r>
          </a:p>
          <a:p>
            <a:pPr lvl="1" eaLnBrk="1" hangingPunct="1"/>
            <a:r>
              <a:rPr lang="cs-CZ" smtClean="0"/>
              <a:t>Především dovednost vojáků</a:t>
            </a:r>
          </a:p>
          <a:p>
            <a:pPr lvl="2" eaLnBrk="1" hangingPunct="1"/>
            <a:r>
              <a:rPr lang="cs-CZ" smtClean="0"/>
              <a:t>Sumai (nativní způsob boje, také forma buke sumai)</a:t>
            </a:r>
          </a:p>
          <a:p>
            <a:pPr lvl="2" eaLnBrk="1" hangingPunct="1"/>
            <a:r>
              <a:rPr lang="cs-CZ" smtClean="0"/>
              <a:t>Kumi uči (také forma joroi kumi uči)</a:t>
            </a:r>
          </a:p>
          <a:p>
            <a:pPr lvl="2" eaLnBrk="1" hangingPunct="1"/>
            <a:r>
              <a:rPr lang="cs-CZ" smtClean="0"/>
              <a:t>Džúdžucu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637588" cy="769937"/>
          </a:xfrm>
        </p:spPr>
        <p:txBody>
          <a:bodyPr/>
          <a:lstStyle/>
          <a:p>
            <a:pPr eaLnBrk="1" hangingPunct="1"/>
            <a:r>
              <a:rPr lang="sk-SK" smtClean="0"/>
              <a:t>Bojová umění – martial arts</a:t>
            </a:r>
            <a:endParaRPr lang="en-US" smtClean="0"/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8613" y="1000125"/>
            <a:ext cx="5100637" cy="5857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k-SK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Art: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Umění</a:t>
            </a:r>
          </a:p>
          <a:p>
            <a:pPr eaLnBrk="1" hangingPunct="1">
              <a:buFont typeface="Wingdings" pitchFamily="2" charset="2"/>
              <a:buNone/>
            </a:pPr>
            <a:endParaRPr lang="sk-SK" sz="2800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Martial: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Mars, syn Jova (Jupiter) a Juno , manžel Bellony a milenec Venuše (ztotožňován s řeckým Árem)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</a:t>
            </a:r>
            <a:r>
              <a:rPr lang="sk-SK" sz="2800" smtClean="0">
                <a:cs typeface="Times New Roman" pitchFamily="18" charset="0"/>
              </a:rPr>
              <a:t>bojový, vojenský, válečný, souvisejíci s bojem a válkou</a:t>
            </a:r>
            <a:endParaRPr lang="en-US" sz="2800" smtClean="0"/>
          </a:p>
        </p:txBody>
      </p:sp>
      <p:pic>
        <p:nvPicPr>
          <p:cNvPr id="20483" name="Picture 2" descr="File:Ares Ludovisi Altemps Inv8602 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928688"/>
            <a:ext cx="3571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Systematika japonských bojových umění</a:t>
            </a:r>
          </a:p>
        </p:txBody>
      </p:sp>
      <p:sp>
        <p:nvSpPr>
          <p:cNvPr id="1013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Kobudó – stará, tradiční bojová umění</a:t>
            </a:r>
          </a:p>
          <a:p>
            <a:pPr lvl="1" eaLnBrk="1" hangingPunct="1"/>
            <a:r>
              <a:rPr lang="cs-CZ" dirty="0" smtClean="0"/>
              <a:t>Kobudó, korjú, kobudžucu</a:t>
            </a:r>
          </a:p>
          <a:p>
            <a:pPr lvl="1" eaLnBrk="1" hangingPunct="1"/>
            <a:r>
              <a:rPr lang="cs-CZ" dirty="0" smtClean="0"/>
              <a:t>Nositelem byl samuraj, příp. voják</a:t>
            </a:r>
          </a:p>
          <a:p>
            <a:pPr eaLnBrk="1" hangingPunct="1"/>
            <a:r>
              <a:rPr lang="cs-CZ" dirty="0" smtClean="0"/>
              <a:t>Šinbudó – nová, moderní bojová umění</a:t>
            </a:r>
          </a:p>
          <a:p>
            <a:pPr lvl="1" eaLnBrk="1" hangingPunct="1"/>
            <a:r>
              <a:rPr lang="cs-CZ" dirty="0" smtClean="0"/>
              <a:t>Šinbudó, gendai budó</a:t>
            </a:r>
          </a:p>
          <a:p>
            <a:pPr lvl="1" eaLnBrk="1" hangingPunct="1"/>
            <a:r>
              <a:rPr lang="cs-CZ" dirty="0" smtClean="0"/>
              <a:t>Nositelem může být kdokoliv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Džucu </a:t>
            </a:r>
            <a:r>
              <a:rPr lang="cs-CZ" dirty="0" err="1" smtClean="0"/>
              <a:t>vs</a:t>
            </a:r>
            <a:r>
              <a:rPr lang="cs-CZ" dirty="0" smtClean="0"/>
              <a:t> dó </a:t>
            </a:r>
            <a:r>
              <a:rPr lang="cs-CZ" sz="2400" dirty="0" smtClean="0"/>
              <a:t>(žádná přímá změna z jednoho na druhé zde historicky není doložitelná)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Kobudó</a:t>
            </a:r>
            <a:endParaRPr lang="cs-CZ" dirty="0" smtClean="0"/>
          </a:p>
        </p:txBody>
      </p:sp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dirty="0" smtClean="0"/>
              <a:t>Džúdžucu</a:t>
            </a:r>
          </a:p>
          <a:p>
            <a:pPr eaLnBrk="1" hangingPunct="1"/>
            <a:r>
              <a:rPr lang="cs-CZ" sz="1800" dirty="0" smtClean="0"/>
              <a:t>Kendžucu</a:t>
            </a:r>
          </a:p>
          <a:p>
            <a:pPr eaLnBrk="1" hangingPunct="1"/>
            <a:r>
              <a:rPr lang="cs-CZ" sz="1800" dirty="0" smtClean="0"/>
              <a:t>Sódžucu</a:t>
            </a:r>
          </a:p>
          <a:p>
            <a:pPr eaLnBrk="1" hangingPunct="1"/>
            <a:r>
              <a:rPr lang="cs-CZ" sz="1800" dirty="0" smtClean="0"/>
              <a:t>Naginatadžucu</a:t>
            </a:r>
          </a:p>
          <a:p>
            <a:pPr eaLnBrk="1" hangingPunct="1"/>
            <a:r>
              <a:rPr lang="cs-CZ" sz="1800" dirty="0" smtClean="0"/>
              <a:t>Kjúdžucu</a:t>
            </a:r>
          </a:p>
          <a:p>
            <a:pPr eaLnBrk="1" hangingPunct="1"/>
            <a:r>
              <a:rPr lang="cs-CZ" sz="1800" dirty="0" smtClean="0"/>
              <a:t>Bódžucu</a:t>
            </a:r>
          </a:p>
          <a:p>
            <a:pPr eaLnBrk="1" hangingPunct="1"/>
            <a:r>
              <a:rPr lang="cs-CZ" sz="1800" dirty="0" err="1" smtClean="0"/>
              <a:t>Hanbódžucu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Šurikendžucu</a:t>
            </a:r>
          </a:p>
          <a:p>
            <a:pPr eaLnBrk="1" hangingPunct="1"/>
            <a:r>
              <a:rPr lang="cs-CZ" sz="1800" dirty="0" err="1" smtClean="0"/>
              <a:t>Torinawadžucu</a:t>
            </a:r>
            <a:endParaRPr lang="cs-CZ" sz="1800" dirty="0" smtClean="0"/>
          </a:p>
          <a:p>
            <a:pPr eaLnBrk="1" hangingPunct="1"/>
            <a:r>
              <a:rPr lang="cs-CZ" sz="1800" dirty="0" err="1" smtClean="0"/>
              <a:t>Džuttedžucu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Nindžucu</a:t>
            </a:r>
          </a:p>
          <a:p>
            <a:pPr eaLnBrk="1" hangingPunct="1"/>
            <a:r>
              <a:rPr lang="cs-CZ" sz="1800" dirty="0" err="1" smtClean="0"/>
              <a:t>Suei</a:t>
            </a:r>
            <a:r>
              <a:rPr lang="cs-CZ" sz="1800" dirty="0" smtClean="0"/>
              <a:t> džucu</a:t>
            </a:r>
            <a:endParaRPr lang="cs-CZ" sz="2800" dirty="0" smtClean="0"/>
          </a:p>
          <a:p>
            <a:pPr eaLnBrk="1" hangingPunct="1"/>
            <a:r>
              <a:rPr lang="cs-CZ" sz="2000" b="1" dirty="0" smtClean="0"/>
              <a:t>Tradiční školy ale obvykle obsahovaly různé techniky (beze zbraní i se zbraněmi) a taktiky</a:t>
            </a:r>
            <a:endParaRPr lang="cs-CZ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Džúdžucu</a:t>
            </a:r>
            <a:endParaRPr lang="cs-CZ" dirty="0"/>
          </a:p>
        </p:txBody>
      </p:sp>
      <p:pic>
        <p:nvPicPr>
          <p:cNvPr id="4" name="Zástupný symbol pro obsah 3" descr="jujuts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196" y="1941513"/>
            <a:ext cx="6491796" cy="41148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Kendžucu</a:t>
            </a:r>
            <a:endParaRPr lang="cs-CZ" dirty="0"/>
          </a:p>
        </p:txBody>
      </p:sp>
      <p:pic>
        <p:nvPicPr>
          <p:cNvPr id="4" name="Zástupný symbol pro obsah 3" descr="ken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629" y="1808102"/>
            <a:ext cx="3140531" cy="4357202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Bódžucu</a:t>
            </a:r>
            <a:endParaRPr lang="cs-CZ" dirty="0"/>
          </a:p>
        </p:txBody>
      </p:sp>
      <p:pic>
        <p:nvPicPr>
          <p:cNvPr id="4" name="Zástupný symbol pro obsah 3" descr="bo 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6817" y="1832960"/>
            <a:ext cx="4605423" cy="4260336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Sódžucu</a:t>
            </a:r>
            <a:endParaRPr lang="cs-CZ" dirty="0"/>
          </a:p>
        </p:txBody>
      </p:sp>
      <p:pic>
        <p:nvPicPr>
          <p:cNvPr id="4" name="Zástupný symbol pro obsah 3" descr="so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94941"/>
            <a:ext cx="6645393" cy="4298355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Naginatadžucu</a:t>
            </a:r>
            <a:endParaRPr lang="cs-CZ" dirty="0"/>
          </a:p>
        </p:txBody>
      </p:sp>
      <p:pic>
        <p:nvPicPr>
          <p:cNvPr id="4" name="Zástupný symbol pro obsah 3" descr="shimizu_nagin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3335" y="1772816"/>
            <a:ext cx="2834455" cy="432048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Kjúdžucu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kyu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9894" y="1772816"/>
            <a:ext cx="5762426" cy="432182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Suei</a:t>
            </a:r>
            <a:r>
              <a:rPr lang="cs-CZ" dirty="0" smtClean="0"/>
              <a:t> džucu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0354" name="Picture 2" descr="Katchu Gozen Oyo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442" y="1988840"/>
            <a:ext cx="5959862" cy="413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Battodžucu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(tasení meče)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kopím)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Naginatadžucu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Kjúbadžucu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  z koně)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Suidžucu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(plavání)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(šerm holí)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Nagamono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širokou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Torimono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Dógu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(použití policejních zatýkacích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Kakuši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ukidžucu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(skryté zbraně)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(zejména neozbrojený boj)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Šurikendžucu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(vrhání malých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(střelba z palných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Džóhó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kaišú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(získávání informací)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Čikudžó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(opevňování)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Angó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(signalizace)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Heihó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(strategie a taktika)</a:t>
            </a:r>
            <a:endParaRPr lang="cs-CZ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Pojem bojová umění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Martial </a:t>
            </a:r>
            <a:r>
              <a:rPr lang="cs-CZ" sz="2400" dirty="0" err="1" smtClean="0"/>
              <a:t>arts</a:t>
            </a:r>
            <a:r>
              <a:rPr lang="cs-CZ" sz="2400" dirty="0" smtClean="0"/>
              <a:t> (martial </a:t>
            </a:r>
            <a:r>
              <a:rPr lang="cs-CZ" sz="2400" dirty="0" err="1" smtClean="0"/>
              <a:t>ways</a:t>
            </a:r>
            <a:r>
              <a:rPr lang="cs-CZ" sz="2400" dirty="0" smtClean="0"/>
              <a:t>, </a:t>
            </a:r>
            <a:r>
              <a:rPr lang="cs-CZ" sz="2400" dirty="0" err="1" smtClean="0"/>
              <a:t>fighting</a:t>
            </a:r>
            <a:r>
              <a:rPr lang="cs-CZ" sz="2400" dirty="0" smtClean="0"/>
              <a:t> </a:t>
            </a:r>
            <a:r>
              <a:rPr lang="cs-CZ" sz="2400" dirty="0" err="1" smtClean="0"/>
              <a:t>arts</a:t>
            </a:r>
            <a:r>
              <a:rPr lang="cs-CZ" sz="2400" dirty="0" smtClean="0"/>
              <a:t>, </a:t>
            </a:r>
            <a:r>
              <a:rPr lang="cs-CZ" sz="2400" dirty="0" err="1" smtClean="0"/>
              <a:t>fighting</a:t>
            </a:r>
            <a:r>
              <a:rPr lang="cs-CZ" sz="2400" dirty="0" smtClean="0"/>
              <a:t> </a:t>
            </a:r>
            <a:r>
              <a:rPr lang="cs-CZ" sz="2400" dirty="0" err="1" smtClean="0"/>
              <a:t>sports</a:t>
            </a:r>
            <a:r>
              <a:rPr lang="cs-CZ" sz="2400" dirty="0" smtClean="0"/>
              <a:t>, </a:t>
            </a:r>
            <a:r>
              <a:rPr lang="cs-CZ" sz="2400" dirty="0" err="1" smtClean="0"/>
              <a:t>combatives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/>
              <a:t>Art</a:t>
            </a:r>
            <a:r>
              <a:rPr lang="cs-CZ" sz="2400" dirty="0" smtClean="0"/>
              <a:t> </a:t>
            </a:r>
            <a:r>
              <a:rPr lang="cs-CZ" sz="2400" dirty="0" err="1" smtClean="0"/>
              <a:t>martiaux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Kampfkunst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Artes</a:t>
            </a:r>
            <a:r>
              <a:rPr lang="cs-CZ" sz="2400" dirty="0" smtClean="0"/>
              <a:t> </a:t>
            </a:r>
            <a:r>
              <a:rPr lang="cs-CZ" sz="2400" dirty="0" err="1" smtClean="0"/>
              <a:t>marciales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Arti</a:t>
            </a:r>
            <a:r>
              <a:rPr lang="cs-CZ" sz="2400" dirty="0" smtClean="0"/>
              <a:t> </a:t>
            </a:r>
            <a:r>
              <a:rPr lang="cs-CZ" sz="2400" dirty="0" err="1" smtClean="0"/>
              <a:t>Marziali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Sztuki</a:t>
            </a:r>
            <a:r>
              <a:rPr lang="cs-CZ" sz="2400" dirty="0" smtClean="0"/>
              <a:t> </a:t>
            </a:r>
            <a:r>
              <a:rPr lang="cs-CZ" sz="2400" dirty="0" err="1" smtClean="0"/>
              <a:t>walki</a:t>
            </a:r>
            <a:r>
              <a:rPr lang="cs-CZ" sz="2400" dirty="0" smtClean="0"/>
              <a:t> (sporty </a:t>
            </a:r>
            <a:r>
              <a:rPr lang="cs-CZ" sz="2400" dirty="0" err="1" smtClean="0"/>
              <a:t>walki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/>
              <a:t>Borilačke</a:t>
            </a:r>
            <a:r>
              <a:rPr lang="cs-CZ" sz="2400" dirty="0" smtClean="0"/>
              <a:t> </a:t>
            </a:r>
            <a:r>
              <a:rPr lang="cs-CZ" sz="2400" dirty="0" err="1" smtClean="0"/>
              <a:t>vještine</a:t>
            </a:r>
            <a:endParaRPr lang="cs-CZ" sz="2400" dirty="0" smtClean="0"/>
          </a:p>
          <a:p>
            <a:pPr eaLnBrk="1" hangingPunct="1"/>
            <a:r>
              <a:rPr lang="az-Cyrl-AZ" sz="2400" dirty="0" smtClean="0"/>
              <a:t>боевое искусств</a:t>
            </a:r>
            <a:r>
              <a:rPr lang="cs-CZ" sz="2400" dirty="0" smtClean="0"/>
              <a:t>a (</a:t>
            </a:r>
            <a:r>
              <a:rPr lang="az-Cyrl-AZ" sz="2400" dirty="0" smtClean="0"/>
              <a:t>Спортивные единоборства</a:t>
            </a:r>
            <a:r>
              <a:rPr lang="cs-CZ" sz="2400" dirty="0" smtClean="0"/>
              <a:t>, </a:t>
            </a:r>
            <a:r>
              <a:rPr lang="az-Cyrl-AZ" sz="2400" dirty="0" smtClean="0"/>
              <a:t>Боевые единоборства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el-GR" sz="2400" dirty="0" smtClean="0"/>
              <a:t>Πολεμικές τέχνες</a:t>
            </a:r>
          </a:p>
          <a:p>
            <a:pPr eaLnBrk="1" hangingPunct="1"/>
            <a:endParaRPr lang="az-Cyrl-AZ" sz="2400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6105" y="1772816"/>
            <a:ext cx="6098223" cy="4374812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07" y="1772816"/>
            <a:ext cx="6100405" cy="4376377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512" y="1844824"/>
            <a:ext cx="8742976" cy="4172784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Džúdžucu</a:t>
            </a:r>
          </a:p>
        </p:txBody>
      </p:sp>
      <p:sp>
        <p:nvSpPr>
          <p:cNvPr id="1034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 obran a útoků beze zbraní, nebo s použitím malých zbraní proti jednomu, nebo více neozbrojeným, nebo ozbrojeným oponentům.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Zbraně</a:t>
            </a:r>
          </a:p>
          <a:p>
            <a:pPr lvl="1" eaLnBrk="1" hangingPunct="1"/>
            <a:r>
              <a:rPr lang="cs-CZ" smtClean="0"/>
              <a:t>Kobuki (malé zbraně)</a:t>
            </a:r>
          </a:p>
          <a:p>
            <a:pPr lvl="1" eaLnBrk="1" hangingPunct="1"/>
            <a:r>
              <a:rPr lang="cs-CZ" smtClean="0"/>
              <a:t>Hibuki (skryté zbraně)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</a:t>
            </a:r>
          </a:p>
        </p:txBody>
      </p:sp>
      <p:sp>
        <p:nvSpPr>
          <p:cNvPr id="1044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Nositelem byl samuraj</a:t>
            </a:r>
          </a:p>
          <a:p>
            <a:pPr lvl="1" eaLnBrk="1" hangingPunct="1"/>
            <a:r>
              <a:rPr lang="cs-CZ" sz="2400" smtClean="0"/>
              <a:t>Saburomono = „ten, který očekáva příkazy“</a:t>
            </a:r>
          </a:p>
          <a:p>
            <a:pPr lvl="1" eaLnBrk="1" hangingPunct="1"/>
            <a:r>
              <a:rPr lang="cs-CZ" sz="2400" smtClean="0"/>
              <a:t>Vojenská elita, jezdec</a:t>
            </a:r>
          </a:p>
          <a:p>
            <a:pPr lvl="1" eaLnBrk="1" hangingPunct="1"/>
            <a:r>
              <a:rPr lang="cs-CZ" sz="2400" smtClean="0"/>
              <a:t>Třída vznikla ke konci období Heian (794 -1185)</a:t>
            </a:r>
          </a:p>
          <a:p>
            <a:pPr lvl="1" eaLnBrk="1" hangingPunct="1"/>
            <a:r>
              <a:rPr lang="cs-CZ" sz="2400" smtClean="0"/>
              <a:t>Povinná umění samurajů (roku bugei, 1650)</a:t>
            </a:r>
          </a:p>
          <a:p>
            <a:pPr lvl="2" eaLnBrk="1" hangingPunct="1"/>
            <a:r>
              <a:rPr lang="cs-CZ" sz="2000" smtClean="0"/>
              <a:t>Kendžucu</a:t>
            </a:r>
          </a:p>
          <a:p>
            <a:pPr lvl="2" eaLnBrk="1" hangingPunct="1"/>
            <a:r>
              <a:rPr lang="cs-CZ" sz="2000" smtClean="0"/>
              <a:t>Kjúdžucu</a:t>
            </a:r>
          </a:p>
          <a:p>
            <a:pPr lvl="2" eaLnBrk="1" hangingPunct="1"/>
            <a:r>
              <a:rPr lang="cs-CZ" sz="2000" smtClean="0"/>
              <a:t>Badžucu</a:t>
            </a:r>
          </a:p>
          <a:p>
            <a:pPr lvl="2" eaLnBrk="1" hangingPunct="1"/>
            <a:r>
              <a:rPr lang="cs-CZ" sz="2000" smtClean="0"/>
              <a:t>Sódžucu</a:t>
            </a:r>
          </a:p>
          <a:p>
            <a:pPr lvl="2" eaLnBrk="1" hangingPunct="1"/>
            <a:r>
              <a:rPr lang="cs-CZ" sz="2000" smtClean="0"/>
              <a:t>Hódžucu</a:t>
            </a:r>
          </a:p>
          <a:p>
            <a:pPr lvl="2" eaLnBrk="1" hangingPunct="1"/>
            <a:r>
              <a:rPr lang="cs-CZ" sz="2000" smtClean="0"/>
              <a:t>Džúdžucu</a:t>
            </a:r>
          </a:p>
          <a:p>
            <a:pPr lvl="2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Kobudó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054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Existence mnoha rjúha – škol</a:t>
            </a:r>
          </a:p>
          <a:p>
            <a:pPr eaLnBrk="1" hangingPunct="1"/>
            <a:r>
              <a:rPr lang="cs-CZ" smtClean="0"/>
              <a:t>Licencování prostřednictvím menkjó – soupisu dosažených technik</a:t>
            </a:r>
          </a:p>
          <a:p>
            <a:pPr eaLnBrk="1" hangingPunct="1"/>
            <a:r>
              <a:rPr lang="cs-CZ" smtClean="0"/>
              <a:t>Menkjó kaiden – licence o úplném předání rjúha</a:t>
            </a:r>
          </a:p>
          <a:p>
            <a:pPr eaLnBrk="1" hangingPunct="1"/>
            <a:r>
              <a:rPr lang="cs-CZ" smtClean="0"/>
              <a:t>Vzdělávací systém</a:t>
            </a:r>
          </a:p>
          <a:p>
            <a:pPr lvl="1" eaLnBrk="1" hangingPunct="1"/>
            <a:r>
              <a:rPr lang="cs-CZ" smtClean="0"/>
              <a:t>Šóden (začátečnícká úroveň)</a:t>
            </a:r>
          </a:p>
          <a:p>
            <a:pPr lvl="1" eaLnBrk="1" hangingPunct="1"/>
            <a:r>
              <a:rPr lang="cs-CZ" smtClean="0"/>
              <a:t>Čúden (pokročilá úroveň)</a:t>
            </a:r>
          </a:p>
          <a:p>
            <a:pPr lvl="1" eaLnBrk="1" hangingPunct="1"/>
            <a:r>
              <a:rPr lang="cs-CZ" smtClean="0"/>
              <a:t>Okuden (mistrovská úroveň)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64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Charakteristiky sociálních interakcí</a:t>
            </a:r>
          </a:p>
          <a:p>
            <a:pPr lvl="1" eaLnBrk="1" hangingPunct="1"/>
            <a:r>
              <a:rPr lang="cs-CZ" smtClean="0"/>
              <a:t>Pevná formální struktura</a:t>
            </a:r>
          </a:p>
          <a:p>
            <a:pPr lvl="1" eaLnBrk="1" hangingPunct="1"/>
            <a:r>
              <a:rPr lang="cs-CZ" smtClean="0"/>
              <a:t>Převaha vertikálních interakcí</a:t>
            </a:r>
          </a:p>
          <a:p>
            <a:pPr lvl="1" eaLnBrk="1" hangingPunct="1"/>
            <a:r>
              <a:rPr lang="cs-CZ" smtClean="0"/>
              <a:t>Dlouhodobé (celoživotní) trvání</a:t>
            </a:r>
          </a:p>
          <a:p>
            <a:pPr lvl="1" eaLnBrk="1" hangingPunct="1"/>
            <a:r>
              <a:rPr lang="cs-CZ" smtClean="0"/>
              <a:t>Princip seniority (čójó no džo)</a:t>
            </a:r>
          </a:p>
          <a:p>
            <a:pPr lvl="1" eaLnBrk="1" hangingPunct="1"/>
            <a:r>
              <a:rPr lang="cs-CZ" smtClean="0"/>
              <a:t>Princip participace</a:t>
            </a:r>
          </a:p>
          <a:p>
            <a:pPr lvl="1" eaLnBrk="1" hangingPunct="1"/>
            <a:r>
              <a:rPr lang="cs-CZ" smtClean="0"/>
              <a:t>Iniciativa přicházející sezdola</a:t>
            </a:r>
          </a:p>
          <a:p>
            <a:pPr lvl="1" eaLnBrk="1" hangingPunct="1"/>
            <a:r>
              <a:rPr lang="cs-CZ" smtClean="0"/>
              <a:t>Preference neformálních vztahů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75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Sóke – „hlava rodu“, hlavní představitel školy, obvykle i vedoucí učitel, titul je obvykle dědičný</a:t>
            </a:r>
          </a:p>
          <a:p>
            <a:pPr eaLnBrk="1" hangingPunct="1"/>
            <a:r>
              <a:rPr lang="cs-CZ" smtClean="0"/>
              <a:t>Šihanke – vedoucí učitel (v případě, že učitelem není sóke)</a:t>
            </a:r>
          </a:p>
          <a:p>
            <a:pPr eaLnBrk="1" hangingPunct="1"/>
            <a:r>
              <a:rPr lang="cs-CZ" smtClean="0"/>
              <a:t>Šihan – „jdoucí příkladem“, učitel učitelů, mistr</a:t>
            </a:r>
          </a:p>
          <a:p>
            <a:pPr eaLnBrk="1" hangingPunct="1"/>
            <a:r>
              <a:rPr lang="cs-CZ" smtClean="0"/>
              <a:t>Sensei - učitel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(definice)</a:t>
            </a:r>
            <a:endParaRPr 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mtClean="0">
                <a:cs typeface="Times New Roman" pitchFamily="18" charset="0"/>
              </a:rPr>
              <a:t>zejména pohybové systémy, které se vyvinuli ze starých způsobů boje, a které se dnes provádějí jako součást životní cesty, pro sport, sebeobranu, nebo je jejich cílem zachování tradice a kulturního dědictví.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85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Učideši - vnitřní žák</a:t>
            </a:r>
          </a:p>
          <a:p>
            <a:pPr eaLnBrk="1" hangingPunct="1"/>
            <a:r>
              <a:rPr lang="cs-CZ" smtClean="0"/>
              <a:t>Sotodeši - vnější žák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Seipai - starší žák</a:t>
            </a:r>
          </a:p>
          <a:p>
            <a:pPr eaLnBrk="1" hangingPunct="1"/>
            <a:r>
              <a:rPr lang="cs-CZ" smtClean="0"/>
              <a:t>Kohai – mladší žák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</a:p>
        </p:txBody>
      </p:sp>
      <p:sp>
        <p:nvSpPr>
          <p:cNvPr id="1095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Džúdó</a:t>
            </a:r>
          </a:p>
          <a:p>
            <a:pPr eaLnBrk="1" hangingPunct="1"/>
            <a:r>
              <a:rPr lang="cs-CZ" sz="2400" dirty="0" smtClean="0"/>
              <a:t>Kendó</a:t>
            </a:r>
          </a:p>
          <a:p>
            <a:pPr eaLnBrk="1" hangingPunct="1"/>
            <a:r>
              <a:rPr lang="cs-CZ" sz="2400" dirty="0" smtClean="0"/>
              <a:t>Naginatadó</a:t>
            </a:r>
          </a:p>
          <a:p>
            <a:pPr eaLnBrk="1" hangingPunct="1"/>
            <a:r>
              <a:rPr lang="cs-CZ" sz="2400" dirty="0" smtClean="0"/>
              <a:t>Karatedó</a:t>
            </a:r>
          </a:p>
          <a:p>
            <a:pPr eaLnBrk="1" hangingPunct="1"/>
            <a:r>
              <a:rPr lang="cs-CZ" sz="2400" dirty="0" smtClean="0"/>
              <a:t>Aikidó</a:t>
            </a:r>
          </a:p>
          <a:p>
            <a:pPr eaLnBrk="1" hangingPunct="1"/>
            <a:r>
              <a:rPr lang="cs-CZ" sz="2400" dirty="0" smtClean="0"/>
              <a:t>Šórindži kenpó</a:t>
            </a:r>
          </a:p>
          <a:p>
            <a:pPr eaLnBrk="1" hangingPunct="1"/>
            <a:r>
              <a:rPr lang="cs-CZ" sz="2400" dirty="0" smtClean="0"/>
              <a:t>Džúkendó</a:t>
            </a:r>
          </a:p>
          <a:p>
            <a:pPr eaLnBrk="1" hangingPunct="1"/>
            <a:r>
              <a:rPr lang="cs-CZ" sz="2400" dirty="0" smtClean="0"/>
              <a:t>Sumó (není zcela kobudó ani šinbudó)</a:t>
            </a:r>
          </a:p>
          <a:p>
            <a:pPr eaLnBrk="1" hangingPunct="1"/>
            <a:r>
              <a:rPr lang="cs-CZ" dirty="0" smtClean="0"/>
              <a:t>Moderní školy jsou obvykle relativně úzce zaměřené, zejména kvůli soutěžím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105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Systém kjú a dan</a:t>
            </a:r>
          </a:p>
          <a:p>
            <a:pPr lvl="1" eaLnBrk="1" hangingPunct="1"/>
            <a:r>
              <a:rPr lang="cs-CZ" sz="2400" smtClean="0"/>
              <a:t>Kjú sestupně …3., 2., 1.</a:t>
            </a:r>
          </a:p>
          <a:p>
            <a:pPr lvl="1" eaLnBrk="1" hangingPunct="1"/>
            <a:r>
              <a:rPr lang="cs-CZ" sz="2400" smtClean="0"/>
              <a:t>Dan vzestupně … 1. (šódan), 2., 3., …</a:t>
            </a:r>
          </a:p>
          <a:p>
            <a:pPr lvl="1" eaLnBrk="1" hangingPunct="1"/>
            <a:endParaRPr lang="cs-CZ" sz="2000" smtClean="0"/>
          </a:p>
          <a:p>
            <a:pPr eaLnBrk="1" hangingPunct="1"/>
            <a:r>
              <a:rPr lang="cs-CZ" sz="2800" smtClean="0"/>
              <a:t>Sensei, šihan (stejně jako v korjú)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Systém šógó (titulů) Dai Nippon Butoku Kai</a:t>
            </a:r>
          </a:p>
          <a:p>
            <a:pPr lvl="1" eaLnBrk="1" hangingPunct="1"/>
            <a:r>
              <a:rPr lang="cs-CZ" sz="2400" smtClean="0"/>
              <a:t>Renši – instruktor</a:t>
            </a:r>
          </a:p>
          <a:p>
            <a:pPr lvl="1" eaLnBrk="1" hangingPunct="1"/>
            <a:r>
              <a:rPr lang="cs-CZ" sz="2400" smtClean="0"/>
              <a:t>Kjóši – pokročilý učitel</a:t>
            </a:r>
          </a:p>
          <a:p>
            <a:pPr lvl="1" eaLnBrk="1" hangingPunct="1"/>
            <a:r>
              <a:rPr lang="cs-CZ" sz="2400" smtClean="0"/>
              <a:t>Hanši – mistr učitel, učitel učitelů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Učitelé bojových um</a:t>
            </a:r>
            <a:r>
              <a:rPr lang="cs-CZ" smtClean="0"/>
              <a:t>ění</a:t>
            </a:r>
          </a:p>
        </p:txBody>
      </p:sp>
      <p:sp>
        <p:nvSpPr>
          <p:cNvPr id="1116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000" smtClean="0"/>
              <a:t>Cvičení (i výuka) je prostředkem, nikoli cílem</a:t>
            </a:r>
          </a:p>
          <a:p>
            <a:pPr eaLnBrk="1" hangingPunct="1"/>
            <a:r>
              <a:rPr lang="cs-CZ" sz="3000" smtClean="0"/>
              <a:t>Výuka probíhá prostřednictvím bezprostřední praktické zkušenosti s pohybem</a:t>
            </a:r>
          </a:p>
          <a:p>
            <a:pPr eaLnBrk="1" hangingPunct="1"/>
            <a:r>
              <a:rPr lang="cs-CZ" sz="3000" smtClean="0"/>
              <a:t>Učitel je v první řadě neformální autoritou (žáci přicházejí k učiteli, ne opačně)</a:t>
            </a:r>
          </a:p>
          <a:p>
            <a:pPr eaLnBrk="1" hangingPunct="1"/>
            <a:r>
              <a:rPr lang="cs-CZ" sz="3000" smtClean="0"/>
              <a:t>Výuka není časově omezena cílem, umožňuje tedy skutečně rozvíjet osobnost žáka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Zdroje japonských bojových umění</a:t>
            </a:r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Tradice (ve smyslu konfucianismu)</a:t>
            </a:r>
          </a:p>
          <a:p>
            <a:pPr eaLnBrk="1" hangingPunct="1"/>
            <a:r>
              <a:rPr lang="cs-CZ" sz="2800" smtClean="0"/>
              <a:t>Písemné záznamy</a:t>
            </a:r>
          </a:p>
          <a:p>
            <a:pPr lvl="1" eaLnBrk="1" hangingPunct="1"/>
            <a:r>
              <a:rPr lang="cs-CZ" sz="2400" smtClean="0"/>
              <a:t>Musaši Miajmoto: Gorin no šo</a:t>
            </a:r>
          </a:p>
          <a:p>
            <a:pPr lvl="1" eaLnBrk="1" hangingPunct="1"/>
            <a:r>
              <a:rPr lang="cs-CZ" sz="2400" smtClean="0"/>
              <a:t>Munenori Jagjú: Heihó kadenšo</a:t>
            </a:r>
          </a:p>
          <a:p>
            <a:pPr lvl="1" eaLnBrk="1" hangingPunct="1"/>
            <a:r>
              <a:rPr lang="cs-CZ" sz="2400" smtClean="0"/>
              <a:t>Záznamy jednotlivých rjúha</a:t>
            </a:r>
          </a:p>
          <a:p>
            <a:pPr lvl="1" eaLnBrk="1" hangingPunct="1"/>
            <a:r>
              <a:rPr lang="cs-CZ" sz="2400" smtClean="0"/>
              <a:t>Japonské filozofické spisy</a:t>
            </a:r>
          </a:p>
          <a:p>
            <a:pPr lvl="1" eaLnBrk="1" hangingPunct="1"/>
            <a:r>
              <a:rPr lang="cs-CZ" sz="2400" smtClean="0"/>
              <a:t>V teorii ale vycházeli i z čínských zdrojů</a:t>
            </a:r>
          </a:p>
          <a:p>
            <a:pPr lvl="2" eaLnBrk="1" hangingPunct="1"/>
            <a:r>
              <a:rPr lang="cs-CZ" sz="2000" smtClean="0"/>
              <a:t>Konfucianistických</a:t>
            </a:r>
          </a:p>
          <a:p>
            <a:pPr lvl="2" eaLnBrk="1" hangingPunct="1"/>
            <a:r>
              <a:rPr lang="cs-CZ" sz="2000" smtClean="0"/>
              <a:t>Taoistických</a:t>
            </a:r>
          </a:p>
          <a:p>
            <a:pPr lvl="2" eaLnBrk="1" hangingPunct="1"/>
            <a:r>
              <a:rPr lang="cs-CZ" sz="2000" smtClean="0"/>
              <a:t>Válečných (především Sun</a:t>
            </a:r>
            <a:r>
              <a:rPr lang="en-US" sz="2000" smtClean="0"/>
              <a:t>’c</a:t>
            </a:r>
            <a:r>
              <a:rPr lang="cs-CZ" sz="2000" smtClean="0"/>
              <a:t>)</a:t>
            </a:r>
          </a:p>
          <a:p>
            <a:pPr lvl="2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36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Cíl</a:t>
            </a:r>
          </a:p>
          <a:p>
            <a:pPr lvl="1" eaLnBrk="1" hangingPunct="1"/>
            <a:r>
              <a:rPr lang="cs-CZ" sz="2400" smtClean="0"/>
              <a:t>Utilitaristický</a:t>
            </a:r>
          </a:p>
          <a:p>
            <a:pPr lvl="1" eaLnBrk="1" hangingPunct="1"/>
            <a:r>
              <a:rPr lang="cs-CZ" sz="2400" smtClean="0"/>
              <a:t>Duchovní (především od éry Tokugawa/Edó)</a:t>
            </a:r>
          </a:p>
          <a:p>
            <a:pPr eaLnBrk="1" hangingPunct="1"/>
            <a:r>
              <a:rPr lang="cs-CZ" sz="2800" smtClean="0"/>
              <a:t>Metody</a:t>
            </a:r>
          </a:p>
          <a:p>
            <a:pPr lvl="1" eaLnBrk="1" hangingPunct="1"/>
            <a:r>
              <a:rPr lang="cs-CZ" sz="2400" smtClean="0"/>
              <a:t>Především kata</a:t>
            </a:r>
          </a:p>
          <a:p>
            <a:pPr lvl="1" eaLnBrk="1" hangingPunct="1"/>
            <a:r>
              <a:rPr lang="cs-CZ" sz="2400" smtClean="0"/>
              <a:t>Ale i různé způsoby (různě) volného boje</a:t>
            </a:r>
          </a:p>
          <a:p>
            <a:pPr lvl="2" eaLnBrk="1" hangingPunct="1">
              <a:buFont typeface="Wingdings" pitchFamily="2" charset="2"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46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renšú – trénink v tělesném pojetí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keiko – jako každodenní praxe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šúgjó – jako metoda k sebezdokonalování, podobně jako askeze </a:t>
            </a:r>
            <a:r>
              <a:rPr lang="cs-CZ" sz="2400" smtClean="0"/>
              <a:t>(z řeckého </a:t>
            </a:r>
            <a:r>
              <a:rPr lang="el-GR" sz="2400" smtClean="0"/>
              <a:t>ἄσκησις </a:t>
            </a:r>
            <a:r>
              <a:rPr lang="cs-CZ" sz="2400" i="1" smtClean="0"/>
              <a:t>askésis</a:t>
            </a:r>
            <a:r>
              <a:rPr lang="cs-CZ" sz="2400" smtClean="0"/>
              <a:t> cvičení, praxe, disciplina; z </a:t>
            </a:r>
            <a:r>
              <a:rPr lang="el-GR" sz="2400" smtClean="0"/>
              <a:t>ἀσκέω </a:t>
            </a:r>
            <a:r>
              <a:rPr lang="cs-CZ" sz="2400" i="1" smtClean="0"/>
              <a:t>askó</a:t>
            </a:r>
            <a:r>
              <a:rPr lang="cs-CZ" sz="2400" smtClean="0"/>
              <a:t> cvičit; původně znamenala jakoukoli formu praxe, jíž se upevňuje disciplina)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dirty="0" smtClean="0"/>
              <a:t>Trénink japonských bojových umění</a:t>
            </a:r>
          </a:p>
        </p:txBody>
      </p:sp>
      <p:sp>
        <p:nvSpPr>
          <p:cNvPr id="115714" name="Zástupný symbol pro obsah 2"/>
          <p:cNvSpPr>
            <a:spLocks noGrp="1"/>
          </p:cNvSpPr>
          <p:nvPr>
            <p:ph idx="1"/>
          </p:nvPr>
        </p:nvSpPr>
        <p:spPr>
          <a:xfrm>
            <a:off x="0" y="1655763"/>
            <a:ext cx="6457950" cy="4344987"/>
          </a:xfrm>
        </p:spPr>
        <p:txBody>
          <a:bodyPr/>
          <a:lstStyle/>
          <a:p>
            <a:pPr eaLnBrk="1" hangingPunct="1"/>
            <a:r>
              <a:rPr lang="cs-CZ" sz="2800" b="1" smtClean="0"/>
              <a:t>Šu-ha-ri </a:t>
            </a:r>
            <a:r>
              <a:rPr lang="cs-CZ" sz="2400" smtClean="0"/>
              <a:t>(učit se, odvázat se, přesáhnout)</a:t>
            </a:r>
            <a:endParaRPr lang="cs-CZ" sz="2800" smtClean="0"/>
          </a:p>
          <a:p>
            <a:pPr lvl="1" eaLnBrk="1" hangingPunct="1"/>
            <a:r>
              <a:rPr lang="cs-CZ" sz="2400" b="1" smtClean="0"/>
              <a:t>Šu</a:t>
            </a:r>
            <a:r>
              <a:rPr lang="cs-CZ" sz="2400" smtClean="0"/>
              <a:t> (chránit, naslouchat): tradované znalosti, učení se základům, bezvýhradné sledování učení</a:t>
            </a:r>
          </a:p>
          <a:p>
            <a:pPr lvl="1" eaLnBrk="1" hangingPunct="1"/>
            <a:r>
              <a:rPr lang="cs-CZ" sz="2400" b="1" smtClean="0"/>
              <a:t>Ha</a:t>
            </a:r>
            <a:r>
              <a:rPr lang="cs-CZ" sz="2400" smtClean="0"/>
              <a:t> (rozvázání, odbočení): prolomení tradice, hledání vlastní, jiné cesty</a:t>
            </a:r>
          </a:p>
          <a:p>
            <a:pPr lvl="1" eaLnBrk="1" hangingPunct="1"/>
            <a:r>
              <a:rPr lang="cs-CZ" sz="2400" b="1" smtClean="0"/>
              <a:t>Ri</a:t>
            </a:r>
            <a:r>
              <a:rPr lang="cs-CZ" sz="2400" smtClean="0"/>
              <a:t> (opuštění, oddělení):  transcendence, dokonalost, již zde nejsou formy, techniky </a:t>
            </a:r>
          </a:p>
        </p:txBody>
      </p:sp>
      <p:grpSp>
        <p:nvGrpSpPr>
          <p:cNvPr id="115715" name="Skupina 6"/>
          <p:cNvGrpSpPr>
            <a:grpSpLocks/>
          </p:cNvGrpSpPr>
          <p:nvPr/>
        </p:nvGrpSpPr>
        <p:grpSpPr bwMode="auto">
          <a:xfrm>
            <a:off x="4714875" y="2571750"/>
            <a:ext cx="4429125" cy="4071938"/>
            <a:chOff x="6715140" y="4357694"/>
            <a:chExt cx="1857388" cy="1571636"/>
          </a:xfrm>
        </p:grpSpPr>
        <p:sp>
          <p:nvSpPr>
            <p:cNvPr id="115717" name="Elipsa 3"/>
            <p:cNvSpPr>
              <a:spLocks noChangeArrowheads="1"/>
            </p:cNvSpPr>
            <p:nvPr/>
          </p:nvSpPr>
          <p:spPr bwMode="auto">
            <a:xfrm>
              <a:off x="6715140" y="4357694"/>
              <a:ext cx="1857388" cy="1571636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8" name="Elipsa 4"/>
            <p:cNvSpPr>
              <a:spLocks noChangeArrowheads="1"/>
            </p:cNvSpPr>
            <p:nvPr/>
          </p:nvSpPr>
          <p:spPr bwMode="auto">
            <a:xfrm>
              <a:off x="7000892" y="4572008"/>
              <a:ext cx="1285884" cy="114300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9" name="Elipsa 5"/>
            <p:cNvSpPr>
              <a:spLocks noChangeArrowheads="1"/>
            </p:cNvSpPr>
            <p:nvPr/>
          </p:nvSpPr>
          <p:spPr bwMode="auto">
            <a:xfrm>
              <a:off x="7286644" y="4826010"/>
              <a:ext cx="714380" cy="63500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15716" name="TextovéPole 7"/>
          <p:cNvSpPr txBox="1">
            <a:spLocks noChangeArrowheads="1"/>
          </p:cNvSpPr>
          <p:nvPr/>
        </p:nvSpPr>
        <p:spPr bwMode="auto">
          <a:xfrm>
            <a:off x="7215188" y="4357688"/>
            <a:ext cx="187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/>
              <a:t>šu    ha     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Trénink japonských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Šin</a:t>
            </a:r>
            <a:r>
              <a:rPr lang="cs-CZ" dirty="0" smtClean="0"/>
              <a:t> – </a:t>
            </a:r>
            <a:r>
              <a:rPr lang="cs-CZ" dirty="0" err="1" smtClean="0"/>
              <a:t>gi</a:t>
            </a:r>
            <a:r>
              <a:rPr lang="cs-CZ" dirty="0" smtClean="0"/>
              <a:t> – </a:t>
            </a:r>
            <a:r>
              <a:rPr lang="cs-CZ" dirty="0" err="1" smtClean="0"/>
              <a:t>tai</a:t>
            </a:r>
            <a:endParaRPr lang="cs-CZ" dirty="0" smtClean="0"/>
          </a:p>
          <a:p>
            <a:pPr lvl="1"/>
            <a:r>
              <a:rPr lang="cs-CZ" i="1" dirty="0" err="1" smtClean="0"/>
              <a:t>Šin</a:t>
            </a:r>
            <a:r>
              <a:rPr lang="cs-CZ" i="1" dirty="0" smtClean="0"/>
              <a:t> – duch, duše, srdce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psychologická i spirituální příprava</a:t>
            </a:r>
          </a:p>
          <a:p>
            <a:pPr lvl="1"/>
            <a:r>
              <a:rPr lang="cs-CZ" i="1" dirty="0" err="1" smtClean="0"/>
              <a:t>Gi</a:t>
            </a:r>
            <a:r>
              <a:rPr lang="cs-CZ" i="1" dirty="0" smtClean="0"/>
              <a:t> – dovednost, technika, umění,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technická příprava</a:t>
            </a:r>
          </a:p>
          <a:p>
            <a:pPr lvl="1"/>
            <a:r>
              <a:rPr lang="cs-CZ" i="1" dirty="0" err="1" smtClean="0"/>
              <a:t>Tai</a:t>
            </a:r>
            <a:r>
              <a:rPr lang="cs-CZ" i="1" dirty="0" smtClean="0"/>
              <a:t> – tělo a tělesnost,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kondiční příprava</a:t>
            </a:r>
          </a:p>
          <a:p>
            <a:pPr lvl="1"/>
            <a:endParaRPr lang="cs-CZ" dirty="0"/>
          </a:p>
        </p:txBody>
      </p:sp>
      <p:pic>
        <p:nvPicPr>
          <p:cNvPr id="98306" name="Picture 2" descr="http://t0.gstatic.com/images?q=tbn:ANd9GcSk5yi9WXxppouYJaqNudprv059L0CXH24WFdA_aaErxycDJA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12976"/>
            <a:ext cx="1628775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Psychofyzické principy (</a:t>
            </a:r>
            <a:r>
              <a:rPr lang="cs-CZ" dirty="0" err="1" smtClean="0"/>
              <a:t>ki</a:t>
            </a:r>
            <a:r>
              <a:rPr lang="cs-CZ" dirty="0" smtClean="0"/>
              <a:t>, </a:t>
            </a:r>
            <a:r>
              <a:rPr lang="cs-CZ" dirty="0" err="1" smtClean="0"/>
              <a:t>čchi</a:t>
            </a:r>
            <a:r>
              <a:rPr lang="cs-CZ" dirty="0" smtClean="0"/>
              <a:t>)</a:t>
            </a:r>
          </a:p>
        </p:txBody>
      </p:sp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Chápaní světa jako dynamické jednoty (hifumi) in – jó (čín. jin – jang)</a:t>
            </a:r>
          </a:p>
          <a:p>
            <a:pPr eaLnBrk="1" hangingPunct="1"/>
            <a:r>
              <a:rPr lang="cs-CZ" smtClean="0"/>
              <a:t>Neokonfucianizmus (Ču-si)</a:t>
            </a:r>
          </a:p>
          <a:p>
            <a:pPr lvl="1" eaLnBrk="1" hangingPunct="1"/>
            <a:r>
              <a:rPr lang="cs-CZ" smtClean="0"/>
              <a:t>Ri hokkai – princip, idea, pravzor všeho, vší hmotné existence</a:t>
            </a:r>
          </a:p>
          <a:p>
            <a:pPr lvl="1" eaLnBrk="1" hangingPunct="1"/>
            <a:r>
              <a:rPr lang="cs-CZ" smtClean="0"/>
              <a:t>Dži hokkai – individuální, relativní projev ri hokkai</a:t>
            </a:r>
          </a:p>
          <a:p>
            <a:pPr lvl="2" eaLnBrk="1" hangingPunct="1"/>
            <a:r>
              <a:rPr lang="cs-CZ" smtClean="0"/>
              <a:t>Tato kvalita je dána přítomností ki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Vše, co se dotýká vedení války</a:t>
            </a:r>
          </a:p>
          <a:p>
            <a:pPr eaLnBrk="1" hangingPunct="1"/>
            <a:r>
              <a:rPr lang="sk-SK" smtClean="0"/>
              <a:t>Techniky, taktika, technologie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Úpoly jsou pohybovými aktivitami, pracují s kontaktem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77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japonštině je více než 40 pojmů vztažených ke ki</a:t>
            </a:r>
          </a:p>
          <a:p>
            <a:pPr lvl="1" eaLnBrk="1" hangingPunct="1"/>
            <a:r>
              <a:rPr lang="cs-CZ" smtClean="0"/>
              <a:t>Vědomí, duševní zdraví</a:t>
            </a:r>
          </a:p>
          <a:p>
            <a:pPr lvl="1" eaLnBrk="1" hangingPunct="1"/>
            <a:r>
              <a:rPr lang="cs-CZ" smtClean="0"/>
              <a:t>Zájem, záměr přesvědčení</a:t>
            </a:r>
          </a:p>
          <a:p>
            <a:pPr lvl="1" eaLnBrk="1" hangingPunct="1"/>
            <a:r>
              <a:rPr lang="cs-CZ" smtClean="0"/>
              <a:t>Pocity, emocionalita, nálada</a:t>
            </a:r>
          </a:p>
          <a:p>
            <a:pPr lvl="1" eaLnBrk="1" hangingPunct="1"/>
            <a:r>
              <a:rPr lang="cs-CZ" smtClean="0"/>
              <a:t>Temperament, srdce, mysl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87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bojových uměních sledujeme tři aspekty ki</a:t>
            </a:r>
          </a:p>
          <a:p>
            <a:pPr lvl="1" eaLnBrk="1" hangingPunct="1"/>
            <a:r>
              <a:rPr lang="cs-CZ" smtClean="0"/>
              <a:t>duchovní aspekt (duch, duše, étos (ang. spirit; fr. esprit; nem. Geist)),</a:t>
            </a:r>
          </a:p>
          <a:p>
            <a:pPr lvl="1" eaLnBrk="1" hangingPunct="1"/>
            <a:r>
              <a:rPr lang="cs-CZ" smtClean="0"/>
              <a:t>afektivní aspekt (vnímání, intuice, cit (ang. feeling, fr. intention; nem. Stimmung)), </a:t>
            </a:r>
          </a:p>
          <a:p>
            <a:pPr lvl="1" eaLnBrk="1" hangingPunct="1"/>
            <a:r>
              <a:rPr lang="cs-CZ" smtClean="0"/>
              <a:t>psycho - fyziologický aspekt (duše, dech, dýchání (gr. psyché; ang. ether)).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98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dirty="0" smtClean="0"/>
              <a:t>Co tedy </a:t>
            </a:r>
            <a:r>
              <a:rPr lang="cs-CZ" dirty="0" err="1" smtClean="0"/>
              <a:t>ki</a:t>
            </a:r>
            <a:r>
              <a:rPr lang="cs-CZ" dirty="0" smtClean="0"/>
              <a:t> není:</a:t>
            </a:r>
          </a:p>
          <a:p>
            <a:pPr lvl="2" eaLnBrk="1" hangingPunct="1"/>
            <a:r>
              <a:rPr lang="cs-CZ" dirty="0" smtClean="0"/>
              <a:t>Energie (v okcidentálním smyslu – skalární veličina, schopnost látky, nebo pole konat práci)</a:t>
            </a:r>
          </a:p>
          <a:p>
            <a:pPr lvl="2" eaLnBrk="1" hangingPunct="1"/>
            <a:r>
              <a:rPr lang="cs-CZ" dirty="0" smtClean="0"/>
              <a:t>Schopnost  porazit protivníka mimo technické, taktické a jiné prostředky</a:t>
            </a:r>
          </a:p>
          <a:p>
            <a:pPr lvl="2" eaLnBrk="1" hangingPunct="1"/>
            <a:r>
              <a:rPr lang="cs-CZ" dirty="0" smtClean="0"/>
              <a:t>Videa k nepochopení a zneužití </a:t>
            </a:r>
            <a:r>
              <a:rPr lang="cs-CZ" dirty="0" err="1" smtClean="0"/>
              <a:t>ki</a:t>
            </a:r>
            <a:r>
              <a:rPr lang="cs-CZ" dirty="0" smtClean="0"/>
              <a:t>/</a:t>
            </a:r>
            <a:r>
              <a:rPr lang="cs-CZ" dirty="0" err="1" smtClean="0"/>
              <a:t>čchi</a:t>
            </a:r>
            <a:r>
              <a:rPr lang="cs-CZ" dirty="0" smtClean="0"/>
              <a:t>:</a:t>
            </a:r>
          </a:p>
          <a:p>
            <a:pPr lvl="2" eaLnBrk="1" hangingPunct="1"/>
            <a:r>
              <a:rPr lang="cs-CZ" dirty="0" smtClean="0">
                <a:hlinkClick r:id="rId2"/>
              </a:rPr>
              <a:t>1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2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3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4</a:t>
            </a:r>
            <a:endParaRPr lang="cs-CZ" dirty="0" smtClean="0"/>
          </a:p>
          <a:p>
            <a:pPr lvl="2" eaLnBrk="1" hangingPunct="1"/>
            <a:r>
              <a:rPr lang="cs-CZ" dirty="0" smtClean="0"/>
              <a:t>Zde </a:t>
            </a:r>
            <a:r>
              <a:rPr lang="cs-CZ" dirty="0" err="1" smtClean="0"/>
              <a:t>ki</a:t>
            </a:r>
            <a:r>
              <a:rPr lang="cs-CZ" dirty="0" smtClean="0"/>
              <a:t>/</a:t>
            </a:r>
            <a:r>
              <a:rPr lang="cs-CZ" dirty="0" err="1" smtClean="0"/>
              <a:t>čchi</a:t>
            </a:r>
            <a:r>
              <a:rPr lang="cs-CZ" dirty="0" smtClean="0"/>
              <a:t> </a:t>
            </a:r>
            <a:r>
              <a:rPr lang="cs-CZ" dirty="0" smtClean="0">
                <a:hlinkClick r:id="rId6"/>
              </a:rPr>
              <a:t>funguje</a:t>
            </a:r>
            <a:endParaRPr lang="cs-CZ" dirty="0" smtClean="0"/>
          </a:p>
          <a:p>
            <a:pPr lvl="1"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Měli bychom znát různá bojová umění z různých kultur tak, abychom pochopili jejich společné znaky i jejich různost</a:t>
            </a:r>
          </a:p>
          <a:p>
            <a:r>
              <a:rPr lang="cs-CZ" dirty="0" smtClean="0"/>
              <a:t>Co nás o BU zajímá</a:t>
            </a:r>
          </a:p>
          <a:p>
            <a:pPr lvl="1"/>
            <a:r>
              <a:rPr lang="cs-CZ" dirty="0" smtClean="0"/>
              <a:t>Kde a jak vznikla</a:t>
            </a:r>
          </a:p>
          <a:p>
            <a:pPr lvl="1"/>
            <a:r>
              <a:rPr lang="cs-CZ" dirty="0" smtClean="0"/>
              <a:t>Technické prostředky</a:t>
            </a:r>
          </a:p>
          <a:p>
            <a:pPr lvl="1"/>
            <a:r>
              <a:rPr lang="cs-CZ" dirty="0" smtClean="0"/>
              <a:t>Výstroj a výzbroj</a:t>
            </a:r>
          </a:p>
          <a:p>
            <a:pPr lvl="1"/>
            <a:r>
              <a:rPr lang="cs-CZ" dirty="0" smtClean="0"/>
              <a:t>Hlavní principy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Rozšířenost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Globální bojová umění</a:t>
            </a:r>
          </a:p>
          <a:p>
            <a:pPr lvl="1"/>
            <a:r>
              <a:rPr lang="cs-CZ" sz="2400" dirty="0" smtClean="0"/>
              <a:t>Organizovaná, systematizovaná, rozšířená, veřejná, velký počet cvičících a vyučujících …</a:t>
            </a:r>
          </a:p>
          <a:p>
            <a:pPr lvl="1"/>
            <a:endParaRPr lang="cs-CZ" sz="2400" dirty="0" smtClean="0"/>
          </a:p>
          <a:p>
            <a:r>
              <a:rPr lang="cs-CZ" sz="2800" dirty="0" err="1" smtClean="0"/>
              <a:t>Vernakulární</a:t>
            </a:r>
            <a:r>
              <a:rPr lang="cs-CZ" sz="2800" dirty="0" smtClean="0"/>
              <a:t> bojová umění</a:t>
            </a:r>
          </a:p>
          <a:p>
            <a:pPr lvl="1"/>
            <a:r>
              <a:rPr lang="cs-CZ" sz="2400" dirty="0" smtClean="0"/>
              <a:t>Bez formální organizace, místní, v uzavřených společnostech, nesystematizovaná …</a:t>
            </a:r>
          </a:p>
          <a:p>
            <a:endParaRPr lang="cs-CZ" sz="2800" dirty="0" smtClean="0"/>
          </a:p>
          <a:p>
            <a:r>
              <a:rPr lang="cs-CZ" sz="2800" dirty="0" smtClean="0"/>
              <a:t>Nižší rozšířenost bojových umění </a:t>
            </a:r>
            <a:r>
              <a:rPr lang="cs-CZ" sz="2800" smtClean="0"/>
              <a:t>nemusí znamenat </a:t>
            </a:r>
            <a:r>
              <a:rPr lang="cs-CZ" sz="2800" dirty="0" smtClean="0"/>
              <a:t>jejich nižší hodnotu</a:t>
            </a:r>
            <a:endParaRPr lang="cs-CZ" sz="28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2"/>
            <a:ext cx="4171949" cy="4487883"/>
          </a:xfrm>
        </p:spPr>
        <p:txBody>
          <a:bodyPr/>
          <a:lstStyle/>
          <a:p>
            <a:r>
              <a:rPr lang="cs-CZ" sz="2800" dirty="0" smtClean="0"/>
              <a:t>sumó, okinawské </a:t>
            </a:r>
            <a:r>
              <a:rPr lang="cs-CZ" sz="2800" dirty="0" err="1" smtClean="0"/>
              <a:t>kobudó</a:t>
            </a:r>
            <a:r>
              <a:rPr lang="cs-CZ" sz="2800" dirty="0" smtClean="0"/>
              <a:t>, </a:t>
            </a:r>
            <a:r>
              <a:rPr lang="cs-CZ" sz="2800" dirty="0" err="1" smtClean="0"/>
              <a:t>iaidó</a:t>
            </a:r>
            <a:r>
              <a:rPr lang="cs-CZ" sz="2800" dirty="0" smtClean="0"/>
              <a:t>, </a:t>
            </a:r>
            <a:r>
              <a:rPr lang="cs-CZ" sz="2800" dirty="0" err="1" smtClean="0"/>
              <a:t>džódó</a:t>
            </a:r>
            <a:r>
              <a:rPr lang="cs-CZ" sz="2800" dirty="0" smtClean="0"/>
              <a:t>, </a:t>
            </a:r>
            <a:r>
              <a:rPr lang="cs-CZ" sz="2800" dirty="0" err="1" smtClean="0"/>
              <a:t>kjúdó</a:t>
            </a:r>
            <a:r>
              <a:rPr lang="cs-CZ" sz="2800" dirty="0" smtClean="0"/>
              <a:t>, </a:t>
            </a:r>
            <a:r>
              <a:rPr lang="cs-CZ" sz="2800" dirty="0" err="1" smtClean="0"/>
              <a:t>kendó</a:t>
            </a:r>
            <a:r>
              <a:rPr lang="cs-CZ" sz="2800" dirty="0" smtClean="0"/>
              <a:t>, </a:t>
            </a:r>
            <a:r>
              <a:rPr lang="cs-CZ" sz="2800" dirty="0" err="1" smtClean="0"/>
              <a:t>naginatadó</a:t>
            </a:r>
            <a:r>
              <a:rPr lang="cs-CZ" sz="2800" dirty="0" smtClean="0"/>
              <a:t>, </a:t>
            </a:r>
            <a:r>
              <a:rPr lang="cs-CZ" sz="2800" dirty="0" err="1" smtClean="0"/>
              <a:t>nindžucu</a:t>
            </a:r>
            <a:r>
              <a:rPr lang="cs-CZ" sz="2800" dirty="0" smtClean="0"/>
              <a:t> </a:t>
            </a:r>
          </a:p>
          <a:p>
            <a:r>
              <a:rPr lang="cs-CZ" sz="2800" dirty="0" err="1" smtClean="0"/>
              <a:t>Kobudó</a:t>
            </a:r>
            <a:r>
              <a:rPr lang="cs-CZ" sz="2800" dirty="0" smtClean="0"/>
              <a:t>:</a:t>
            </a:r>
          </a:p>
          <a:p>
            <a:pPr lvl="1"/>
            <a:r>
              <a:rPr lang="cs-CZ" sz="2400" dirty="0" err="1" smtClean="0"/>
              <a:t>hódžucu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sódžucu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šurikendžucu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džúdžucu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kenpó</a:t>
            </a:r>
            <a:r>
              <a:rPr lang="cs-CZ" sz="2400" dirty="0" smtClean="0"/>
              <a:t>, </a:t>
            </a:r>
            <a:r>
              <a:rPr lang="cs-CZ" sz="2400" dirty="0" err="1" smtClean="0"/>
              <a:t>battódžucu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hodžódžucu</a:t>
            </a:r>
            <a:endParaRPr lang="cs-CZ" sz="2400" dirty="0"/>
          </a:p>
        </p:txBody>
      </p:sp>
      <p:pic>
        <p:nvPicPr>
          <p:cNvPr id="100354" name="Picture 2" descr="http://www.kohlersjapan.com/pics/JapanInfo/map_japan.jpg"/>
          <p:cNvPicPr>
            <a:picLocks noChangeAspect="1" noChangeArrowheads="1"/>
          </p:cNvPicPr>
          <p:nvPr/>
        </p:nvPicPr>
        <p:blipFill>
          <a:blip r:embed="rId2" cstate="print"/>
          <a:srcRect r="11702"/>
          <a:stretch>
            <a:fillRect/>
          </a:stretch>
        </p:blipFill>
        <p:spPr bwMode="auto">
          <a:xfrm>
            <a:off x="4581615" y="857232"/>
            <a:ext cx="434810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Mongolská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Mongolsko</a:t>
            </a:r>
          </a:p>
          <a:p>
            <a:pPr lvl="1"/>
            <a:r>
              <a:rPr lang="cs-CZ" i="1" dirty="0" err="1" smtClean="0"/>
              <a:t>Bökh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0594" name="Picture 2" descr="File:Mongolia 1996 CIA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49814"/>
            <a:ext cx="5292080" cy="436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Bökh</a:t>
            </a:r>
            <a:r>
              <a:rPr lang="cs-CZ" dirty="0" smtClean="0"/>
              <a:t> </a:t>
            </a:r>
            <a:r>
              <a:rPr lang="cs-CZ" sz="2400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mužná umění</a:t>
            </a:r>
          </a:p>
          <a:p>
            <a:pPr lvl="1"/>
            <a:r>
              <a:rPr lang="cs-CZ" dirty="0" smtClean="0"/>
              <a:t>Jízda na koni</a:t>
            </a:r>
          </a:p>
          <a:p>
            <a:pPr lvl="1"/>
            <a:r>
              <a:rPr lang="cs-CZ" dirty="0" smtClean="0"/>
              <a:t>Lukostřelba</a:t>
            </a:r>
          </a:p>
          <a:p>
            <a:pPr lvl="1"/>
            <a:r>
              <a:rPr lang="cs-CZ" dirty="0" smtClean="0"/>
              <a:t>Zápas</a:t>
            </a:r>
          </a:p>
          <a:p>
            <a:pPr lvl="1"/>
            <a:endParaRPr lang="cs-CZ" dirty="0" smtClean="0"/>
          </a:p>
          <a:p>
            <a:r>
              <a:rPr lang="cs-CZ" sz="2400" dirty="0" smtClean="0"/>
              <a:t>Doložená tradice od 13. století</a:t>
            </a:r>
          </a:p>
          <a:p>
            <a:r>
              <a:rPr lang="cs-CZ" sz="2400" dirty="0" smtClean="0"/>
              <a:t>Bez váhových kategorií a časového limitu</a:t>
            </a:r>
          </a:p>
          <a:p>
            <a:r>
              <a:rPr lang="cs-CZ" sz="2400" dirty="0" smtClean="0"/>
              <a:t>Donutit soupeře dotknout se trupem, koleny, lokty země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Korea</a:t>
            </a:r>
          </a:p>
          <a:p>
            <a:pPr lvl="1"/>
            <a:r>
              <a:rPr lang="cs-CZ" dirty="0" smtClean="0"/>
              <a:t>Původní korejská umění</a:t>
            </a:r>
          </a:p>
          <a:p>
            <a:pPr lvl="2"/>
            <a:r>
              <a:rPr lang="cs-CZ" dirty="0" err="1" smtClean="0"/>
              <a:t>Ssirum</a:t>
            </a:r>
            <a:r>
              <a:rPr lang="cs-CZ" dirty="0" smtClean="0"/>
              <a:t>, </a:t>
            </a:r>
            <a:r>
              <a:rPr lang="cs-CZ" dirty="0" err="1" smtClean="0"/>
              <a:t>jusul</a:t>
            </a:r>
            <a:r>
              <a:rPr lang="cs-CZ" dirty="0" smtClean="0"/>
              <a:t>, </a:t>
            </a:r>
            <a:r>
              <a:rPr lang="cs-CZ" dirty="0" err="1" smtClean="0"/>
              <a:t>musul</a:t>
            </a:r>
            <a:r>
              <a:rPr lang="cs-CZ" dirty="0" smtClean="0"/>
              <a:t>, </a:t>
            </a:r>
            <a:r>
              <a:rPr lang="cs-CZ" dirty="0" err="1" smtClean="0"/>
              <a:t>subak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Importovaná </a:t>
            </a:r>
            <a:r>
              <a:rPr lang="cs-CZ" dirty="0" err="1" smtClean="0"/>
              <a:t>umení</a:t>
            </a:r>
            <a:endParaRPr lang="cs-CZ" dirty="0" smtClean="0"/>
          </a:p>
          <a:p>
            <a:pPr lvl="1"/>
            <a:r>
              <a:rPr lang="cs-CZ" dirty="0" err="1" smtClean="0"/>
              <a:t>hapkidó</a:t>
            </a:r>
            <a:r>
              <a:rPr lang="cs-CZ" dirty="0" smtClean="0"/>
              <a:t>, </a:t>
            </a:r>
            <a:r>
              <a:rPr lang="cs-CZ" dirty="0" err="1" smtClean="0"/>
              <a:t>tangsudó</a:t>
            </a:r>
            <a:r>
              <a:rPr lang="cs-CZ" dirty="0" smtClean="0"/>
              <a:t>, </a:t>
            </a:r>
            <a:r>
              <a:rPr lang="cs-CZ" dirty="0" err="1" smtClean="0"/>
              <a:t>kumdó</a:t>
            </a:r>
            <a:r>
              <a:rPr lang="cs-CZ" dirty="0" smtClean="0"/>
              <a:t>, </a:t>
            </a:r>
            <a:r>
              <a:rPr lang="cs-CZ" dirty="0" err="1" smtClean="0"/>
              <a:t>judó</a:t>
            </a:r>
            <a:endParaRPr lang="cs-CZ" dirty="0" smtClean="0"/>
          </a:p>
        </p:txBody>
      </p:sp>
      <p:pic>
        <p:nvPicPr>
          <p:cNvPr id="99330" name="Picture 2" descr="http://es.rice.edu/projects/Poli378/Maps/Korea/Kor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585103" cy="435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Geopolitická situace</a:t>
            </a:r>
          </a:p>
          <a:p>
            <a:pPr lvl="1"/>
            <a:r>
              <a:rPr lang="cs-CZ" sz="2400" dirty="0" smtClean="0"/>
              <a:t>Historická (tři nezávislá království)</a:t>
            </a:r>
          </a:p>
          <a:p>
            <a:pPr lvl="2"/>
            <a:r>
              <a:rPr lang="cs-CZ" sz="2000" dirty="0" err="1" smtClean="0"/>
              <a:t>Kogurjo</a:t>
            </a:r>
            <a:endParaRPr lang="cs-CZ" sz="2000" dirty="0" smtClean="0"/>
          </a:p>
          <a:p>
            <a:pPr lvl="2"/>
            <a:r>
              <a:rPr lang="cs-CZ" sz="2000" dirty="0" err="1" smtClean="0"/>
              <a:t>Pekče</a:t>
            </a:r>
            <a:endParaRPr lang="cs-CZ" sz="2000" dirty="0" smtClean="0"/>
          </a:p>
          <a:p>
            <a:pPr lvl="2"/>
            <a:r>
              <a:rPr lang="cs-CZ" sz="2000" dirty="0" smtClean="0"/>
              <a:t>Sila</a:t>
            </a:r>
          </a:p>
          <a:p>
            <a:pPr lvl="1"/>
            <a:r>
              <a:rPr lang="cs-CZ" sz="1800" dirty="0" smtClean="0"/>
              <a:t>1910-1945 japonská okupace</a:t>
            </a:r>
          </a:p>
          <a:p>
            <a:pPr lvl="1"/>
            <a:r>
              <a:rPr lang="cs-CZ" sz="2400" dirty="0" smtClean="0"/>
              <a:t>Současná</a:t>
            </a:r>
          </a:p>
          <a:p>
            <a:pPr lvl="2"/>
            <a:r>
              <a:rPr lang="cs-CZ" sz="2000" dirty="0" smtClean="0"/>
              <a:t>Jižní Korea (Korejská republika)</a:t>
            </a:r>
          </a:p>
          <a:p>
            <a:pPr lvl="2"/>
            <a:r>
              <a:rPr lang="cs-CZ" sz="2000" dirty="0" smtClean="0"/>
              <a:t>Severní Korea (Korejská lidově demokratická republika)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Korejská bojová umění byla ovlivněna silnými čínskými a japonskými vlivy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 bwMode="auto">
          <a:xfrm>
            <a:off x="2339752" y="3717032"/>
            <a:ext cx="4104456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lipsa 4"/>
          <p:cNvSpPr/>
          <p:nvPr/>
        </p:nvSpPr>
        <p:spPr bwMode="auto">
          <a:xfrm>
            <a:off x="2339752" y="2492896"/>
            <a:ext cx="4104456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Bojová umění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Úpolové sporty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Ssirum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Tradiční korejský zápas</a:t>
            </a:r>
          </a:p>
          <a:p>
            <a:endParaRPr lang="cs-CZ" dirty="0" smtClean="0"/>
          </a:p>
          <a:p>
            <a:r>
              <a:rPr lang="cs-CZ" dirty="0" smtClean="0"/>
              <a:t>Kruhové pískové zápasiště</a:t>
            </a:r>
          </a:p>
          <a:p>
            <a:r>
              <a:rPr lang="cs-CZ" dirty="0" smtClean="0"/>
              <a:t>Časový limit 3 minuty</a:t>
            </a:r>
          </a:p>
          <a:p>
            <a:r>
              <a:rPr lang="cs-CZ" dirty="0" smtClean="0"/>
              <a:t>Donutit soupeře dotknout se země jakoukoli části těla nad koleny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Jusul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Původní korejské sebeobranné umění</a:t>
            </a:r>
          </a:p>
          <a:p>
            <a:endParaRPr lang="cs-CZ" dirty="0" smtClean="0"/>
          </a:p>
          <a:p>
            <a:r>
              <a:rPr lang="cs-CZ" dirty="0" smtClean="0"/>
              <a:t>V současnosti se cvičí jako </a:t>
            </a:r>
            <a:r>
              <a:rPr lang="cs-CZ" dirty="0" err="1" smtClean="0"/>
              <a:t>gonkwon</a:t>
            </a:r>
            <a:r>
              <a:rPr lang="cs-CZ" dirty="0" smtClean="0"/>
              <a:t> </a:t>
            </a:r>
            <a:r>
              <a:rPr lang="cs-CZ" dirty="0" err="1" smtClean="0"/>
              <a:t>jusul</a:t>
            </a:r>
            <a:r>
              <a:rPr lang="cs-CZ" dirty="0" smtClean="0"/>
              <a:t> (smíšené bojové umění)</a:t>
            </a:r>
          </a:p>
          <a:p>
            <a:pPr lvl="1"/>
            <a:r>
              <a:rPr lang="cs-CZ" dirty="0" smtClean="0"/>
              <a:t>Původní korejská tradice</a:t>
            </a:r>
          </a:p>
          <a:p>
            <a:pPr lvl="1"/>
            <a:r>
              <a:rPr lang="cs-CZ" dirty="0" smtClean="0"/>
              <a:t>Japonské džúdžucu</a:t>
            </a:r>
          </a:p>
          <a:p>
            <a:pPr lvl="1"/>
            <a:r>
              <a:rPr lang="cs-CZ" dirty="0" smtClean="0"/>
              <a:t>Západní úpolové sporty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Hapkido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korejské bojové umění ovlivněné japonskými uměními (</a:t>
            </a:r>
            <a:r>
              <a:rPr lang="cs-CZ" dirty="0" err="1" smtClean="0"/>
              <a:t>daitó</a:t>
            </a:r>
            <a:r>
              <a:rPr lang="cs-CZ" dirty="0" smtClean="0"/>
              <a:t> rjú džúdžucu)</a:t>
            </a:r>
          </a:p>
          <a:p>
            <a:r>
              <a:rPr lang="cs-CZ" dirty="0" smtClean="0"/>
              <a:t>Zaměření na tradiční sebeobranu</a:t>
            </a:r>
          </a:p>
          <a:p>
            <a:r>
              <a:rPr lang="cs-CZ" dirty="0" smtClean="0"/>
              <a:t>Zakladatel </a:t>
            </a:r>
            <a:r>
              <a:rPr lang="cs-CZ" dirty="0" err="1" smtClean="0"/>
              <a:t>Čchöo</a:t>
            </a:r>
            <a:r>
              <a:rPr lang="cs-CZ" dirty="0" smtClean="0"/>
              <a:t> </a:t>
            </a:r>
            <a:r>
              <a:rPr lang="cs-CZ" dirty="0" err="1" smtClean="0"/>
              <a:t>Jong</a:t>
            </a:r>
            <a:r>
              <a:rPr lang="cs-CZ" dirty="0" smtClean="0"/>
              <a:t> Sul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Hwarangdo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Zakladatel </a:t>
            </a:r>
            <a:r>
              <a:rPr lang="cs-CZ" dirty="0" err="1" smtClean="0"/>
              <a:t>Džu</a:t>
            </a:r>
            <a:r>
              <a:rPr lang="cs-CZ" dirty="0" smtClean="0"/>
              <a:t> </a:t>
            </a:r>
            <a:r>
              <a:rPr lang="cs-CZ" dirty="0" err="1" smtClean="0"/>
              <a:t>Bang</a:t>
            </a:r>
            <a:r>
              <a:rPr lang="cs-CZ" dirty="0" smtClean="0"/>
              <a:t> I</a:t>
            </a:r>
          </a:p>
          <a:p>
            <a:endParaRPr lang="cs-CZ" dirty="0" smtClean="0"/>
          </a:p>
          <a:p>
            <a:r>
              <a:rPr lang="cs-CZ" dirty="0" smtClean="0"/>
              <a:t>Společná historie (částečně i technika) s </a:t>
            </a:r>
            <a:r>
              <a:rPr lang="cs-CZ" dirty="0" err="1" smtClean="0"/>
              <a:t>hapkido</a:t>
            </a:r>
            <a:r>
              <a:rPr lang="cs-CZ" dirty="0" smtClean="0"/>
              <a:t> a </a:t>
            </a:r>
            <a:r>
              <a:rPr lang="cs-CZ" dirty="0" err="1" smtClean="0"/>
              <a:t>kuksulwon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Odvolává se na mýtus o elitní společenské skupině </a:t>
            </a:r>
            <a:r>
              <a:rPr lang="cs-CZ" dirty="0" err="1" smtClean="0"/>
              <a:t>hwarang</a:t>
            </a:r>
            <a:r>
              <a:rPr lang="cs-CZ" dirty="0" smtClean="0"/>
              <a:t> (květinoví chlapci)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Importovaná 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Júdó</a:t>
            </a:r>
            <a:r>
              <a:rPr lang="cs-CZ" dirty="0" smtClean="0"/>
              <a:t> – džúdó</a:t>
            </a:r>
          </a:p>
          <a:p>
            <a:r>
              <a:rPr lang="cs-CZ" dirty="0" err="1" smtClean="0"/>
              <a:t>Jusul</a:t>
            </a:r>
            <a:r>
              <a:rPr lang="cs-CZ" dirty="0" smtClean="0"/>
              <a:t> – džúdžucu</a:t>
            </a:r>
          </a:p>
          <a:p>
            <a:r>
              <a:rPr lang="cs-CZ" dirty="0" err="1" smtClean="0"/>
              <a:t>Kumdó</a:t>
            </a:r>
            <a:r>
              <a:rPr lang="cs-CZ" dirty="0" smtClean="0"/>
              <a:t> – kendó</a:t>
            </a:r>
          </a:p>
          <a:p>
            <a:r>
              <a:rPr lang="cs-CZ" dirty="0" err="1" smtClean="0"/>
              <a:t>Kwonbop</a:t>
            </a:r>
            <a:r>
              <a:rPr lang="cs-CZ" dirty="0" smtClean="0"/>
              <a:t> – kenpó</a:t>
            </a:r>
          </a:p>
          <a:p>
            <a:r>
              <a:rPr lang="cs-CZ" dirty="0" err="1" smtClean="0"/>
              <a:t>Tangsudó</a:t>
            </a:r>
            <a:r>
              <a:rPr lang="cs-CZ" dirty="0" smtClean="0"/>
              <a:t> – karatedó</a:t>
            </a:r>
          </a:p>
          <a:p>
            <a:r>
              <a:rPr lang="cs-CZ" dirty="0" err="1" smtClean="0"/>
              <a:t>Kongsudó</a:t>
            </a:r>
            <a:r>
              <a:rPr lang="cs-CZ" dirty="0" smtClean="0"/>
              <a:t> – karatedó</a:t>
            </a:r>
          </a:p>
          <a:p>
            <a:r>
              <a:rPr lang="cs-CZ" dirty="0" smtClean="0"/>
              <a:t>Taekwondo - karatedó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675435" cy="4114800"/>
          </a:xfrm>
        </p:spPr>
        <p:txBody>
          <a:bodyPr/>
          <a:lstStyle/>
          <a:p>
            <a:r>
              <a:rPr lang="cs-CZ" dirty="0" smtClean="0"/>
              <a:t>1,4 mld. obyvatelů</a:t>
            </a:r>
          </a:p>
          <a:p>
            <a:pPr lvl="1"/>
            <a:r>
              <a:rPr lang="cs-CZ" dirty="0" smtClean="0"/>
              <a:t>Desítky různých národů</a:t>
            </a:r>
          </a:p>
          <a:p>
            <a:r>
              <a:rPr lang="cs-CZ" dirty="0" smtClean="0"/>
              <a:t>Politická různorodost</a:t>
            </a:r>
          </a:p>
          <a:p>
            <a:pPr lvl="1"/>
            <a:r>
              <a:rPr lang="cs-CZ" dirty="0" smtClean="0"/>
              <a:t>ČLR, Taiwan, </a:t>
            </a:r>
            <a:r>
              <a:rPr lang="cs-CZ" dirty="0" err="1" smtClean="0"/>
              <a:t>Hong</a:t>
            </a:r>
            <a:r>
              <a:rPr lang="cs-CZ" dirty="0" smtClean="0"/>
              <a:t>-kong</a:t>
            </a:r>
          </a:p>
          <a:p>
            <a:r>
              <a:rPr lang="cs-CZ" dirty="0" smtClean="0"/>
              <a:t>Geografická různorodost</a:t>
            </a:r>
          </a:p>
          <a:p>
            <a:r>
              <a:rPr lang="cs-CZ" dirty="0" smtClean="0"/>
              <a:t>Kulturní/náboženská různorodost</a:t>
            </a:r>
            <a:endParaRPr lang="cs-CZ" dirty="0"/>
          </a:p>
        </p:txBody>
      </p:sp>
      <p:pic>
        <p:nvPicPr>
          <p:cNvPr id="117762" name="Picture 2" descr="http://i.infoplease.com/images/mch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06157"/>
            <a:ext cx="4499992" cy="426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jenom </a:t>
            </a:r>
            <a:r>
              <a:rPr lang="cs-CZ" dirty="0" err="1" smtClean="0"/>
              <a:t>Šaolin</a:t>
            </a:r>
            <a:r>
              <a:rPr lang="cs-CZ" dirty="0" smtClean="0"/>
              <a:t>…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6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7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9"/>
              </a:rPr>
              <a:t>*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Boj beze zbraní</a:t>
            </a:r>
          </a:p>
          <a:p>
            <a:r>
              <a:rPr lang="cs-CZ" dirty="0" smtClean="0"/>
              <a:t>Boj různými zbraněmi </a:t>
            </a:r>
            <a:r>
              <a:rPr lang="cs-CZ" dirty="0" smtClean="0">
                <a:hlinkClick r:id="rId10"/>
              </a:rPr>
              <a:t>*</a:t>
            </a:r>
            <a:r>
              <a:rPr lang="cs-CZ" dirty="0" smtClean="0">
                <a:hlinkClick r:id="rId11"/>
              </a:rPr>
              <a:t>*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Stará válečná tradice</a:t>
            </a:r>
          </a:p>
        </p:txBody>
      </p:sp>
      <p:pic>
        <p:nvPicPr>
          <p:cNvPr id="111618" name="Picture 2" descr="Chinese Weapon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1857813"/>
            <a:ext cx="4067944" cy="481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837982"/>
            <a:ext cx="8637588" cy="646331"/>
          </a:xfrm>
        </p:spPr>
        <p:txBody>
          <a:bodyPr/>
          <a:lstStyle/>
          <a:p>
            <a:r>
              <a:rPr lang="cs-CZ" sz="3600" dirty="0" smtClean="0"/>
              <a:t>Systematika čínských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Wušu vs. </a:t>
            </a:r>
            <a:r>
              <a:rPr lang="cs-CZ" sz="2400" dirty="0" err="1" smtClean="0"/>
              <a:t>Kungfu</a:t>
            </a:r>
            <a:r>
              <a:rPr lang="cs-CZ" sz="2400" dirty="0" smtClean="0"/>
              <a:t> (</a:t>
            </a:r>
            <a:r>
              <a:rPr lang="cs-CZ" sz="2400" dirty="0" err="1" smtClean="0"/>
              <a:t>gongfu</a:t>
            </a:r>
            <a:r>
              <a:rPr lang="cs-CZ" sz="2400" dirty="0" smtClean="0"/>
              <a:t>) </a:t>
            </a:r>
            <a:r>
              <a:rPr lang="cs-CZ" sz="2400" dirty="0" smtClean="0">
                <a:hlinkClick r:id="rId2"/>
              </a:rPr>
              <a:t>*</a:t>
            </a:r>
            <a:r>
              <a:rPr lang="cs-CZ" sz="2400" dirty="0" smtClean="0"/>
              <a:t> vs. </a:t>
            </a:r>
            <a:r>
              <a:rPr lang="cs-CZ" sz="2400" dirty="0" err="1" smtClean="0"/>
              <a:t>čuanfa</a:t>
            </a:r>
            <a:endParaRPr lang="cs-CZ" sz="2400" dirty="0" smtClean="0"/>
          </a:p>
          <a:p>
            <a:pPr lvl="1"/>
            <a:endParaRPr lang="cs-CZ" sz="2000" dirty="0" smtClean="0"/>
          </a:p>
          <a:p>
            <a:r>
              <a:rPr lang="cs-CZ" sz="2400" dirty="0" smtClean="0"/>
              <a:t>Interní a externí styly</a:t>
            </a:r>
          </a:p>
          <a:p>
            <a:r>
              <a:rPr lang="cs-CZ" sz="2400" dirty="0" smtClean="0"/>
              <a:t>Jižní a severní styly (řeka Jang</a:t>
            </a:r>
            <a:r>
              <a:rPr lang="en-US" sz="2400" dirty="0" smtClean="0"/>
              <a:t>’c </a:t>
            </a:r>
            <a:r>
              <a:rPr lang="en-US" sz="2400" dirty="0" err="1" smtClean="0"/>
              <a:t>tiang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Buddhistické a taoistické a muslimské styly</a:t>
            </a:r>
          </a:p>
          <a:p>
            <a:r>
              <a:rPr lang="cs-CZ" sz="2400" dirty="0" smtClean="0"/>
              <a:t>Historické (legendární) a moderní styly</a:t>
            </a:r>
          </a:p>
          <a:p>
            <a:r>
              <a:rPr lang="cs-CZ" sz="2400" dirty="0" smtClean="0"/>
              <a:t>Imitativní styly</a:t>
            </a:r>
          </a:p>
          <a:p>
            <a:r>
              <a:rPr lang="cs-CZ" sz="2400" dirty="0" smtClean="0"/>
              <a:t>Rodinné styly</a:t>
            </a:r>
          </a:p>
          <a:p>
            <a:endParaRPr lang="cs-CZ" sz="2400" dirty="0" smtClean="0"/>
          </a:p>
          <a:p>
            <a:r>
              <a:rPr lang="cs-CZ" sz="2400" dirty="0" err="1" smtClean="0"/>
              <a:t>Čchi</a:t>
            </a:r>
            <a:r>
              <a:rPr lang="cs-CZ" sz="2400" dirty="0" smtClean="0"/>
              <a:t> </a:t>
            </a:r>
            <a:r>
              <a:rPr lang="cs-CZ" sz="2400" dirty="0" err="1" smtClean="0"/>
              <a:t>kung</a:t>
            </a:r>
            <a:r>
              <a:rPr lang="cs-CZ" sz="2400" dirty="0" smtClean="0"/>
              <a:t> jako integrální praxe v čínských bojových uměních</a:t>
            </a:r>
            <a:endParaRPr lang="cs-CZ" sz="24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Interní styly </a:t>
            </a:r>
            <a:r>
              <a:rPr lang="cs-CZ" sz="2400" dirty="0" smtClean="0">
                <a:hlinkClick r:id="rId2"/>
              </a:rPr>
              <a:t>*</a:t>
            </a:r>
            <a:endParaRPr lang="cs-CZ" sz="2400" dirty="0" smtClean="0"/>
          </a:p>
          <a:p>
            <a:pPr lvl="1"/>
            <a:r>
              <a:rPr lang="cs-CZ" sz="2000" dirty="0" smtClean="0"/>
              <a:t>Práce s </a:t>
            </a:r>
            <a:r>
              <a:rPr lang="cs-CZ" sz="2000" dirty="0" err="1" smtClean="0"/>
              <a:t>čchi</a:t>
            </a:r>
            <a:endParaRPr lang="cs-CZ" sz="2000" dirty="0" smtClean="0"/>
          </a:p>
          <a:p>
            <a:pPr lvl="1"/>
            <a:r>
              <a:rPr lang="cs-CZ" sz="2000" dirty="0" smtClean="0"/>
              <a:t>Imaginace</a:t>
            </a:r>
          </a:p>
          <a:p>
            <a:pPr lvl="1"/>
            <a:r>
              <a:rPr lang="cs-CZ" sz="2000" dirty="0" smtClean="0"/>
              <a:t>Využití síly a pohybu protivníka</a:t>
            </a:r>
          </a:p>
          <a:p>
            <a:pPr lvl="1"/>
            <a:r>
              <a:rPr lang="cs-CZ" sz="2000" dirty="0" err="1" smtClean="0"/>
              <a:t>Tchai</a:t>
            </a:r>
            <a:r>
              <a:rPr lang="cs-CZ" sz="2000" dirty="0" smtClean="0"/>
              <a:t> </a:t>
            </a:r>
            <a:r>
              <a:rPr lang="cs-CZ" sz="2000" dirty="0" err="1" smtClean="0"/>
              <a:t>ťi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sing</a:t>
            </a:r>
            <a:r>
              <a:rPr lang="cs-CZ" sz="2000" dirty="0" smtClean="0"/>
              <a:t> i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pakua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…</a:t>
            </a:r>
          </a:p>
          <a:p>
            <a:endParaRPr lang="cs-CZ" sz="2400" dirty="0" smtClean="0"/>
          </a:p>
          <a:p>
            <a:r>
              <a:rPr lang="cs-CZ" sz="2400" dirty="0" smtClean="0"/>
              <a:t>Externí styly</a:t>
            </a:r>
          </a:p>
          <a:p>
            <a:pPr lvl="1"/>
            <a:r>
              <a:rPr lang="cs-CZ" sz="2000" dirty="0" smtClean="0"/>
              <a:t>Práce s muskulární a strukturální silou</a:t>
            </a:r>
          </a:p>
          <a:p>
            <a:pPr lvl="1"/>
            <a:r>
              <a:rPr lang="cs-CZ" sz="2000" dirty="0" smtClean="0"/>
              <a:t>Využití vlastní síly a pohybu</a:t>
            </a:r>
          </a:p>
          <a:p>
            <a:pPr lvl="1"/>
            <a:r>
              <a:rPr lang="cs-CZ" sz="2000" dirty="0" err="1" smtClean="0"/>
              <a:t>Šaolin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Chung</a:t>
            </a:r>
            <a:r>
              <a:rPr lang="cs-CZ" sz="2000" dirty="0" smtClean="0"/>
              <a:t> </a:t>
            </a:r>
            <a:r>
              <a:rPr lang="cs-CZ" sz="2000" dirty="0" err="1" smtClean="0"/>
              <a:t>ťia</a:t>
            </a:r>
            <a:r>
              <a:rPr lang="cs-CZ" sz="2000" dirty="0" smtClean="0"/>
              <a:t> (</a:t>
            </a:r>
            <a:r>
              <a:rPr lang="cs-CZ" sz="2000" dirty="0" err="1" smtClean="0"/>
              <a:t>hung</a:t>
            </a:r>
            <a:r>
              <a:rPr lang="cs-CZ" sz="2000" dirty="0" smtClean="0"/>
              <a:t> </a:t>
            </a:r>
            <a:r>
              <a:rPr lang="cs-CZ" sz="2000" dirty="0" err="1" smtClean="0"/>
              <a:t>ga</a:t>
            </a:r>
            <a:r>
              <a:rPr lang="cs-CZ" sz="2000" dirty="0" smtClean="0"/>
              <a:t>), </a:t>
            </a:r>
            <a:r>
              <a:rPr lang="cs-CZ" sz="2000" dirty="0" err="1" smtClean="0"/>
              <a:t>jung</a:t>
            </a:r>
            <a:r>
              <a:rPr lang="cs-CZ" sz="2000" dirty="0" smtClean="0"/>
              <a:t> </a:t>
            </a:r>
            <a:r>
              <a:rPr lang="cs-CZ" sz="2000" dirty="0" err="1" smtClean="0"/>
              <a:t>čchun</a:t>
            </a:r>
            <a:r>
              <a:rPr lang="cs-CZ" sz="2000" dirty="0" smtClean="0"/>
              <a:t> (</a:t>
            </a:r>
            <a:r>
              <a:rPr lang="cs-CZ" sz="2000" dirty="0" err="1" smtClean="0"/>
              <a:t>wing</a:t>
            </a:r>
            <a:r>
              <a:rPr lang="cs-CZ" sz="2000" dirty="0" smtClean="0"/>
              <a:t> </a:t>
            </a:r>
            <a:r>
              <a:rPr lang="cs-CZ" sz="2000" dirty="0" err="1" smtClean="0"/>
              <a:t>tsun</a:t>
            </a:r>
            <a:r>
              <a:rPr lang="cs-CZ" sz="2000" dirty="0" smtClean="0"/>
              <a:t>/</a:t>
            </a:r>
            <a:r>
              <a:rPr lang="cs-CZ" sz="2000" dirty="0" err="1" smtClean="0"/>
              <a:t>chun</a:t>
            </a:r>
            <a:r>
              <a:rPr lang="cs-CZ" sz="2000" dirty="0" smtClean="0"/>
              <a:t>), …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Tchai</a:t>
            </a:r>
            <a:r>
              <a:rPr lang="cs-CZ" dirty="0" smtClean="0"/>
              <a:t> </a:t>
            </a:r>
            <a:r>
              <a:rPr lang="cs-CZ" dirty="0" err="1" smtClean="0"/>
              <a:t>ťi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Zdroje: I </a:t>
            </a:r>
            <a:r>
              <a:rPr lang="cs-CZ" dirty="0" err="1" smtClean="0"/>
              <a:t>ťing</a:t>
            </a:r>
            <a:r>
              <a:rPr lang="cs-CZ" dirty="0" smtClean="0"/>
              <a:t> (Kniha proměn, 2 tis. př.n.l.), </a:t>
            </a:r>
            <a:r>
              <a:rPr lang="cs-CZ" dirty="0" err="1" smtClean="0"/>
              <a:t>Lao</a:t>
            </a:r>
            <a:r>
              <a:rPr lang="en-US" dirty="0" smtClean="0"/>
              <a:t>’c – Tao te </a:t>
            </a:r>
            <a:r>
              <a:rPr lang="cs-CZ" dirty="0" smtClean="0"/>
              <a:t>ť</a:t>
            </a:r>
            <a:r>
              <a:rPr lang="en-US" dirty="0" err="1" smtClean="0"/>
              <a:t>ing</a:t>
            </a:r>
            <a:r>
              <a:rPr lang="cs-CZ" dirty="0" smtClean="0"/>
              <a:t> (6. stol. </a:t>
            </a:r>
            <a:r>
              <a:rPr lang="cs-CZ" dirty="0" err="1" smtClean="0"/>
              <a:t>př.n.l</a:t>
            </a:r>
            <a:r>
              <a:rPr lang="cs-CZ" dirty="0" smtClean="0"/>
              <a:t>), </a:t>
            </a:r>
            <a:r>
              <a:rPr lang="cs-CZ" dirty="0" err="1" smtClean="0"/>
              <a:t>Čang</a:t>
            </a:r>
            <a:r>
              <a:rPr lang="cs-CZ" dirty="0" smtClean="0"/>
              <a:t> </a:t>
            </a:r>
            <a:r>
              <a:rPr lang="cs-CZ" dirty="0" err="1" smtClean="0"/>
              <a:t>Sanfeng</a:t>
            </a:r>
            <a:r>
              <a:rPr lang="cs-CZ" dirty="0" smtClean="0"/>
              <a:t> (12. stol.)</a:t>
            </a:r>
          </a:p>
          <a:p>
            <a:r>
              <a:rPr lang="cs-CZ" dirty="0" err="1" smtClean="0"/>
              <a:t>Tchai</a:t>
            </a:r>
            <a:r>
              <a:rPr lang="cs-CZ" dirty="0" smtClean="0"/>
              <a:t> </a:t>
            </a:r>
            <a:r>
              <a:rPr lang="cs-CZ" dirty="0" err="1" smtClean="0"/>
              <a:t>ťi</a:t>
            </a:r>
            <a:r>
              <a:rPr lang="cs-CZ" dirty="0" smtClean="0"/>
              <a:t> – </a:t>
            </a:r>
            <a:r>
              <a:rPr lang="cs-CZ" dirty="0" err="1" smtClean="0"/>
              <a:t>nejzažší</a:t>
            </a:r>
            <a:r>
              <a:rPr lang="cs-CZ" dirty="0" smtClean="0"/>
              <a:t> mez, </a:t>
            </a:r>
          </a:p>
          <a:p>
            <a:r>
              <a:rPr lang="cs-CZ" dirty="0" smtClean="0"/>
              <a:t>Několik stylů: </a:t>
            </a:r>
            <a:r>
              <a:rPr lang="cs-CZ" dirty="0" err="1" smtClean="0"/>
              <a:t>čchen</a:t>
            </a:r>
            <a:r>
              <a:rPr lang="cs-CZ" dirty="0" smtClean="0"/>
              <a:t>, jang, wu, </a:t>
            </a:r>
            <a:r>
              <a:rPr lang="cs-CZ" dirty="0" err="1" smtClean="0"/>
              <a:t>wuu</a:t>
            </a:r>
            <a:r>
              <a:rPr lang="cs-CZ" dirty="0" smtClean="0"/>
              <a:t>, sun</a:t>
            </a:r>
          </a:p>
          <a:p>
            <a:endParaRPr lang="cs-CZ" dirty="0" smtClean="0"/>
          </a:p>
          <a:p>
            <a:r>
              <a:rPr lang="cs-CZ" dirty="0" smtClean="0"/>
              <a:t>Plnohodnotné bojové umění, na západě známé spíš jako zdravotní cvičení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4563</TotalTime>
  <Words>3690</Words>
  <Application>Microsoft Office PowerPoint</Application>
  <PresentationFormat>Předvádění na obrazovce (4:3)</PresentationFormat>
  <Paragraphs>847</Paragraphs>
  <Slides>128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128</vt:i4>
      </vt:variant>
    </vt:vector>
  </HeadingPairs>
  <TitlesOfParts>
    <vt:vector size="134" baseType="lpstr">
      <vt:lpstr>Arial</vt:lpstr>
      <vt:lpstr>Calibri</vt:lpstr>
      <vt:lpstr>Times New Roman</vt:lpstr>
      <vt:lpstr>Wingdings</vt:lpstr>
      <vt:lpstr>Artsy</vt:lpstr>
      <vt:lpstr>CorelDRAW</vt:lpstr>
      <vt:lpstr>Bojová umění</vt:lpstr>
      <vt:lpstr>Struktura předmětu</vt:lpstr>
      <vt:lpstr>Studijní literatura</vt:lpstr>
      <vt:lpstr>Název bojová umění</vt:lpstr>
      <vt:lpstr>Bojová umění – martial arts</vt:lpstr>
      <vt:lpstr>Pojem bojová umění</vt:lpstr>
      <vt:lpstr>Bojová umění (definice)</vt:lpstr>
      <vt:lpstr>Bojová umění a úpoly</vt:lpstr>
      <vt:lpstr>Bojová umění a úpoly</vt:lpstr>
      <vt:lpstr>Udělejme si pořádek v pojmech</vt:lpstr>
      <vt:lpstr> Funkce bojových umění</vt:lpstr>
      <vt:lpstr>Historické hledisko</vt:lpstr>
      <vt:lpstr>Současné hledisko </vt:lpstr>
      <vt:lpstr>Čtyřdimenzionální rozvoj (funkce)</vt:lpstr>
      <vt:lpstr>Čtyřdimenzionální rozvoj (funkce)</vt:lpstr>
      <vt:lpstr>Funkce</vt:lpstr>
      <vt:lpstr>Biodromalní charakter</vt:lpstr>
      <vt:lpstr>Význam bojových umění</vt:lpstr>
      <vt:lpstr>Praxe bojových umění</vt:lpstr>
      <vt:lpstr>Bojová umění v jiných (pohybových) uměních</vt:lpstr>
      <vt:lpstr>Bojová umění v jiných (pohybových) uměních</vt:lpstr>
      <vt:lpstr>Scénická bojová umění</vt:lpstr>
      <vt:lpstr>Scénická bojová umění</vt:lpstr>
      <vt:lpstr>Charakteristika</vt:lpstr>
      <vt:lpstr>Protagonisté</vt:lpstr>
      <vt:lpstr>Bojová umění z hlediska kultury </vt:lpstr>
      <vt:lpstr>Otázky v bojových uměních  (i jinde)</vt:lpstr>
      <vt:lpstr>Etika</vt:lpstr>
      <vt:lpstr>Etika 7 ctností budó</vt:lpstr>
      <vt:lpstr>Etika 7 ctností budó</vt:lpstr>
      <vt:lpstr>Etika 7 ctností budó</vt:lpstr>
      <vt:lpstr>Etika</vt:lpstr>
      <vt:lpstr>Estetika</vt:lpstr>
      <vt:lpstr>Estetika</vt:lpstr>
      <vt:lpstr>Estetika</vt:lpstr>
      <vt:lpstr>Estetika</vt:lpstr>
      <vt:lpstr>Víra</vt:lpstr>
      <vt:lpstr>Víra</vt:lpstr>
      <vt:lpstr>Víra</vt:lpstr>
      <vt:lpstr>Víra</vt:lpstr>
      <vt:lpstr>Náboženství a bojová umění</vt:lpstr>
      <vt:lpstr>Systematika bojových umění</vt:lpstr>
      <vt:lpstr>Systematika bojových umění</vt:lpstr>
      <vt:lpstr>Systematika bojových umění</vt:lpstr>
      <vt:lpstr>Systematika bojových umění</vt:lpstr>
      <vt:lpstr>Slepá mapa</vt:lpstr>
      <vt:lpstr>Teorie japonských bojových umění</vt:lpstr>
      <vt:lpstr>Vývoj japonských bojových umění</vt:lpstr>
      <vt:lpstr>Vývoj japonských bojových umění</vt:lpstr>
      <vt:lpstr>Systematika japonských bojových umění</vt:lpstr>
      <vt:lpstr>Kobudó</vt:lpstr>
      <vt:lpstr>Džúdžucu</vt:lpstr>
      <vt:lpstr>Kendžucu</vt:lpstr>
      <vt:lpstr>Bódžucu</vt:lpstr>
      <vt:lpstr>Sódžucu</vt:lpstr>
      <vt:lpstr>Naginatadžucu</vt:lpstr>
      <vt:lpstr>Kjúdžucu *</vt:lpstr>
      <vt:lpstr>Suei džucu *</vt:lpstr>
      <vt:lpstr>Bugei džúhappan</vt:lpstr>
      <vt:lpstr>Bugei džúhappan</vt:lpstr>
      <vt:lpstr>Bugei džúhappan</vt:lpstr>
      <vt:lpstr>Bugei džúhappan</vt:lpstr>
      <vt:lpstr>Bugei džúhappan</vt:lpstr>
      <vt:lpstr>Bugei džúhappan</vt:lpstr>
      <vt:lpstr>Džúdžucu</vt:lpstr>
      <vt:lpstr>Kobudó</vt:lpstr>
      <vt:lpstr>Kobudó – systém výuky a zkoušek</vt:lpstr>
      <vt:lpstr>Kobudó – sociální struktura</vt:lpstr>
      <vt:lpstr>Kobudó – sociální struktura</vt:lpstr>
      <vt:lpstr>Kobudó – sociální struktura</vt:lpstr>
      <vt:lpstr>Šinbudó</vt:lpstr>
      <vt:lpstr>Šinbudó – systém výuky a zkoušek</vt:lpstr>
      <vt:lpstr>Učitelé bojových umění</vt:lpstr>
      <vt:lpstr>Zdroje japonských bojových umění</vt:lpstr>
      <vt:lpstr>Trénink japonských bojových umění</vt:lpstr>
      <vt:lpstr>Trénink japonských bojových umění</vt:lpstr>
      <vt:lpstr>Trénink japonských bojových umění</vt:lpstr>
      <vt:lpstr>Trénink japonských bojových umění</vt:lpstr>
      <vt:lpstr>Psychofyzické principy (ki, čchi)</vt:lpstr>
      <vt:lpstr>Psychofyzické principy (ki, čchi)</vt:lpstr>
      <vt:lpstr>Psychofyzické principy (ki, čchi)</vt:lpstr>
      <vt:lpstr>Psychofyzické principy (ki, čchi)</vt:lpstr>
      <vt:lpstr>Teorie bojových umění</vt:lpstr>
      <vt:lpstr>Rozšířenost bojových umění</vt:lpstr>
      <vt:lpstr>Japonská bojová umění</vt:lpstr>
      <vt:lpstr>Mongolská bojová umění</vt:lpstr>
      <vt:lpstr>Bökh *</vt:lpstr>
      <vt:lpstr>Korejská bojová umění</vt:lpstr>
      <vt:lpstr>Korejská bojová umění</vt:lpstr>
      <vt:lpstr>Ssirum *</vt:lpstr>
      <vt:lpstr>Jusul *</vt:lpstr>
      <vt:lpstr>Hapkido *</vt:lpstr>
      <vt:lpstr>Hwarangdo *</vt:lpstr>
      <vt:lpstr>Importovaná korejská bojová umění</vt:lpstr>
      <vt:lpstr>Čínská bojová umění</vt:lpstr>
      <vt:lpstr>Čínská bojová umění</vt:lpstr>
      <vt:lpstr>Systematika čínských bojových umění</vt:lpstr>
      <vt:lpstr>Čínská bojová umění</vt:lpstr>
      <vt:lpstr>Tchai ťi čchuan</vt:lpstr>
      <vt:lpstr>Sing i čchuan *</vt:lpstr>
      <vt:lpstr>Pakua čchuan * *</vt:lpstr>
      <vt:lpstr>Šaolin čchuan *</vt:lpstr>
      <vt:lpstr>Chung ťia (hung ga) *</vt:lpstr>
      <vt:lpstr>Jung čchun (wing tsun/chun) *</vt:lpstr>
      <vt:lpstr>Pět zvířat *</vt:lpstr>
      <vt:lpstr>Bojová umění jihovýchodní Asie</vt:lpstr>
      <vt:lpstr>Ringové sporty jihovýchodní Asie</vt:lpstr>
      <vt:lpstr>Vovinam *</vt:lpstr>
      <vt:lpstr>Krabi krabong *</vt:lpstr>
      <vt:lpstr>Muai thai *</vt:lpstr>
      <vt:lpstr>Thaing</vt:lpstr>
      <vt:lpstr>Bokator **</vt:lpstr>
      <vt:lpstr>Bojová umění jihovýchodní Asie</vt:lpstr>
      <vt:lpstr>Pencak silat *</vt:lpstr>
      <vt:lpstr>Bersilat *</vt:lpstr>
      <vt:lpstr>Eskrima * (kali, arnis)</vt:lpstr>
      <vt:lpstr>Panantukan *</vt:lpstr>
      <vt:lpstr>Kalaripajattu *</vt:lpstr>
      <vt:lpstr>Pehlwani (kušti) **</vt:lpstr>
      <vt:lpstr>Zbraně v indických bojových uměních</vt:lpstr>
      <vt:lpstr>Srí lanka</vt:lpstr>
      <vt:lpstr>Další indická bojová umění</vt:lpstr>
      <vt:lpstr>Australská, Oceánská bojová umění</vt:lpstr>
      <vt:lpstr>Africká bojová umění</vt:lpstr>
      <vt:lpstr>Africká zápasová bojová umění</vt:lpstr>
      <vt:lpstr>Africká zbraňová bojová umění</vt:lpstr>
      <vt:lpstr>Evropská bojová umění</vt:lpstr>
      <vt:lpstr>Americká bojová umění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Bojová umění</dc:title>
  <dc:creator>Home</dc:creator>
  <cp:lastModifiedBy>Reguli</cp:lastModifiedBy>
  <cp:revision>422</cp:revision>
  <cp:lastPrinted>1601-01-01T00:00:00Z</cp:lastPrinted>
  <dcterms:created xsi:type="dcterms:W3CDTF">2004-10-16T16:45:27Z</dcterms:created>
  <dcterms:modified xsi:type="dcterms:W3CDTF">2016-10-17T12:52:15Z</dcterms:modified>
</cp:coreProperties>
</file>