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36"/>
  </p:handoutMasterIdLst>
  <p:sldIdLst>
    <p:sldId id="256" r:id="rId2"/>
    <p:sldId id="260" r:id="rId3"/>
    <p:sldId id="262" r:id="rId4"/>
    <p:sldId id="264" r:id="rId5"/>
    <p:sldId id="266" r:id="rId6"/>
    <p:sldId id="267" r:id="rId7"/>
    <p:sldId id="268" r:id="rId8"/>
    <p:sldId id="341" r:id="rId9"/>
    <p:sldId id="329" r:id="rId10"/>
    <p:sldId id="330" r:id="rId11"/>
    <p:sldId id="342" r:id="rId12"/>
    <p:sldId id="343" r:id="rId13"/>
    <p:sldId id="338" r:id="rId14"/>
    <p:sldId id="313" r:id="rId15"/>
    <p:sldId id="339" r:id="rId16"/>
    <p:sldId id="314" r:id="rId17"/>
    <p:sldId id="315" r:id="rId18"/>
    <p:sldId id="340" r:id="rId19"/>
    <p:sldId id="316" r:id="rId20"/>
    <p:sldId id="319" r:id="rId21"/>
    <p:sldId id="317" r:id="rId22"/>
    <p:sldId id="318" r:id="rId23"/>
    <p:sldId id="320" r:id="rId24"/>
    <p:sldId id="321" r:id="rId25"/>
    <p:sldId id="322" r:id="rId26"/>
    <p:sldId id="299" r:id="rId27"/>
    <p:sldId id="303" r:id="rId28"/>
    <p:sldId id="305" r:id="rId29"/>
    <p:sldId id="289" r:id="rId30"/>
    <p:sldId id="292" r:id="rId31"/>
    <p:sldId id="300" r:id="rId32"/>
    <p:sldId id="331" r:id="rId33"/>
    <p:sldId id="332" r:id="rId34"/>
    <p:sldId id="34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1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64694-B05A-444C-801A-F6C1266E3C3D}" type="datetimeFigureOut">
              <a:rPr lang="cs-CZ" smtClean="0"/>
              <a:t>11.3.2015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B0A66-62F7-4C3F-BB52-385C75ACD2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042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3/11/2015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8287072" cy="108012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Regenerace u </a:t>
            </a:r>
            <a:r>
              <a:rPr lang="cs-CZ" b="1" dirty="0">
                <a:solidFill>
                  <a:srgbClr val="FF0000"/>
                </a:solidFill>
              </a:rPr>
              <a:t>seniorů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995936" y="5058453"/>
            <a:ext cx="4874512" cy="17526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MUDr. Kateřina Kapounková</a:t>
            </a:r>
          </a:p>
          <a:p>
            <a:pPr algn="ctr"/>
            <a:endParaRPr lang="cs-CZ" sz="2400" dirty="0" smtClean="0"/>
          </a:p>
          <a:p>
            <a:pPr algn="ctr"/>
            <a:r>
              <a:rPr lang="cs-CZ" sz="1600" dirty="0" smtClean="0"/>
              <a:t>Fakulta </a:t>
            </a:r>
            <a:r>
              <a:rPr lang="cs-CZ" sz="1600" dirty="0"/>
              <a:t>sportovních </a:t>
            </a:r>
            <a:r>
              <a:rPr lang="cs-CZ" sz="1600" dirty="0" smtClean="0"/>
              <a:t>studií</a:t>
            </a:r>
          </a:p>
          <a:p>
            <a:pPr algn="ctr"/>
            <a:r>
              <a:rPr lang="cs-CZ" sz="1600" dirty="0" smtClean="0"/>
              <a:t>Masarykova </a:t>
            </a:r>
            <a:r>
              <a:rPr lang="cs-CZ" sz="1600" dirty="0"/>
              <a:t>univerzita Brno</a:t>
            </a:r>
            <a:endParaRPr lang="en-US" sz="1600" dirty="0"/>
          </a:p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22866"/>
            <a:ext cx="4071221" cy="264629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" y="3140968"/>
            <a:ext cx="443655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"/>
    </mc:Choice>
    <mc:Fallback xmlns="">
      <p:transition spd="slow" advTm="25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764704"/>
            <a:ext cx="84963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senzitivity adrenergních receptorů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produkce kortizolu a aldosteronu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produkce pohlavních hormonů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produkce </a:t>
            </a:r>
            <a:r>
              <a:rPr lang="cs-CZ" sz="1600" b="1" dirty="0" smtClean="0">
                <a:solidFill>
                  <a:srgbClr val="FF0000"/>
                </a:solidFill>
              </a:rPr>
              <a:t>inzulínu</a:t>
            </a:r>
            <a:r>
              <a:rPr lang="cs-CZ" sz="1600" b="1" dirty="0" smtClean="0"/>
              <a:t>, </a:t>
            </a:r>
            <a:r>
              <a:rPr lang="cs-CZ" sz="1600" b="1" dirty="0"/>
              <a:t>snížení glukózové tolerance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ztráta diurnálního rytmu </a:t>
            </a:r>
            <a:r>
              <a:rPr lang="cs-CZ" sz="1600" b="1" dirty="0">
                <a:solidFill>
                  <a:srgbClr val="FF0000"/>
                </a:solidFill>
              </a:rPr>
              <a:t>produkce růstového hormonu </a:t>
            </a:r>
            <a:r>
              <a:rPr lang="cs-CZ" sz="1600" b="1" dirty="0"/>
              <a:t>(funguje jako biochemický zesilovač zátěží modulované syntézy svalových proteinů, zvyšuje mobilizaci tuků a tím chrání proteiny při negativní energetické bilanci)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</a:t>
            </a:r>
            <a:r>
              <a:rPr lang="cs-CZ" sz="1600" b="1" dirty="0">
                <a:solidFill>
                  <a:srgbClr val="FF0000"/>
                </a:solidFill>
              </a:rPr>
              <a:t>zvýšení hladiny parathormonu</a:t>
            </a:r>
            <a:r>
              <a:rPr lang="cs-CZ" sz="1600" b="1" dirty="0"/>
              <a:t> </a:t>
            </a:r>
            <a:r>
              <a:rPr lang="cs-CZ" sz="1600" b="1" dirty="0" smtClean="0"/>
              <a:t> a </a:t>
            </a:r>
            <a:r>
              <a:rPr lang="cs-CZ" sz="1600" b="1" dirty="0">
                <a:solidFill>
                  <a:srgbClr val="FF0000"/>
                </a:solidFill>
              </a:rPr>
              <a:t>snížení hladiny kalcitoninu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</a:pPr>
            <a:endParaRPr lang="en-US" sz="1600" b="1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9237" y="260648"/>
            <a:ext cx="849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ENDOKRINNÍ SYSTÉM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50825" y="4875213"/>
            <a:ext cx="8496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990000"/>
              </a:buClr>
            </a:pPr>
            <a:r>
              <a:rPr lang="cs-CZ" dirty="0"/>
              <a:t> 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971600" y="3645024"/>
            <a:ext cx="72008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Zhoršené podmínky </a:t>
            </a:r>
            <a:r>
              <a:rPr lang="cs-CZ" b="1" dirty="0">
                <a:solidFill>
                  <a:srgbClr val="00B050"/>
                </a:solidFill>
              </a:rPr>
              <a:t>pro </a:t>
            </a:r>
            <a:r>
              <a:rPr lang="cs-CZ" b="1" dirty="0">
                <a:solidFill>
                  <a:srgbClr val="FF0000"/>
                </a:solidFill>
              </a:rPr>
              <a:t>udržování stálého vnitřního prostředí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smtClean="0">
                <a:solidFill>
                  <a:srgbClr val="00B050"/>
                </a:solidFill>
              </a:rPr>
              <a:t>během </a:t>
            </a:r>
            <a:r>
              <a:rPr lang="cs-CZ" b="1" dirty="0">
                <a:solidFill>
                  <a:srgbClr val="00B050"/>
                </a:solidFill>
              </a:rPr>
              <a:t>prolongované pohybové </a:t>
            </a:r>
            <a:r>
              <a:rPr lang="cs-CZ" b="1" dirty="0" smtClean="0">
                <a:solidFill>
                  <a:srgbClr val="00B050"/>
                </a:solidFill>
              </a:rPr>
              <a:t>aktivity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5244545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IMUNITNÍ SYSTÉM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5613877"/>
            <a:ext cx="838244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Clr>
                <a:srgbClr val="990000"/>
              </a:buClr>
            </a:pPr>
            <a:r>
              <a:rPr lang="cs-CZ" b="1" dirty="0">
                <a:solidFill>
                  <a:srgbClr val="00B050"/>
                </a:solidFill>
              </a:rPr>
              <a:t>Zhoršení různých komponent imunitního systému                                                   může limitovat reparační procesy po intenzivní </a:t>
            </a:r>
            <a:r>
              <a:rPr lang="cs-CZ" b="1" dirty="0" smtClean="0">
                <a:solidFill>
                  <a:srgbClr val="00B050"/>
                </a:solidFill>
              </a:rPr>
              <a:t>práci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fyziologické únavy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Stejné jako u dospělé populace:</a:t>
            </a:r>
          </a:p>
          <a:p>
            <a:r>
              <a:rPr lang="cs-CZ" dirty="0" smtClean="0"/>
              <a:t>Anaerobní</a:t>
            </a:r>
          </a:p>
          <a:p>
            <a:r>
              <a:rPr lang="cs-CZ" dirty="0" smtClean="0"/>
              <a:t>aerobní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01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476672"/>
            <a:ext cx="7125112" cy="270175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Vzrůstá význam </a:t>
            </a:r>
            <a:r>
              <a:rPr lang="cs-CZ" dirty="0" smtClean="0"/>
              <a:t>použití regeneračních metod preventivně  ( regenerace pohybem)</a:t>
            </a:r>
          </a:p>
          <a:p>
            <a:pPr marL="0" indent="0">
              <a:buNone/>
            </a:pPr>
            <a:r>
              <a:rPr lang="cs-CZ" dirty="0" smtClean="0"/>
              <a:t>oproti využití prostředků k odstranění akutní únavy (fyzikálních)</a:t>
            </a:r>
          </a:p>
          <a:p>
            <a:pPr marL="0" indent="0">
              <a:buNone/>
            </a:pPr>
            <a:r>
              <a:rPr lang="cs-CZ" dirty="0" smtClean="0"/>
              <a:t>Význam pedagogických, psychologických klesá</a:t>
            </a:r>
          </a:p>
          <a:p>
            <a:pPr marL="0" indent="0">
              <a:buNone/>
            </a:pPr>
            <a:r>
              <a:rPr lang="cs-CZ" dirty="0" smtClean="0"/>
              <a:t>Výživa a pitný režim ale důležité v každém věku ( mají svoje specifika)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331640" y="5301208"/>
            <a:ext cx="65527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Regenerace pohybem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3059832" y="3573016"/>
            <a:ext cx="3816424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87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selý obličej 1"/>
          <p:cNvSpPr/>
          <p:nvPr/>
        </p:nvSpPr>
        <p:spPr>
          <a:xfrm>
            <a:off x="611560" y="548680"/>
            <a:ext cx="7416824" cy="597666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Jaké pohybové aktivity jsou vhodné ?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5112568" cy="924475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Vytrvalostní cvičení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2" y="1807361"/>
            <a:ext cx="7595005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Metody :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A.  nepřetržité ( kontinuální ) pohybová aktivita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B.  Přerušované ( intermitentní )  cvičení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5301208"/>
            <a:ext cx="7776864" cy="10081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jsou obě metody prováděné správně vedou ke zvýšení kondice ( aerobní kapacity) a mají </a:t>
            </a:r>
            <a:r>
              <a:rPr lang="cs-CZ" dirty="0" smtClean="0">
                <a:solidFill>
                  <a:srgbClr val="FF0000"/>
                </a:solidFill>
              </a:rPr>
              <a:t>pozitivní vliv na zdraví člověka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1"/>
            <a:ext cx="4173908" cy="306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136904" cy="924475"/>
          </a:xfrm>
        </p:spPr>
        <p:txBody>
          <a:bodyPr/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Dodržet určité zásady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 </a:t>
            </a: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volba intenzity</a:t>
            </a:r>
          </a:p>
          <a:p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délka cvičení </a:t>
            </a:r>
          </a:p>
          <a:p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častost cvičení</a:t>
            </a:r>
          </a:p>
          <a:p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objem cvičení</a:t>
            </a:r>
            <a:endParaRPr lang="cs-CZ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984" y="675724"/>
            <a:ext cx="4104456" cy="924475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Intenzita cvičení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204864"/>
            <a:ext cx="7125112" cy="3816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Příliš vysoká intenzita 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zvyšuje možnost zranění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stoupá její riziko s věkem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 dobou kdy nebyl fyzicky aktivní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může vést k poškození kardiovaskulárního systému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negativní je i obezita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Trvale nízká intenzita 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efektivita cvičení klesá ( postupně ztrácí smysl)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bezvýsledné trénování pro zlepšení zdravotního stavu</a:t>
            </a: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Pětiúhelník 3"/>
          <p:cNvSpPr/>
          <p:nvPr/>
        </p:nvSpPr>
        <p:spPr>
          <a:xfrm>
            <a:off x="467544" y="260648"/>
            <a:ext cx="3888432" cy="172819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Pohybové aktivitě </a:t>
            </a:r>
            <a:r>
              <a:rPr lang="cs-CZ" b="1" dirty="0" smtClean="0">
                <a:solidFill>
                  <a:srgbClr val="FF0000"/>
                </a:solidFill>
              </a:rPr>
              <a:t>chybí </a:t>
            </a:r>
            <a:r>
              <a:rPr lang="cs-CZ" b="1" dirty="0">
                <a:solidFill>
                  <a:srgbClr val="FF0000"/>
                </a:solidFill>
              </a:rPr>
              <a:t>ve velké </a:t>
            </a:r>
            <a:r>
              <a:rPr lang="cs-CZ" b="1" dirty="0" smtClean="0">
                <a:solidFill>
                  <a:srgbClr val="FF0000"/>
                </a:solidFill>
              </a:rPr>
              <a:t>většině potřebná </a:t>
            </a:r>
            <a:r>
              <a:rPr lang="cs-CZ" b="1" dirty="0">
                <a:solidFill>
                  <a:srgbClr val="FF0000"/>
                </a:solidFill>
              </a:rPr>
              <a:t>kvalita     (intenzita)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5877272"/>
            <a:ext cx="7200800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Doporučuje se intenzita blížící se ventilačnímu prahu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85151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4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8640960" cy="924475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Vyjádření intenzity zatížení pomocí SF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80919" cy="2232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Je nutné myslet ale :</a:t>
            </a:r>
          </a:p>
          <a:p>
            <a:pPr>
              <a:buFontTx/>
              <a:buChar char="-"/>
            </a:pPr>
            <a:r>
              <a:rPr lang="cs-CZ" sz="2400" dirty="0" smtClean="0"/>
              <a:t>na léky které mění SF( betablokátory)</a:t>
            </a:r>
          </a:p>
          <a:p>
            <a:pPr>
              <a:buFontTx/>
              <a:buChar char="-"/>
            </a:pPr>
            <a:r>
              <a:rPr lang="cs-CZ" sz="2400" dirty="0" smtClean="0"/>
              <a:t>vhodné je zátěžové vyšetření na ergometru ( SF </a:t>
            </a:r>
            <a:r>
              <a:rPr lang="cs-CZ" sz="2400" dirty="0" err="1" smtClean="0"/>
              <a:t>max</a:t>
            </a:r>
            <a:r>
              <a:rPr lang="cs-CZ" sz="2400" dirty="0" smtClean="0"/>
              <a:t>, SF klid )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6444109" cy="171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135153" y="378904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Maximální srdeční frekvence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Jeden  ze způsobů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6049" y="2996952"/>
            <a:ext cx="7848872" cy="24482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Zatížení cirkulace  % vztažené k </a:t>
            </a:r>
            <a:r>
              <a:rPr lang="cs-CZ" sz="2400" dirty="0" err="1" smtClean="0">
                <a:solidFill>
                  <a:schemeClr val="tx1"/>
                </a:solidFill>
              </a:rPr>
              <a:t>SF</a:t>
            </a:r>
            <a:r>
              <a:rPr lang="cs-CZ" sz="1400" dirty="0" err="1" smtClean="0">
                <a:solidFill>
                  <a:schemeClr val="tx1"/>
                </a:solidFill>
              </a:rPr>
              <a:t>max</a:t>
            </a:r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endParaRPr lang="cs-CZ" sz="2400" dirty="0" smtClean="0">
              <a:solidFill>
                <a:schemeClr val="tx1"/>
              </a:solidFill>
            </a:endParaRP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Pro zvýšení aerobní kapacity netrénovaných osob  :   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  <a:p>
            <a:pPr algn="ctr"/>
            <a:endParaRPr lang="cs-CZ" sz="1600" dirty="0" smtClean="0">
              <a:solidFill>
                <a:schemeClr val="tx1"/>
              </a:solidFill>
            </a:endParaRPr>
          </a:p>
          <a:p>
            <a:pPr algn="ctr"/>
            <a:r>
              <a:rPr lang="cs-CZ" sz="3600" dirty="0" smtClean="0">
                <a:solidFill>
                  <a:srgbClr val="FF0000"/>
                </a:solidFill>
              </a:rPr>
              <a:t>55 – 75% SF </a:t>
            </a:r>
            <a:r>
              <a:rPr lang="cs-CZ" sz="3600" dirty="0" err="1" smtClean="0">
                <a:solidFill>
                  <a:srgbClr val="FF0000"/>
                </a:solidFill>
              </a:rPr>
              <a:t>max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514922" cy="2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8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56995" y="147734"/>
            <a:ext cx="7920880" cy="3353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Relativní využití maximální tepové rezervy ( MTR)</a:t>
            </a:r>
          </a:p>
          <a:p>
            <a:pPr algn="ctr"/>
            <a:endParaRPr lang="cs-CZ" dirty="0">
              <a:solidFill>
                <a:srgbClr val="FF0000"/>
              </a:solidFill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MTR= </a:t>
            </a:r>
            <a:r>
              <a:rPr lang="cs-CZ" sz="2400" b="1" dirty="0" err="1" smtClean="0">
                <a:solidFill>
                  <a:schemeClr val="tx1"/>
                </a:solidFill>
              </a:rPr>
              <a:t>SF</a:t>
            </a:r>
            <a:r>
              <a:rPr lang="cs-CZ" sz="1600" b="1" dirty="0" err="1" smtClean="0">
                <a:solidFill>
                  <a:schemeClr val="tx1"/>
                </a:solidFill>
              </a:rPr>
              <a:t>max</a:t>
            </a:r>
            <a:r>
              <a:rPr lang="cs-CZ" sz="2400" b="1" dirty="0" smtClean="0">
                <a:solidFill>
                  <a:schemeClr val="tx1"/>
                </a:solidFill>
              </a:rPr>
              <a:t> – </a:t>
            </a:r>
            <a:r>
              <a:rPr lang="cs-CZ" sz="2400" b="1" dirty="0" err="1" smtClean="0">
                <a:solidFill>
                  <a:schemeClr val="tx1"/>
                </a:solidFill>
              </a:rPr>
              <a:t>SF</a:t>
            </a:r>
            <a:r>
              <a:rPr lang="cs-CZ" sz="1600" b="1" dirty="0" err="1" smtClean="0">
                <a:solidFill>
                  <a:schemeClr val="tx1"/>
                </a:solidFill>
              </a:rPr>
              <a:t>k</a:t>
            </a:r>
            <a:r>
              <a:rPr lang="cs-CZ" sz="1600" b="1" dirty="0" smtClean="0">
                <a:solidFill>
                  <a:schemeClr val="tx1"/>
                </a:solidFill>
              </a:rPr>
              <a:t>  ( v klidu)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  <a:p>
            <a:pPr algn="ctr"/>
            <a:endParaRPr lang="cs-CZ" sz="1600" dirty="0">
              <a:solidFill>
                <a:schemeClr val="tx1"/>
              </a:solidFill>
            </a:endParaRP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využití vyjadřujeme v % ( % MTR)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    Za </a:t>
            </a:r>
            <a:r>
              <a:rPr lang="cs-CZ" sz="1600" dirty="0" smtClean="0">
                <a:solidFill>
                  <a:srgbClr val="FF0000"/>
                </a:solidFill>
              </a:rPr>
              <a:t>dolní</a:t>
            </a:r>
            <a:r>
              <a:rPr lang="cs-CZ" sz="1600" dirty="0" smtClean="0">
                <a:solidFill>
                  <a:schemeClr val="tx1"/>
                </a:solidFill>
              </a:rPr>
              <a:t> hranici efektivní pohybové intervence zdravých osob se považuje práce mírné intenzity = </a:t>
            </a:r>
            <a:r>
              <a:rPr lang="cs-CZ" sz="1600" dirty="0" smtClean="0">
                <a:solidFill>
                  <a:srgbClr val="FF0000"/>
                </a:solidFill>
              </a:rPr>
              <a:t>60% MTR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4509120"/>
            <a:ext cx="7272808" cy="1800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</a:rPr>
              <a:t>SF</a:t>
            </a:r>
            <a:r>
              <a:rPr lang="cs-CZ" dirty="0" err="1" smtClean="0">
                <a:solidFill>
                  <a:schemeClr val="tx1"/>
                </a:solidFill>
              </a:rPr>
              <a:t>c</a:t>
            </a:r>
            <a:r>
              <a:rPr lang="cs-CZ" sz="2800" dirty="0" smtClean="0">
                <a:solidFill>
                  <a:schemeClr val="tx1"/>
                </a:solidFill>
              </a:rPr>
              <a:t> ( zatížení) = </a:t>
            </a:r>
            <a:r>
              <a:rPr lang="cs-CZ" sz="2800" dirty="0" err="1" smtClean="0">
                <a:solidFill>
                  <a:schemeClr val="tx1"/>
                </a:solidFill>
              </a:rPr>
              <a:t>SF</a:t>
            </a:r>
            <a:r>
              <a:rPr lang="cs-CZ" dirty="0" err="1" smtClean="0">
                <a:solidFill>
                  <a:schemeClr val="tx1"/>
                </a:solidFill>
              </a:rPr>
              <a:t>k</a:t>
            </a:r>
            <a:r>
              <a:rPr lang="cs-CZ" sz="2800" dirty="0" smtClean="0">
                <a:solidFill>
                  <a:schemeClr val="tx1"/>
                </a:solidFill>
              </a:rPr>
              <a:t> + 60% MTR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0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90950"/>
              </p:ext>
            </p:extLst>
          </p:nvPr>
        </p:nvGraphicFramePr>
        <p:xfrm>
          <a:off x="269197" y="789856"/>
          <a:ext cx="8604250" cy="4038607"/>
        </p:xfrm>
        <a:graphic>
          <a:graphicData uri="http://schemas.openxmlformats.org/drawingml/2006/table">
            <a:tbl>
              <a:tblPr/>
              <a:tblGrid>
                <a:gridCol w="1944688"/>
                <a:gridCol w="1368425"/>
                <a:gridCol w="5291137"/>
              </a:tblGrid>
              <a:tr h="71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Klasifikace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Typický věk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Sociální a biologická charakteristika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– 65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Druhá polovina pracovní kariéry. Biologické systémy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zhoršení o 10% - 30%.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Nižší starší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– 75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Začátek důchodového věku. Další ztráty biologických funkcí,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zachovaná homeostáza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starší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– 85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Podstatné zhoršení funkcí v průběhu denních aktivit, výraznější ztráta homeostázy,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schopnost nezávislého života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Vyšší starší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Neschopnost nezávislého života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institucionální a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opatrovatelská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péče.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4" name="Text Box 85"/>
          <p:cNvSpPr txBox="1">
            <a:spLocks noChangeArrowheads="1"/>
          </p:cNvSpPr>
          <p:nvPr/>
        </p:nvSpPr>
        <p:spPr bwMode="auto">
          <a:xfrm>
            <a:off x="250825" y="332656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rgbClr val="FF0000"/>
                </a:solidFill>
              </a:rPr>
              <a:t>KLASIFIKACE VĚKU A PRŮBĚH STÁRNUTÍ</a:t>
            </a:r>
            <a:r>
              <a:rPr lang="cs-CZ" sz="2400" dirty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83" name="Rectangle 87"/>
          <p:cNvSpPr>
            <a:spLocks noChangeArrowheads="1"/>
          </p:cNvSpPr>
          <p:nvPr/>
        </p:nvSpPr>
        <p:spPr bwMode="auto">
          <a:xfrm>
            <a:off x="260138" y="2204864"/>
            <a:ext cx="3313113" cy="2592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1"/>
            <a:ext cx="6376922" cy="238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931255"/>
      </p:ext>
    </p:extLst>
  </p:cSld>
  <p:clrMapOvr>
    <a:masterClrMapping/>
  </p:clrMapOvr>
  <p:transition spd="slow" advTm="272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5936" y="346816"/>
            <a:ext cx="3276364" cy="2321446"/>
          </a:xfrm>
        </p:spPr>
        <p:txBody>
          <a:bodyPr/>
          <a:lstStyle/>
          <a:p>
            <a:r>
              <a:rPr lang="cs-CZ" sz="2800" dirty="0" smtClean="0"/>
              <a:t>Odhad intenzity zatížení podle vnímaného úsilí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Popisek se šipkou doleva 3"/>
          <p:cNvSpPr/>
          <p:nvPr/>
        </p:nvSpPr>
        <p:spPr>
          <a:xfrm>
            <a:off x="4644008" y="2668261"/>
            <a:ext cx="2952328" cy="1872208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solidFill>
                  <a:srgbClr val="002060"/>
                </a:solidFill>
              </a:rPr>
              <a:t>Borgova</a:t>
            </a:r>
            <a:r>
              <a:rPr lang="cs-CZ" sz="2800" dirty="0">
                <a:solidFill>
                  <a:srgbClr val="002060"/>
                </a:solidFill>
              </a:rPr>
              <a:t> škála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815"/>
            <a:ext cx="333375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1043608" y="386104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1" name="Pravoúhlá spojnice 10"/>
          <p:cNvCxnSpPr/>
          <p:nvPr/>
        </p:nvCxnSpPr>
        <p:spPr>
          <a:xfrm>
            <a:off x="3779912" y="4077072"/>
            <a:ext cx="1836000" cy="11880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724128" y="4869160"/>
            <a:ext cx="30963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Odpovídá intenzitě zatížení 40 – 65 % MTR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72" y="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0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792089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Volba intenzity zatížení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052737"/>
            <a:ext cx="7125112" cy="1296143"/>
          </a:xfrm>
        </p:spPr>
        <p:txBody>
          <a:bodyPr/>
          <a:lstStyle/>
          <a:p>
            <a:r>
              <a:rPr lang="cs-CZ" dirty="0" smtClean="0"/>
              <a:t>zdravotní stav</a:t>
            </a:r>
          </a:p>
          <a:p>
            <a:r>
              <a:rPr lang="cs-CZ" dirty="0" smtClean="0"/>
              <a:t>tělesná zdatnost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84018" y="1916832"/>
            <a:ext cx="8352928" cy="18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rgbClr val="FF0000"/>
                </a:solidFill>
              </a:rPr>
              <a:t>senioři, rekonvalescenti a osoby s dlouhodobým nedostatkem pohybu  </a:t>
            </a:r>
            <a:r>
              <a:rPr lang="cs-CZ" dirty="0">
                <a:solidFill>
                  <a:schemeClr val="tx1"/>
                </a:solidFill>
              </a:rPr>
              <a:t>- při preskripci PA nejnižší hodnotu, která má ale ještě pozitivní efekt na zdraví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27784" y="4005064"/>
            <a:ext cx="4104456" cy="20162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startovací fáze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2 – 8 týdnů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krátké trvání ( 20 min, na konci fáze  min 30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nízká intenzita (chůze)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minimálně obden</a:t>
            </a:r>
            <a:endParaRPr lang="cs-CZ" dirty="0"/>
          </a:p>
        </p:txBody>
      </p:sp>
      <p:sp>
        <p:nvSpPr>
          <p:cNvPr id="7" name="Šrafovaná šipka doprava 6"/>
          <p:cNvSpPr/>
          <p:nvPr/>
        </p:nvSpPr>
        <p:spPr>
          <a:xfrm>
            <a:off x="197288" y="4185084"/>
            <a:ext cx="2304256" cy="1368152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rafovaná šipka doprava 7"/>
          <p:cNvSpPr/>
          <p:nvPr/>
        </p:nvSpPr>
        <p:spPr>
          <a:xfrm>
            <a:off x="6870267" y="4257092"/>
            <a:ext cx="2304256" cy="1368152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948"/>
            <a:ext cx="1656184" cy="233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2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rafovaná šipka doprava 3"/>
          <p:cNvSpPr/>
          <p:nvPr/>
        </p:nvSpPr>
        <p:spPr>
          <a:xfrm>
            <a:off x="197288" y="779368"/>
            <a:ext cx="2790536" cy="1656184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bez zdravotních problémů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31840" y="404664"/>
            <a:ext cx="5472608" cy="2880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fáze zvyšování tělesné zdatnosti</a:t>
            </a:r>
          </a:p>
          <a:p>
            <a:pPr algn="ctr"/>
            <a:endParaRPr lang="cs-CZ" sz="2400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ostupně zvyšovat objem cvičení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bg1"/>
              </a:solidFill>
            </a:endParaRPr>
          </a:p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osoba ve věku 25 let dosáhne cílové hodnoty asi za 20 týdnů, v 60 až za 50 týdnů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Šrafovaná šipka doprava 5"/>
          <p:cNvSpPr/>
          <p:nvPr/>
        </p:nvSpPr>
        <p:spPr>
          <a:xfrm rot="10800000">
            <a:off x="6149397" y="4299875"/>
            <a:ext cx="2965886" cy="1656184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01113" y="3687807"/>
            <a:ext cx="5472608" cy="2880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fáze udržovací</a:t>
            </a:r>
          </a:p>
          <a:p>
            <a:pPr algn="ctr"/>
            <a:endParaRPr lang="cs-CZ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pokračovat v tréninku na dosažené úrovni intenzity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objem  cvičení může být menší než v posledních  týdnech předchozí fáze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pravidelně minimálně 3 x týdně</a:t>
            </a:r>
          </a:p>
        </p:txBody>
      </p:sp>
    </p:spTree>
    <p:extLst>
      <p:ext uri="{BB962C8B-B14F-4D97-AF65-F5344CB8AC3E}">
        <p14:creationId xmlns:p14="http://schemas.microsoft.com/office/powerpoint/2010/main" val="40307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Trvání cvičení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125695"/>
          </a:xfrm>
        </p:spPr>
        <p:txBody>
          <a:bodyPr/>
          <a:lstStyle/>
          <a:p>
            <a:r>
              <a:rPr lang="cs-CZ" dirty="0" smtClean="0"/>
              <a:t>platí čím vyšší intenzita a frekvence cvičení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tím kratší trvání</a:t>
            </a:r>
          </a:p>
          <a:p>
            <a:r>
              <a:rPr lang="cs-CZ" dirty="0" smtClean="0"/>
              <a:t>dolní hranice ale je u kontinuálního zatížení 30 min ( 45 min u nižší intenzity)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3573016"/>
            <a:ext cx="7848872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Ale cvičení </a:t>
            </a:r>
            <a:r>
              <a:rPr lang="cs-CZ" dirty="0">
                <a:solidFill>
                  <a:srgbClr val="FF0000"/>
                </a:solidFill>
              </a:rPr>
              <a:t>delší než 60 min </a:t>
            </a:r>
            <a:r>
              <a:rPr lang="cs-CZ" dirty="0"/>
              <a:t>nezvyšuje výrazně zdravotní efekty</a:t>
            </a:r>
          </a:p>
        </p:txBody>
      </p:sp>
      <p:sp>
        <p:nvSpPr>
          <p:cNvPr id="5" name="Obdélník 4"/>
          <p:cNvSpPr/>
          <p:nvPr/>
        </p:nvSpPr>
        <p:spPr>
          <a:xfrm>
            <a:off x="2051720" y="5877272"/>
            <a:ext cx="4824536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přetížení až vyčerpání  organizmu s negativními zdravotními důsledky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2915816" y="4725144"/>
            <a:ext cx="2448272" cy="9361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7237"/>
            <a:ext cx="2160240" cy="27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6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Frekvence cvičení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189591"/>
          </a:xfrm>
        </p:spPr>
        <p:txBody>
          <a:bodyPr/>
          <a:lstStyle/>
          <a:p>
            <a:r>
              <a:rPr lang="cs-CZ" dirty="0" smtClean="0"/>
              <a:t>Ovlivněn časovými možnostmi cvičence</a:t>
            </a:r>
          </a:p>
          <a:p>
            <a:r>
              <a:rPr lang="cs-CZ" dirty="0" smtClean="0"/>
              <a:t>Nejlepší zdravotní účinky – každodenní cvičení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31540" y="2924944"/>
            <a:ext cx="7848872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Minimum </a:t>
            </a:r>
            <a:r>
              <a:rPr lang="cs-CZ" dirty="0" smtClean="0">
                <a:solidFill>
                  <a:srgbClr val="FF0000"/>
                </a:solidFill>
              </a:rPr>
              <a:t>3 x týdně </a:t>
            </a:r>
            <a:r>
              <a:rPr lang="cs-CZ" dirty="0" smtClean="0"/>
              <a:t>nejlépe obden ( přestávka by neměla být delší než 1 den)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71600" y="5877272"/>
            <a:ext cx="756084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2 x týdně může být PA neúčinná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 ( při intenzivní nebo velmi oběhové činnosti je nutný delší odpočinek - regenerace)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2942163" y="4238278"/>
            <a:ext cx="2448272" cy="127895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160240" cy="23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6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080121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Objem cvičení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7811027" cy="1224135"/>
          </a:xfrm>
        </p:spPr>
        <p:txBody>
          <a:bodyPr>
            <a:normAutofit/>
          </a:bodyPr>
          <a:lstStyle/>
          <a:p>
            <a:r>
              <a:rPr lang="cs-CZ" dirty="0" smtClean="0"/>
              <a:t>Nejnižší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potřebné množství energie vydané týdně </a:t>
            </a:r>
            <a:r>
              <a:rPr lang="cs-CZ" dirty="0" smtClean="0"/>
              <a:t>s pozitivními  zdravotními důsledky : 1 – 1,5 tisíc kcal ( 4,2 – 6,3 tisíc </a:t>
            </a:r>
            <a:r>
              <a:rPr lang="cs-CZ" dirty="0" err="1" smtClean="0"/>
              <a:t>kJ</a:t>
            </a:r>
            <a:r>
              <a:rPr lang="cs-CZ" dirty="0" smtClean="0"/>
              <a:t> 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2060848"/>
            <a:ext cx="7848872" cy="1296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Odhad objemu PA :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10 000 kroků / den  ( cca 7,5km, minimálně rychlostí 4 km/hod)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plavání po dobu 20 min / den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Jízda na kole – 7 km ( 30 min)/ den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4869160"/>
            <a:ext cx="8064896" cy="18722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 smtClean="0"/>
          </a:p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Týdně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  - alespoň 150 min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středně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intenzivní 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pohybové </a:t>
            </a:r>
          </a:p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               aktivity</a:t>
            </a:r>
          </a:p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           -  nebo   75 min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intenzivní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pohybové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aktivity</a:t>
            </a:r>
          </a:p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(WHO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cs-CZ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2555776" y="3501008"/>
            <a:ext cx="2448272" cy="127895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231336"/>
            <a:ext cx="2378849" cy="17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81458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5094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3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16632"/>
            <a:ext cx="7125113" cy="864097"/>
          </a:xfrm>
        </p:spPr>
        <p:txBody>
          <a:bodyPr/>
          <a:lstStyle/>
          <a:p>
            <a:r>
              <a:rPr lang="cs-CZ" dirty="0" smtClean="0"/>
              <a:t>Přehled činností</a:t>
            </a:r>
            <a:br>
              <a:rPr lang="cs-CZ" dirty="0" smtClean="0"/>
            </a:br>
            <a:r>
              <a:rPr lang="cs-CZ" sz="1400" dirty="0" smtClean="0"/>
              <a:t>studie </a:t>
            </a:r>
            <a:r>
              <a:rPr lang="cs-CZ" sz="1400" dirty="0" err="1" smtClean="0"/>
              <a:t>J.Mudrák</a:t>
            </a:r>
            <a:r>
              <a:rPr lang="cs-CZ" sz="1400" dirty="0" smtClean="0"/>
              <a:t>, </a:t>
            </a:r>
            <a:r>
              <a:rPr lang="cs-CZ" sz="1400" dirty="0" err="1" smtClean="0"/>
              <a:t>P.Slepička</a:t>
            </a:r>
            <a:r>
              <a:rPr lang="cs-CZ" sz="1400" dirty="0" smtClean="0"/>
              <a:t>, </a:t>
            </a:r>
            <a:r>
              <a:rPr lang="cs-CZ" sz="1400" dirty="0" err="1" smtClean="0"/>
              <a:t>I.Slepičková</a:t>
            </a:r>
            <a:r>
              <a:rPr lang="cs-CZ" sz="1400" dirty="0" smtClean="0"/>
              <a:t> - 2012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28146"/>
              </p:ext>
            </p:extLst>
          </p:nvPr>
        </p:nvGraphicFramePr>
        <p:xfrm>
          <a:off x="395536" y="908720"/>
          <a:ext cx="8424936" cy="577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60165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intenzita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PA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20925">
                <a:tc>
                  <a:txBody>
                    <a:bodyPr/>
                    <a:lstStyle/>
                    <a:p>
                      <a:r>
                        <a:rPr lang="cs-CZ" dirty="0" smtClean="0"/>
                        <a:t>lehká  zátěž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Chůze</a:t>
                      </a:r>
                      <a:r>
                        <a:rPr lang="cs-CZ" dirty="0" smtClean="0"/>
                        <a:t>, </a:t>
                      </a:r>
                      <a:r>
                        <a:rPr lang="cs-CZ" b="1" dirty="0" smtClean="0"/>
                        <a:t>práce na zahradě </a:t>
                      </a:r>
                      <a:r>
                        <a:rPr lang="cs-CZ" dirty="0" smtClean="0"/>
                        <a:t>( sběr ovoce, hrabání listí), </a:t>
                      </a:r>
                      <a:r>
                        <a:rPr lang="cs-CZ" b="0" dirty="0" smtClean="0"/>
                        <a:t>lehké sportovní aktivity </a:t>
                      </a:r>
                      <a:r>
                        <a:rPr lang="cs-CZ" dirty="0" smtClean="0"/>
                        <a:t>( protahování, jóga, plavání, </a:t>
                      </a:r>
                      <a:r>
                        <a:rPr lang="cs-CZ" dirty="0" err="1" smtClean="0"/>
                        <a:t>tai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chi</a:t>
                      </a:r>
                      <a:r>
                        <a:rPr lang="cs-CZ" dirty="0" smtClean="0"/>
                        <a:t>, rehabilitační cvičení)</a:t>
                      </a:r>
                      <a:endParaRPr lang="cs-CZ" dirty="0"/>
                    </a:p>
                  </a:txBody>
                  <a:tcPr/>
                </a:tc>
              </a:tr>
              <a:tr h="2753041">
                <a:tc>
                  <a:txBody>
                    <a:bodyPr/>
                    <a:lstStyle/>
                    <a:p>
                      <a:r>
                        <a:rPr lang="cs-CZ" dirty="0" smtClean="0"/>
                        <a:t>středně intenzivní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Práce na zahradě </a:t>
                      </a:r>
                      <a:r>
                        <a:rPr lang="cs-CZ" dirty="0" smtClean="0"/>
                        <a:t>( sekání trávy, hrabání listí, úklid na zahradě, sázení, rytí, okopávání, odklízení sněhu, sekání dřeva), </a:t>
                      </a:r>
                      <a:r>
                        <a:rPr lang="cs-CZ" b="0" dirty="0" smtClean="0"/>
                        <a:t>chůze, běh, cvičení ( posilování, tenis, </a:t>
                      </a:r>
                      <a:r>
                        <a:rPr lang="cs-CZ" dirty="0" smtClean="0"/>
                        <a:t>kondiční </a:t>
                      </a:r>
                      <a:r>
                        <a:rPr lang="cs-CZ" dirty="0" err="1" smtClean="0"/>
                        <a:t>ma</a:t>
                      </a:r>
                      <a:r>
                        <a:rPr lang="cs-CZ" dirty="0" smtClean="0"/>
                        <a:t> zdravotní cvičení, </a:t>
                      </a:r>
                      <a:r>
                        <a:rPr lang="cs-CZ" dirty="0" err="1" smtClean="0"/>
                        <a:t>akva</a:t>
                      </a:r>
                      <a:r>
                        <a:rPr lang="cs-CZ" dirty="0" smtClean="0"/>
                        <a:t> – aerobik, míčové hry), </a:t>
                      </a:r>
                      <a:r>
                        <a:rPr lang="cs-CZ" b="1" dirty="0" smtClean="0"/>
                        <a:t>tanec, jízda</a:t>
                      </a:r>
                      <a:r>
                        <a:rPr lang="cs-CZ" b="1" baseline="0" dirty="0" smtClean="0"/>
                        <a:t> na kole, běžky</a:t>
                      </a:r>
                      <a:endParaRPr lang="cs-CZ" b="1" dirty="0"/>
                    </a:p>
                  </a:txBody>
                  <a:tcPr/>
                </a:tc>
              </a:tr>
              <a:tr h="1154501">
                <a:tc>
                  <a:txBody>
                    <a:bodyPr/>
                    <a:lstStyle/>
                    <a:p>
                      <a:r>
                        <a:rPr lang="cs-CZ" dirty="0" smtClean="0"/>
                        <a:t>intenzivní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Tenis, </a:t>
                      </a:r>
                      <a:r>
                        <a:rPr lang="cs-CZ" b="1" dirty="0" smtClean="0"/>
                        <a:t>jízda na kole</a:t>
                      </a:r>
                      <a:r>
                        <a:rPr lang="cs-CZ" dirty="0" smtClean="0"/>
                        <a:t>, běh, </a:t>
                      </a:r>
                      <a:r>
                        <a:rPr lang="cs-CZ" b="1" dirty="0" smtClean="0"/>
                        <a:t>plavání</a:t>
                      </a:r>
                      <a:r>
                        <a:rPr lang="cs-CZ" dirty="0" smtClean="0"/>
                        <a:t>, jízda na rotopedu, posilovna, odklízení sněhu, běžky, aerobik, 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9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1123527"/>
          </a:xfrm>
        </p:spPr>
        <p:txBody>
          <a:bodyPr/>
          <a:lstStyle/>
          <a:p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Posouzení účinků PA pomocí zdravotních bodů</a:t>
            </a:r>
            <a:b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412777"/>
            <a:ext cx="7125112" cy="3744415"/>
          </a:xfrm>
        </p:spPr>
        <p:txBody>
          <a:bodyPr/>
          <a:lstStyle/>
          <a:p>
            <a:r>
              <a:rPr lang="cs-CZ" dirty="0"/>
              <a:t>Systém zdravotních bodů (ZB) umožňuje </a:t>
            </a:r>
            <a:r>
              <a:rPr lang="cs-CZ" dirty="0">
                <a:solidFill>
                  <a:srgbClr val="FF0000"/>
                </a:solidFill>
              </a:rPr>
              <a:t>optimalizovat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objem cvičení a odhadnout zdravotní účinky </a:t>
            </a:r>
            <a:r>
              <a:rPr lang="cs-CZ" dirty="0" smtClean="0"/>
              <a:t>pohybových </a:t>
            </a:r>
            <a:r>
              <a:rPr lang="cs-CZ" dirty="0"/>
              <a:t>aktivit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ZB umožňují každému člověku </a:t>
            </a:r>
            <a:r>
              <a:rPr lang="cs-CZ" dirty="0">
                <a:solidFill>
                  <a:srgbClr val="FF0000"/>
                </a:solidFill>
              </a:rPr>
              <a:t>kvantifikovat změny životního stylu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snížit dosavadní rizika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Princip </a:t>
            </a:r>
            <a:r>
              <a:rPr lang="cs-CZ" dirty="0">
                <a:solidFill>
                  <a:srgbClr val="FF0000"/>
                </a:solidFill>
              </a:rPr>
              <a:t>ZB </a:t>
            </a:r>
            <a:r>
              <a:rPr lang="cs-CZ" dirty="0"/>
              <a:t>vychází z potřeby určitého objemu </a:t>
            </a:r>
            <a:r>
              <a:rPr lang="cs-CZ" dirty="0">
                <a:solidFill>
                  <a:srgbClr val="FF0000"/>
                </a:solidFill>
              </a:rPr>
              <a:t>energetického výdeje</a:t>
            </a:r>
            <a:r>
              <a:rPr lang="cs-CZ" dirty="0"/>
              <a:t>, který je zapotřebí </a:t>
            </a:r>
            <a:r>
              <a:rPr lang="cs-CZ" dirty="0">
                <a:solidFill>
                  <a:srgbClr val="FF0000"/>
                </a:solidFill>
              </a:rPr>
              <a:t>k pozitivnímu ovlivnění zdraví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/>
              <a:t>Podle systému </a:t>
            </a:r>
            <a:r>
              <a:rPr lang="cs-CZ" dirty="0" smtClean="0"/>
              <a:t>ZB : každý </a:t>
            </a:r>
            <a:r>
              <a:rPr lang="cs-CZ" dirty="0"/>
              <a:t>týden při </a:t>
            </a:r>
            <a:r>
              <a:rPr lang="cs-CZ" dirty="0" smtClean="0"/>
              <a:t>PA získat </a:t>
            </a:r>
            <a:r>
              <a:rPr lang="cs-CZ" dirty="0"/>
              <a:t>zpočátku minimálně </a:t>
            </a:r>
            <a:r>
              <a:rPr lang="cs-CZ" dirty="0">
                <a:solidFill>
                  <a:srgbClr val="FF0000"/>
                </a:solidFill>
              </a:rPr>
              <a:t>50 ZB</a:t>
            </a:r>
            <a:r>
              <a:rPr lang="cs-CZ" dirty="0"/>
              <a:t>, optimálně při dobrém zdravotním stavu a odpovídající zdatnosti </a:t>
            </a:r>
            <a:r>
              <a:rPr lang="cs-CZ" dirty="0">
                <a:solidFill>
                  <a:srgbClr val="FF0000"/>
                </a:solidFill>
              </a:rPr>
              <a:t>125 ZB</a:t>
            </a:r>
            <a:r>
              <a:rPr lang="cs-CZ" dirty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827584" y="5157192"/>
            <a:ext cx="7704856" cy="13681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25 kcal.kg</a:t>
            </a:r>
            <a:r>
              <a:rPr lang="cs-CZ" baseline="30000" dirty="0">
                <a:solidFill>
                  <a:schemeClr val="tx1"/>
                </a:solidFill>
              </a:rPr>
              <a:t>-1</a:t>
            </a:r>
            <a:r>
              <a:rPr lang="cs-CZ" dirty="0">
                <a:solidFill>
                  <a:schemeClr val="tx1"/>
                </a:solidFill>
              </a:rPr>
              <a:t> za týden = 125 ZB týden </a:t>
            </a:r>
          </a:p>
          <a:p>
            <a:r>
              <a:rPr lang="cs-CZ" dirty="0">
                <a:solidFill>
                  <a:schemeClr val="tx1"/>
                </a:solidFill>
              </a:rPr>
              <a:t>1 kcal.kg</a:t>
            </a:r>
            <a:r>
              <a:rPr lang="cs-CZ" baseline="30000" dirty="0">
                <a:solidFill>
                  <a:schemeClr val="tx1"/>
                </a:solidFill>
              </a:rPr>
              <a:t>-1</a:t>
            </a:r>
            <a:r>
              <a:rPr lang="cs-CZ" dirty="0">
                <a:solidFill>
                  <a:schemeClr val="tx1"/>
                </a:solidFill>
              </a:rPr>
              <a:t> za týden = 5 ZB za týden </a:t>
            </a:r>
          </a:p>
          <a:p>
            <a:r>
              <a:rPr lang="cs-CZ" dirty="0">
                <a:solidFill>
                  <a:schemeClr val="tx1"/>
                </a:solidFill>
              </a:rPr>
              <a:t>0,2 kcal.kg</a:t>
            </a:r>
            <a:r>
              <a:rPr lang="cs-CZ" baseline="30000" dirty="0">
                <a:solidFill>
                  <a:schemeClr val="tx1"/>
                </a:solidFill>
              </a:rPr>
              <a:t>-1</a:t>
            </a:r>
            <a:r>
              <a:rPr lang="cs-CZ" dirty="0">
                <a:solidFill>
                  <a:schemeClr val="tx1"/>
                </a:solidFill>
              </a:rPr>
              <a:t> za týden = 1 ZB za týden </a:t>
            </a:r>
          </a:p>
        </p:txBody>
      </p:sp>
    </p:spTree>
    <p:extLst>
      <p:ext uri="{BB962C8B-B14F-4D97-AF65-F5344CB8AC3E}">
        <p14:creationId xmlns:p14="http://schemas.microsoft.com/office/powerpoint/2010/main" val="18779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85690422"/>
              </p:ext>
            </p:extLst>
          </p:nvPr>
        </p:nvGraphicFramePr>
        <p:xfrm>
          <a:off x="539552" y="1052747"/>
          <a:ext cx="8064898" cy="5256566"/>
        </p:xfrm>
        <a:graphic>
          <a:graphicData uri="http://schemas.openxmlformats.org/drawingml/2006/table">
            <a:tbl>
              <a:tblPr/>
              <a:tblGrid>
                <a:gridCol w="1404158"/>
                <a:gridCol w="1332148"/>
                <a:gridCol w="1332148"/>
                <a:gridCol w="1332148"/>
                <a:gridCol w="1332148"/>
                <a:gridCol w="1332148"/>
              </a:tblGrid>
              <a:tr h="360209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rgbClr val="151515"/>
                          </a:solidFill>
                          <a:effectLst/>
                        </a:rPr>
                        <a:t>Rychlost</a:t>
                      </a:r>
                      <a:br>
                        <a:rPr lang="cs-CZ" sz="1000" dirty="0">
                          <a:solidFill>
                            <a:srgbClr val="151515"/>
                          </a:solidFill>
                          <a:effectLst/>
                        </a:rPr>
                      </a:br>
                      <a:r>
                        <a:rPr lang="cs-CZ" sz="1000" dirty="0">
                          <a:solidFill>
                            <a:srgbClr val="151515"/>
                          </a:solidFill>
                          <a:effectLst/>
                        </a:rPr>
                        <a:t>(km/hod)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95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rgbClr val="151515"/>
                          </a:solidFill>
                          <a:effectLst/>
                        </a:rPr>
                        <a:t>ZB/min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95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rgbClr val="151515"/>
                          </a:solidFill>
                          <a:effectLst/>
                        </a:rPr>
                        <a:t>Rychlost</a:t>
                      </a:r>
                      <a:br>
                        <a:rPr lang="cs-CZ" sz="1000" dirty="0">
                          <a:solidFill>
                            <a:srgbClr val="151515"/>
                          </a:solidFill>
                          <a:effectLst/>
                        </a:rPr>
                      </a:br>
                      <a:r>
                        <a:rPr lang="cs-CZ" sz="1000" dirty="0">
                          <a:solidFill>
                            <a:srgbClr val="151515"/>
                          </a:solidFill>
                          <a:effectLst/>
                        </a:rPr>
                        <a:t>(km/hod)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95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rgbClr val="151515"/>
                          </a:solidFill>
                          <a:effectLst/>
                        </a:rPr>
                        <a:t>ZB/min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95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rgbClr val="151515"/>
                          </a:solidFill>
                          <a:effectLst/>
                        </a:rPr>
                        <a:t>Rychlost</a:t>
                      </a:r>
                      <a:br>
                        <a:rPr lang="cs-CZ" sz="1000" dirty="0">
                          <a:solidFill>
                            <a:srgbClr val="151515"/>
                          </a:solidFill>
                          <a:effectLst/>
                        </a:rPr>
                      </a:br>
                      <a:r>
                        <a:rPr lang="cs-CZ" sz="1000" dirty="0">
                          <a:solidFill>
                            <a:srgbClr val="151515"/>
                          </a:solidFill>
                          <a:effectLst/>
                        </a:rPr>
                        <a:t>(km/hod)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95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rgbClr val="151515"/>
                          </a:solidFill>
                          <a:effectLst/>
                        </a:rPr>
                        <a:t>ZB/min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9565"/>
                    </a:solidFill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2,0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0,1462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6,6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0,5369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11,2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0,9964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>
                          <a:solidFill>
                            <a:srgbClr val="151515"/>
                          </a:solidFill>
                          <a:effectLst/>
                        </a:rPr>
                        <a:t>2,1</a:t>
                      </a:r>
                      <a:endParaRPr lang="cs-CZ" sz="80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0,1502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6,7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0,5500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11,3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1,0058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>
                          <a:solidFill>
                            <a:srgbClr val="151515"/>
                          </a:solidFill>
                          <a:effectLst/>
                        </a:rPr>
                        <a:t>2,2</a:t>
                      </a:r>
                      <a:endParaRPr lang="cs-CZ" sz="80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0,1545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6,8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0,5633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11,4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1,0151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2,3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0,1589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6,9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0,5768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11,5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1,0245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2,4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0,1636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7,0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0,5906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11,6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1,0339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2,5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0,1684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7,1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0,6045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11,7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1,0433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2,6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0,1735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7,2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0,6215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11,8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1,0526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>
                          <a:solidFill>
                            <a:srgbClr val="151515"/>
                          </a:solidFill>
                          <a:effectLst/>
                        </a:rPr>
                        <a:t>2,7</a:t>
                      </a:r>
                      <a:endParaRPr lang="cs-CZ" sz="80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0,1787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7,3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0,6309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11,9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1,0620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2,8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0,1841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7,4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0,6402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12,0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1,0714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2,9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0,1897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7,5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0,6496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12,1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1,0807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3,0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0,1956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7,6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0,6590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12,2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1,0901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>
                          <a:solidFill>
                            <a:srgbClr val="151515"/>
                          </a:solidFill>
                          <a:effectLst/>
                        </a:rPr>
                        <a:t>3,1</a:t>
                      </a:r>
                      <a:endParaRPr lang="cs-CZ" sz="80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0,2016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7,7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0,6684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12,3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1,0995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>
                          <a:solidFill>
                            <a:srgbClr val="151515"/>
                          </a:solidFill>
                          <a:effectLst/>
                        </a:rPr>
                        <a:t>3,2</a:t>
                      </a:r>
                      <a:endParaRPr lang="cs-CZ" sz="80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0,2078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7,8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0,6777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12,4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1,1089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3,3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0,2142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7,9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0,6871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12,5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1,1182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3,4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0,2209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8,0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0,6965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12,6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1,1276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3,5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0,2277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8,1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0,7058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12,7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1,1370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3,6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0,2347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8,2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0,7152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12,8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1,1464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3,7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0,2419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8,3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0,7246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12,9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1,1557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>
                          <a:solidFill>
                            <a:srgbClr val="151515"/>
                          </a:solidFill>
                          <a:effectLst/>
                        </a:rPr>
                        <a:t>3,8</a:t>
                      </a:r>
                      <a:endParaRPr lang="cs-CZ" sz="80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0,2493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8,4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0,7340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13,0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1,1651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3,9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0,2569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8,5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0,7433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13,1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1,1745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4,0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0,2647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8,6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0,7527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13,2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1,1838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4,1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0,2727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8,7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0,7621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13,3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1,1932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>
                          <a:solidFill>
                            <a:srgbClr val="151515"/>
                          </a:solidFill>
                          <a:effectLst/>
                        </a:rPr>
                        <a:t>4,2</a:t>
                      </a:r>
                      <a:endParaRPr lang="cs-CZ" sz="80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0,2809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8,8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0,7715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13,4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1,2026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4,3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0,2893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8,9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0,7808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13,5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1,2120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4,4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0,2979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9,0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0,7902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13,6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1,2213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4,5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0,3067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9,1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0,7996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13,7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1,2307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>
                          <a:solidFill>
                            <a:srgbClr val="151515"/>
                          </a:solidFill>
                          <a:effectLst/>
                        </a:rPr>
                        <a:t>4,6</a:t>
                      </a:r>
                      <a:endParaRPr lang="cs-CZ" sz="80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0,3157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9,2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0,8089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13,8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1,2401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4,7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0,3248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9,3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0,8183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13,9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1,2495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>
                          <a:solidFill>
                            <a:srgbClr val="151515"/>
                          </a:solidFill>
                          <a:effectLst/>
                        </a:rPr>
                        <a:t>4,8</a:t>
                      </a:r>
                      <a:endParaRPr lang="cs-CZ" sz="80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0,3342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9,4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0,8277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14,0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1,2588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 dirty="0">
                          <a:solidFill>
                            <a:srgbClr val="151515"/>
                          </a:solidFill>
                          <a:effectLst/>
                        </a:rPr>
                        <a:t>4,9</a:t>
                      </a:r>
                      <a:endParaRPr lang="cs-CZ" sz="800" dirty="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0,3438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9,5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0,8371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14,1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1,2682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947">
                <a:tc>
                  <a:txBody>
                    <a:bodyPr/>
                    <a:lstStyle/>
                    <a:p>
                      <a:r>
                        <a:rPr lang="cs-CZ" sz="800" b="1">
                          <a:solidFill>
                            <a:srgbClr val="151515"/>
                          </a:solidFill>
                          <a:effectLst/>
                        </a:rPr>
                        <a:t>5,0</a:t>
                      </a:r>
                      <a:endParaRPr lang="cs-CZ" sz="800">
                        <a:solidFill>
                          <a:srgbClr val="151515"/>
                        </a:solidFill>
                        <a:effectLst/>
                      </a:endParaRP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0,3536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9,6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0,8464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>
                          <a:solidFill>
                            <a:srgbClr val="151515"/>
                          </a:solidFill>
                          <a:effectLst/>
                        </a:rPr>
                        <a:t>14,2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rgbClr val="151515"/>
                          </a:solidFill>
                          <a:effectLst/>
                        </a:rPr>
                        <a:t>1,2776</a:t>
                      </a:r>
                    </a:p>
                  </a:txBody>
                  <a:tcPr marL="20891" marR="20891" marT="10446" marB="10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755576" y="1248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/>
              <a:t>Přepočet rychlosti pohybu v rovinatém terénu na zdravotní body, které získáme za 1 min aktivity (ZB.min</a:t>
            </a:r>
            <a:r>
              <a:rPr lang="cs-CZ" i="1" baseline="30000" dirty="0"/>
              <a:t>-1</a:t>
            </a:r>
            <a:r>
              <a:rPr lang="cs-CZ" i="1" dirty="0"/>
              <a:t>)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0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ALE POZOR NA RIZIKA </a:t>
            </a:r>
            <a:r>
              <a:rPr lang="cs-CZ" sz="3200" b="1" dirty="0">
                <a:solidFill>
                  <a:srgbClr val="FF0000"/>
                </a:solidFill>
              </a:rPr>
              <a:t>ZVÝŠENÉ </a:t>
            </a:r>
            <a:r>
              <a:rPr lang="cs-CZ" sz="3200" b="1" dirty="0" smtClean="0">
                <a:solidFill>
                  <a:srgbClr val="FF0000"/>
                </a:solidFill>
              </a:rPr>
              <a:t>PA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50825" y="481300"/>
            <a:ext cx="86423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sz="2000" b="1" u="sng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000" b="1" u="sng" dirty="0" smtClean="0">
                <a:solidFill>
                  <a:srgbClr val="FF0000"/>
                </a:solidFill>
              </a:rPr>
              <a:t>Kardiální </a:t>
            </a:r>
            <a:r>
              <a:rPr lang="cs-CZ" sz="2000" b="1" u="sng" dirty="0">
                <a:solidFill>
                  <a:srgbClr val="FF0000"/>
                </a:solidFill>
              </a:rPr>
              <a:t>rizika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49359"/>
              </p:ext>
            </p:extLst>
          </p:nvPr>
        </p:nvGraphicFramePr>
        <p:xfrm>
          <a:off x="26690" y="2003699"/>
          <a:ext cx="6669934" cy="4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Graf" r:id="rId3" imgW="6096000" imgH="4067085" progId="MSGraph.Chart.8">
                  <p:embed followColorScheme="full"/>
                </p:oleObj>
              </mc:Choice>
              <mc:Fallback>
                <p:oleObj name="Graf" r:id="rId3" imgW="6096000" imgH="4067085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0" y="2003699"/>
                        <a:ext cx="6669934" cy="444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90" y="980728"/>
            <a:ext cx="3384022" cy="244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5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9854" y="316004"/>
            <a:ext cx="8496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 dirty="0" err="1"/>
              <a:t>Interindividuální</a:t>
            </a:r>
            <a:r>
              <a:rPr lang="cs-CZ" sz="2800" b="1" dirty="0"/>
              <a:t> </a:t>
            </a:r>
            <a:r>
              <a:rPr lang="cs-CZ" sz="2800" b="1" dirty="0" smtClean="0"/>
              <a:t>rozdíly</a:t>
            </a:r>
            <a:endParaRPr lang="en-US" sz="2800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0375" y="3068960"/>
            <a:ext cx="8072065" cy="52322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 dirty="0" err="1"/>
              <a:t>Interindividuální</a:t>
            </a:r>
            <a:r>
              <a:rPr lang="cs-CZ" sz="2800" b="1" dirty="0"/>
              <a:t> diference se zvyšují s věkem</a:t>
            </a:r>
            <a:endParaRPr lang="en-US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971600" y="1196752"/>
            <a:ext cx="74168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Funkční stav závisí na širokém okruhu fyziologických, psychologických a sociologických ukazatelů</a:t>
            </a:r>
          </a:p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Individuálně rozdílné subjektivní hodnocení funkčnosti jednotlivých systémů</a:t>
            </a:r>
          </a:p>
        </p:txBody>
      </p:sp>
      <p:sp>
        <p:nvSpPr>
          <p:cNvPr id="4" name="AutoShape 2" descr="data:image/jpeg;base64,/9j/4AAQSkZJRgABAQAAAQABAAD/2wCEAAkGBxQSEhQUEhQWFRUWGBoYFBUXGRcYGBYXGBccFxYVFxgYHCggGBslHBgWITIhJSkrLi4uGB8zODMsNygtLisBCgoKDg0OGxAQGywkICUsLCw0LCwsLCwsLCwsLCwsLCwsLCwsLCwsLCwsLCwsLCwsLCwsLCwsLCwsLCwsLCwsLP/AABEIAOEA4QMBIgACEQEDEQH/xAAcAAABBQEBAQAAAAAAAAAAAAAEAAECAwUGBwj/xABHEAABAgQDBQUFBAcGBgMBAAABAhEAAyExBBJBBVFhcYEGEyKRoTJCscHRBxRS8CMzYnKCouEVY5Ky0vEkU3OTs8I0VOIW/8QAGgEAAgMBAQAAAAAAAAAAAAAAAAMBAgQFBv/EACwRAAICAQQBAwMDBQEAAAAAAAABAhEDBBIhMUEyUWEFEyIzcbEUgZGh0SP/2gAMAwEAAhEDEQA/AO/EO8REPDShKHiLwoAJPDvDQoCB3h3iMPAA8KFCgJHhoUPAAoUPCEADQ8PCgAaE0PDRADNDNE4aACMJolDQARaE0PCgAZoZolDEwARMNDwxgAZoUPCgIBjiRmCdT8ixfdWLnjNK0IUlkBjZgLkizecXYvFpSQkvmNQz+jcHiNyJoNKocGMefNEwhiAxyqZ1UI3j2a6xo4JKggBQYimhtQW4RKlYUECHhAQ8SAoeFCiAHEKFCgAUPDQoAHh3iMPAA7wnhoTwAPDQnhngAd4TwzwiYAHeGeGeE8ADvDPDPDPAA8MYZ4bNAA5MMYYqhiuAix4URzwomgtHNycYoBICAtm4kEsKM9W8oFxExIne0oJAcjMXCyHFmpemrcoDlBQXlUciXCgRuD0sSL+hrF6nzsUd6QolKQC5FBmBNxf8mMik2qHuJqbOQpXiZiQ5bNUE0cksQ1ehEbMlZdioE1ozFvP1jIwmNWEozArejpIDBqZg4rqxjXwxCgFMxZqhjxfyh8EvAuQU8J4g8O8MKk3hPEYUQBN4TxEQoAJvCeIw7wAJ4d4Z4TwAO8J4Z4TwAImE8J4UACeGeFCMAUMTD5TGTP2gcxyFJ0Y6tdmqS/DSCDtSZ4B3Sw7hRUlQalC+sZ5ainSQ+OBtWwyGgXC4rOpXChDEcjWCofCe5WJlHa6GhjDkwxMWsrQxEQMSJhjBZFEXhQmhRJFHF4sZ0pScyVpBL/tPmSA5egLdOERDsiak5SEpzKBTXMHNRQU3/wBIaVjVlkrSpAOUAVZ/A+lyWNIL2ShLCUmniUV7yUkhkuajxCMu1N0abaRpYYZUgqypDt+0oN4QSksSxvxjZwwZIALsG9NYDweFYBxY0Opb2TS1INSGh8VQpssBh3it4d4sQTeE8Y68eZgX3ZypRdVCaXIH+3OMyRtHEoLrlqyGoUymytQl3O6FfejdDVhk1Z1gMO8Z+y9opnozp3sRuI+UGQwV0WPDvFbwniQLHhPFbw8RYE3hPEcsRUpoq5xXZZRbLCqGzRUZsO9IU88UXWJlmeITj4VaUPSkOD/XpEMYh5a01qCKXYjTcWLxV57RZY+TF2KpmJ9qgVw/ZffrHUoWkpuH1r8RHLbIliWVSlnMAQyho9iCODQfjJslBIMx3BGZai6h+FLng1IyG9R4IzZ36dNbuAQbsCSH6ekHLJ+EZs9CBMQe8KyHIfKMqchSEDKBqRfcawZ96Da0+D0Pr8Y0Y8qjGrMmaFzLBu3fn884bN+ekATccAogahwX1F/JvQRROxpDh6ABmFGIDX4084l6iIv7TNRfOIpmuBGROxiifaowNGrTz0MUd+SAHO814PfoT5RH9UvAfZZ0GeFGB3yePnCiP6r4D7Rk4sDIz2DgqY5lZmca0A6NaCuzy6zp1MylpzHhQqF6UJ8hGDgMRnplzKSkpUxFXJIv7JIpTdxg7s5iSV5B7wdQ9kjL7IpwcRdTW4NvB28p7mnDnFrwGieEu5ZIappU3+XrBAmCNO5CdrLY53trt04WSMjFazlY6DUn4dY3RMG+Oa7ZTZK+6RMY/pElReiEkFJUqtWfN0iJSVFoRto1uzmCSAFz5jg3QwSh7sd4fTXWNnauJSp2IcXHOwMYuEVLAIWFFY8LBSshajlL5eLmHGKStVZIUpgBmMsrBAYkZVFhbWOYdVQMDsvM+74yfIJLTGWhLa3cHcxPlHaPHN4AyzMmTVN3iaDWhG7pElbZNCA9a8AGzeTgxshmSirMGXF+To6BcwCHz8Y5vG7XdqsPWr28orm7TWL1DJq+js3m0D1KIWE6nvA14qnYpKa8wOZD/KOc/tQ1cN4qV4ux8otUvOK0NwepPxjLkzOQ6OJI2Pvpq+78mB1Ymh6F+n1HpFMlOhtu9IU1LONa+pH9YQ5Nl6RacWHG+7dLfCCEz6cNOf5cRmJlW6b6ROZiBKlqWuyElR6Vpx06iDsg11YkZQfTfRm9R6RmbX2/Lw6XmKuHSAxUWO7TmWEeeYjtRiF5mmZQp/CkJoDoFNm6vBPZvZhm4jDiYM6p01LBTnwAuta3qSUgs9rxqjp3f5MrF77a6XbNzsztnvlLUZeRKlEJSdwZiCwvXTSOjxCVBHhmMnQOinEAoPxjsdsdmpU+vsKYBxZg7U0Ic23m8Y8nsMc3jxBKdQmWAr/EVEA8WizxO+C0c8VE85232mMieESpeYBPjUoE5j+y24guRSpGhgVfaZM1nBTuq6Q7UJDFg26PbJ3ZvDKkCQqSgyw+UEVBN1hV0qqfECDHi/ajYKcDijJmhS5SxmkTlF15dUqUGzZS/Rt8WeKKXREGssq3U/noPRiS7gvlymhNQSQA72IIi/aE7KCbgg05H6mMXDIVIUClXeIAqhVCU1PhUL8KRrYlSTKOVXhQQQd6Spn4e75mMko0OnpsuP1x/wCFMvHBSFqrQpfqGJG4Zq/xRGRinYg8CH8hAaD4pgplVLIt+0FeEXYENprA+CQQBRmVUHoBZrEXiBLNv71+XhRnOd4h4qVA9nqDqF2YNRiaqb1i7AnJMCwz+yKC5YKyhtyRWCMDgmKgRVyAd4YEHyguVhHU1NCH4/CtYY5AkOcV3jBSiA9y7NqYulT2SwNAL3BJUAKb704RQvDG2iQG0s9PNotw+CAAO7xHcToo8A48jviu4mhsVNWUsk0FKE61NOsAYXZisSplvkqVuLhrc6/GNfB4VS1FTlKRXMdC1eZ3/kRvJR4cqUkDianiWhc8tcI0YsO7l9Gfs/ZKsNLGRDSV1lgnNRwbkksb137olicWoslCCDZ3fXQWj0wYdC5aQzpYNyakA/8A8/KckFQfjUcndukbHgfgUtUvKo822dsVZTMMymdZyK1GVKR1HCMhUmZL8MxJTdL+6q1QTv8AkY9W7RS0oRLSAEhLncAGYkk/GOflT0KqFJUlRADEEElIUG3ukgtuYxly3jnQ+KWaKl0zhESHopgzFJ3sKi8EzQKDX0rUj1+EbW2Nh5vFJYV9lqEi2XdY0jn1SyS5DfI1s/WIUkxMoOPAdIlAhVHIqRdwAXAfz5QWmWwDG1K7uHmIDwM1i2ormG69fKGm4oJo9CWvbcflyeIINda7EXDU4OQ/RgOsPncA8x9OjANzgOTOzB2q1fmk7hmHlTdE0LZq2p00o3KAA2adRe40frpTfHJ/aDtAoQhAohRLniKhGW/7T8Rujf8AvwZwRqDuoHZt1Dz4R532i2qZ8x3ORLhA4e8rqw6AQ/BBudi8jqJPsxKlzFuS7VSg2VvL8N0eifZfh0zMXiMTMtKHdS3/ABH2iOgP+OPKtgBUuahYHhUsJ6ksW6Kj3HsjszuMDKUaKmzJk08lnwfypT5x0cUVLIGfM4aJJKnfPz7HZ/2nL3+h+kMraaNHPIfWMPITF0pFbxreGC8nEjqsknVGn/agNkmMHthsmXtGT3J8E1LqkTL5JjUB3pNjGkpIBa28/WJrly0gFKjmFbX+kLcIDVkyXy1weHYIqdUhYMuZLJYG6Sk5Vy+LKB6coIwE5SVdyumZwnUKBBAA5E24CDPtFwS5O01TE+ITSichtApIlqSeapazu8YinaeGzpp7Qql9+kcvNFJ/ue10E3qdM4y8cfujNw4GckkklgKaFg/LlxhsxKgzbwHNLF/yIHRNBUXsQzU8JIJ9Fv5GLcMkAVFjXkKm8JfBxckdsnE1O7H4leY/1Qow/vp/F8IUFMpR6Fg5AK35n0ofhDSpAckWYgdKjy+sRw85OaYASPCOoI0OsN3/AIVEULlt93oByeFEj4uU60iwfxcdfkPOFh5ZmHLo4JtQCj+VoonT/GS9agNvS4+LRsYKUJSAFUUfa+nFrRWcqQ3FDey6ZJGUJT4RYM1K7i4PF7wyJhQwVVNio0IUTc6ZST0pWKZ2NSGrctYwWQ9CKF3fyhClybXHijtNkreSjgG8qfKDIzOzZ/4dAuRmB6KIjSUWEd+HpRw5r8meedq5Rxk1aVqIkyyEBKSxWQpllRGlw0Dy9k5GSiYtCHGVCe7yoAADJzIJA6xopTRjV79S5iuYouGNo4mbI5TbOzjioxSK562SGu7+Rf6RnbUw7usB2dwANCRmryrF+NW6ghOoIfcKP6NGhhZAAD2G+r83vCk2mXnFOPJx2XxMBQmw0BY8jcwEkfpGrVJoC7VuY2sYgIWQxZ6XpqCCLf7wPNlpClWoaClno3x60jUmc5quBImMh2rUH+vT4xEYgM5Uz8LWYb2p6wOtTpLcXB3sQH9IHmrKbvo71rq9HiUipk9pMeUS8iad6aF/dysoA9QG3KLxg7Ow5mqZSVZBdSQ97BtHa8S7RYl51bJZNOpJpR6m26Oj2PLSjDg2zOs8rAeQ9Y2r/wA8fyP0OnWoz1Lpcgs4IJkBDMlemglpUWPp5x7Js/HH7pIBIdCJQU1LoI+KSOkeMjEOSpNSJa8o4lgCx3FLdY9HweAn9wlKEqShKUhINSSADmXQVejc+rNLKnbG/W4JpJfP8I6iTiQRWsGSg4AZ/j5xibG2dOUl5iSk3AJPrpGpLQwCQG37yf6RtzJNXBnntPJxajNfsyzEFqtmtwA579Iz8RjWBJp03xoKl61HEXEZOLkhS0AuUvlL6vr6CK4cj9i+oxQ7vlnH9vZ4M+WpRAAw8sFyzELmO5PEEdIwZGPTMzd2oECjgfW/OMv7VppO0FJNkS0ADSpVMJ/nI6RkdmcUe+CdFJIPMVHwPnGDJju5HpdB9R2OGCuOrC9qEomgsKqPKoCi/UqPWNdMsKGbUgV/iAqOT+cZ3aVxLzgAkTGqW90fSJbPxueSFMeLGrhmruaFS5gmZ9fDZqWvfkl96P8Ay/h/ph4J/tIfhT/P9YeF2ZKNozzmKvwkgiz2bqwMOjEZgsHR+p5fm0Uzxel8oO92ysesBzCA4JZsxPF03Fd7+QhZDZ0uxMPnmqUbIqkNRyTrq1fSOh7gRh7BQtMkLQkK7w5nK24AUSdBwuYKxipiACqYUA3yHOeNFSjTrGabtnRwRqKFjwO8S5D5TTUilW4fODipo5wYhlg94V5kqbwpctlckpSDYszQfhsT4WLhrOCPUxToe0d72WWDKP76n8h8mjXXYxyvY3GP3svUELHEKGU+RT6x0WPmZZUw7kK+FI7uGV40/g4WaLWVr5OJVPgXEYkAE6CpiCj5BhzO7kIFxU1g5OvrHDk+TtpcAcrbssTylQUv9GkjIHJJUpOQJuScog4YybOLIGUP4zQhA/C49tepAoLb4A2bhipa86U5lbh4ygUZehS7llOPFWsa2OJky3YkAMEgig3AEt5mCVeC3Rn7VKApKQ5CUspVySa14Rmzpaiykh76gNWibg2I4RfhcT3iSvKpBzNlUK04h95iGIRV7FnvpqxNfrGiPCo5uV3JlCCchpwrdrMdxtAs9bG5bjqAOOtLw5LrOU1BZQLX16f7boE2ip5a1U8KVHQm3hAPOvWGx7F+Di9opKi+9RJPMxv7MQZuHQlSsoTu1CXyqfcMppwjKy5mADuwHEmwjqfu4RkQ3hAyvvIq551jXndJI3/RYNzlLxQPhQy5S2MzKtIIbxTBMUwTlGqlBFOMe74LGCdIEyUpOVSMyVX03b48Hxk4y5ZmJunJMHOXNSsR6NtudO2eqZipQTMwU5QVOQk1kzFkPNleIBSJiqlNDmUd7xfTq0U+tcZEvg2jhJhNZx5AU8iYPw6VBn8TWUAfURm7H27KxKM0ohY1YF08FAqcRoTZ4SgqJYD2t4DPUcgT0jobvB5nY7sKmpOogGdJzNzB8i8Br27hwP1soc1oT/mMAz+1eFQCo4iUWDshaVqLB2SlJLk2aKvhUWScnZ5H9rE59qTh+FMtJ/7YV/7Rm9llgTXNwkkc6fImOg+2DAZJ2GmqcLmylCYk6LSvOpt4ecR/DHI7AU05Ki+rNvIYPwjJL0M6uklWog/lHcA+0W1dmB91j7VBreBzICArIlkllFLWe5DeGvAw2FK1MmWgzV5yBLCsubwlQ8TgpA4EGjPDfdHmLWJ0pCypSfuy8steVLACpobaVY1jHtuJ3Nfni5fblHx37Ml97mfgH/bR/phRZ9wX/wDXxH+L+sKF2cijSxEwBgATVzzzP5M8Z65jqJLM9H/P5eDpyQkEmhJJfVm+kAqlpNcu5nOh/FxN2igs6Ts5iSmXLly2KiVAahKQpyosbB2Z6lhy6HEyjlJzEkDUBuNAAfWMLskGzUqKA8L/AFjdxIzgpq3D81jNPs6WJ3FHF7TlkrQQPFmoAzDMkFSn91vDXjxjSxUicnetA1Ac9UjxdQ/ExXKASs5qDXfU6OK0AtvEbsvEJVUetIiXFIbF3bANhbUXImpmtmljwzCnxeE+17NXF7aNHa9otsIVhv0agoTCAFJLjL7SiegbmY5WagE1LnTVXRqjzEA4XZ8kYiaQlQVlQVHQvmZvE+YAB+abxpxahxg4mfLp1OakXLxQJYAqVokByH1Lb9/lvhiklQqQbZQAC53vblBZCUhkBTa5cnqCRAP9oyZSnKFINgchSC+5vC8ZTSHbHkEFeYDMFEEtdlHL0Yv/ABRTt6fpxr5GBsLNxS1TlSpkomXM7syVpo4fwhSfFma6i4egTRyBN2l301QMspUkDOk+6bFLi4LOCGcF4a8Mk+RH3otNlUmczl2Gv4r6aRNcsCzveznmE7uMTVJF6ilngabLa4BGosLa7oftpHPt2DqQQSo5UjU73oQdw05PFWJwqSllMynFahj63H8sHqlhe6gfgOW8NrEMQhgQziltAbtzpEdFuGc3s/Y5lzCXQplOj2nu6TlHs+sauJnsP0gyWZTul3o5IBHURm4ozMPlEsgqU5qKJSkFWViaPQ0u1IeXOM8gKqlSSWIYEJUzjxFw9LAUMaGpSW5nd0mo0+OsWPt/yXT0BckuaMoFquCDYvbiN0e17BwveYPDicJa80mXncM5yJcKuDXQx4zisCkrlSUUM6YiUG0zkBRAsP6x9CIk5QAhgwAAuGAYDyjRgX42c761NPLGPlL+Tw/7Tuy6sDPTisK8uVMp+iJT3MxqpBSzJUA44hQ3CMLYnaScvMJs5aluMgWp+8FjLdV9CRqN8fQO2dly8TJmSZyRlmJYkaG6VA6EEAjiBHzLtPAd1MMlY8aFqSsm1DlBYB9CeREaIy2s4ko7kEbdxXjc5VKJskMz+0CAzV0b0gnspJE7GYaWR4TNS5ILFi7cXZusNN2fg5cxKVYwLSxKlSZKyUkEZUgzCHJdVWAGWtwIsG2sLIIOEkzFTARlxE9fiSQXzIly2SDS5Ji0pbmRGLSo1vttWo4nD1Ld2vk+cO28sz8xHncvMVBiXcNUmr0j0n7Y5slZw60KHelIUUe8JSwVJKuAIbmTHm8hTLT+8Lc9ISuh0fUv7HcSMT3C0zLhCg9txDerPGnOUjEYs5CVon5SpABAKwmmdWjOdWZ3jMw6XSt03fwlm9lrdIWCUVN3asqqpIoCxSUsNzktHPcq7O79SilKL91/B174T/m+v9IeMLuJv93+ekKE/cXuc/egbOzh2BJofeLOw4C56CJCSVaA8NSbhvP14xQlIZ91xu6sAdN9+kEyg5BUCC1GsBzvruq8WEmxsaf3ZCMpTmIelQepo5o9dLabs/HSksgrSlSgcqSWKgCAW31UPOOXRicoF1VFQC1LUBpGtjxJmHCGZMRKmSproctRVFpGlwA5pY7oqsKlK2aoZmo0jMRKSrETUKcJGUy2axfNz8RbkBGpJwRTbOockA+eb5Rzqtrol4pSpx7tKytKFF2IQqiqPQgvXfHQ4Ha0lf6vESzwzofyBBEKy45J9GrFkjXYfLSUiiAgakmvU6wM4ClF2zF3arsEuQa6CDBISupAVxqfnEkYVIJahYOzuxJZ/IwqmMtAjqVbIrik5VeRofSK5uHFCoKfQEj/ANS0HTpSU1YdXPzaMjF7QkJ/WYiWn9kLQ/lX0ESoyfSIckuwbC7R+7Ln51E99MM1IyLUoqygeFk5UoCnL1+Jhp8xJzZBolIO8h9dauz1ZqC0c5Lx0pWNzSlJUC4KmmZiFDMGOXKUgpLvvDaxqSiQ4LuMrgENcvrpfrG6SdK/Y50pJtpBOHmHLWjG50FtTSvK8T7sFN3OtAfhQRQlQBygUvr8iGvBKZ1ahXIE2PTc+p5wIUwZ8lwAKV3tX8vE5mJK2IJSNxBrxDX5mL5ssG7jdqejmnOM9U1INjQe0VDq3hdq7xENAnR1OyML3cpJOtaEi6k1tQ1HnwjkNs4X/jlFNES1KoAnKCtKVOFAuSVmYWbdWrDTxm3P0QqEqyqSk3BmMnuWHvOpLN/vHOqxk0BUyaWSVd5k/vAgIcKGhAFNCYvE36aKc4u+uTd7HpE/aske7IzzDxU1B0UUese4gR4B9nrysVLnKUGmhilmUCS+Y8DHvspTgRvx1tpHM1WV5crm/JDESiRRRSd4Y+igRHz52v7PzDOmrWcq5swrdXsFJJAV4fZrzYcKx9EERyXazY6ZxQlkj2kkWcLYEAaly8WEI8QwnYycpIUVpAUAQwJLEON0dN2X7GykTkmenvrslRKUuxIJCRv3kx6lg+zkpAGZ1NyApwH1gTtbORh8LMUhKUlmDAXVQc7v0iJSpWSlbo8B7XTJ8/FTZx8QWo92EuoJlhwlAoGAFbC5OpjHlYWYpQypUFvQAFyRUsGuGeOymzQDmFAz78rAs+m+v1ijAlfeJxVEh2QBdIFiQbZmJ5BozLM65NLjC+F/su7P4tawe8bOCAQ7cHNIIVhO6WsCqnBTlLhgWJpe/KLtr4cJUVSzdTG9NQ/EA16wAvEZvATlJPhUbAgc7V+egjM3u6NufULLCKkuV5J/eFbz5j6woD7xe74/6YeDYjJaNWTOKqAHkHJHUl4OuKAvvJYaUUNNdYHGJzmpVTcXA1tvvwhS1lKmcGjh3BI1ewP+0VKhKrUHMulVeANvzeAVrfEy0u7SlKIy6ZglJq7C4akaqFgihdrs5brGctB+8Lmkhu7QgAO4YlZ8yoeUMiQZ3a6QFS0LSlghVaMGUGPAVA845cCPQjhe/SqWr3wQCfxH2CX3KAMeeMxINOG6Nunlca9hGRVIpmYdP4R5CBxhwFeF08oKUYeThyUrWLIKUn+PMx6ZP5hDnXkpbIow6dwPOsXkMIigQ8wxNBZr9ncKVBSgWImIA40U6eriOqM0mt3bzIceZjnezszIgFrlzxY0+Ajdok5SbFn5Wp09I5md3M1Y+IhY1vUFuDmnygiWpiqpKQXGoqKA10DQHKnDdv40NQHgkqNBvynrb6Qldl2ElCSdKHRtKb4oxWFBuBT186xKTiAwF9d97bqRVj8UmVLVMqyQWAbxGyU3qSSBDeyDDmKMzEgEDLIsHoZqx4eeVLnRirz0JqAsALUCAfZPs1/ZZha+kLA7P7qWnMk94rxTTVs6i6mA0BpTQCJrUAKqytbwgON97xE++CEDKxYlFNC6ejNpruFKD4x7l2fxYmyEKBd0g+kfPeNm5lEv5+sexfZji8+EQH9l0noaehEa9P0KynaRnYySFTEk3TUc7RowHiPb6Q9ikSaPN/tNx+ZcuQKiqlgFi6kqTLD6e8X0OXnHoc5bJJNAKk7hqY8J2ntj7yufOq+bOlP7CSAhhqUhieA4QjM+KGY+7MPaCVKUJQswVMP4kkslNKeJnY7uMXSMRl8JZlizJLHdXde4tzaRwgyVdSkqW5OrF01etVqD7miMvCKz+NmWAyqhrKcHca03ExndVQ028JMMxKgo5SEhRc39kAjcxVxuYzcZhAoMgnMlQPhIA8zpfhbppYZPgKSHOVq6hgSARQ03cIqQos7B24M2gty84V0+C5jfd0bv/J/oh4L73+7/AMsKLbiKQVLwRDMDW1n4WfgdRFubJXMf3fyKDlwiSJQsgsdzqGX815PF3d7y25w/qIqVKhPSR7B6uCOQNTE5UsupncsH1o/C7ERdMk2ZqW/OkD4Q5fEHYqJ5MbRNAES0unxKqCWHBqeH6vaOM7VyMmJWR7Mz9In+OqgOAXnHSOs7jVKqMXpVyCm93jD7XSR3eHVr+kQTwBSsDzmL9YfpZVJoXlX42cyoQfs9P/C4ivvIccMwblrXWu6AZyqRZg5xEqekWPdk8GUbecbJrj/AqLK0Q0wwyTFmHHjSKCoNbUr8mi7Km3IOQJajADy1gjGzvGQHrlL73SCo/wCIqgH3U67+et+nnDS1qUVBXuHKnRkqT3gHGpVWOc427NRo4GYal7M/EP8AWNyXM9kHcCDWvhcU1rGRgEBSSbPVR4AinOsauFIWlH7Iq2/JQeghM1yXSL8KKnez8DbSgF+cCYkibPly/dlNNmA+yVkfokktT3lHkInicYEImLPshVTwS6i3H2T0inZwyyVTJjhcwmZMDMMyrSwC7hKQlPSGQ6siXsG42alKSSae7vJ9PSOZxk3M2YkNYCg/rFk+ZnOZ3PMfDSBcQoOBTyLQ1QSFykVInszVHn6R6/8AY7NUZM13y95RkhnyDM5a/sx4/wB0Lggj4c3j2j7J8DlwQWCr9ItRIcixyg+SYfiS5Fyfg9ACqQGpXic8hDzJmVNBWw5/l4CJKi6gNxG61HGkMbKmZ27x+TCTst1IUkEaFQa/UR4lKQUTAsgKy1Fg4IZWYijEEizs++PUftHCjKlpRR1gjeyQb8lZfKPPMPgk52dkqcBvdLHzZTU3Rlyz5odCPAYiQGCQSUqyso2KCk5CdymQlxapaxinI4SnwgpVlUGbwmzg1oQ193GJYXMlkh3lE01VKWoFiKhgsG+kzlF3dZ1NVy6b+8GyqrcZgjyjOxqQO5UAUkihBBA0Q2RWj6U4QsRN/SZQdxAJvVxU3LNS0W4FioF3YhYABqyr1sCM1uEBz3dJBcsA1y4pmrV2anCKok0v7IXvPkIUYnfTPyP6Q8FMizTQug9o1AsOP5aCUyTox4MAW/LaxBKAFVatS1jTnf6QQmWGTpXoeETFFSrFkJSSQQQNNwrU9IztkEiVKc17tOZy5dgTW94u2vMPdTA9SggVZ3GUa7zDd0pJFaCg+Hw0i/gjyW5yVKABKRQNrUtrWkA9opJmyQES1KUmYCEpSSQkoUFZWDkEpQ/8MaGHIfRxdjS16/msF7GmvORU0DcKNTyisZ7JWizhu4PPUbInqLJkzT/AoDzIaCMNshaFqlzAEqWmzg5bkO1Lt5R7PNQA/GPN+0MpX3o5QSogsBuSkk+ghy1EpuqB4Ix5s4gkpJCgxFxF2BOeYCHYO56M3raDcUO9VUObfkwpSAkUDD/aHPNaqhTxU+woVQWf48x8PKLcLhyZn78tKgNXRMKVfykdCIjs6Ubbw41BBofR41/urKkKay1BTblIcmn/AE/WM8pVwXSLdlIyCYlSRVxyYvXoDuh5SyigFCfIJSFacCKwev8AWE5SQoLbd7JV8CnyMSlyAUkvYBqfskF+p+UIsaZu08O65MkMUkrmzBoQhYCEkD8Ry03AikFuoIIUsObMB7OobjFS1BSnHtMo0dwkKUB6JSepiuWok0onTWnA7mi6ZQyp6g5CXYOH9NTWsDT0D3mjfw+z5aqEl2LVbyERw+xAFZlHMmwa53OI0b1QpxZzKpIe/TT4R9F9icN3eCw6f7tJPMhz6kx4RjMJ3aym+oNKiPZex3bCRNw6BNWmStIyqCzlSSNUKNK3Z3D9YfBqhck7Onmqclvdp1N/RvWKZUoEF+MZ0ztHhglXjJqbJUQeRZjzdo0pM5BRmSoKTfMCCG52idyYbWjzT7TsTnnS5YUXloJLa5yBf+D1jnsEoqATVT1DjVtN8XdtdoCbilqlqzI8ICg7FTabw5bi3GuTg5mVQB11Zm40p6aRz8vLbNUeEaf3d5kuZUhXhVxHsqdtQ4LU9pLWhsTLyTHBLkAqvp4XHMaftRZM8QJTr4gKjxNUUs6c/wDLF02WJiPESCzhqFic71sQUjzMUskBxAAWFsHcKCQWZT+KrVS+n7XNxsSspWUglkqbM7AhQoQzXCf5oJxklSqi4ZXhqMpd8rcW/wAPksajvM6k3BPJgtvgfSJRFAPdq/5yvP8A/UKK+5V+E+v0hRNhZrpLaFyd5r6mKFqLs3qKVrDYlabuabnsNxaGCUqBZRClbxY6B4mmVY20HKGFHWgB6e+k13Bga8IQzlTKBfcKiAsiipBQc+VbrKXULEAE76gNxjWmSwlBKvCBUpUoBQJ3VJIL2IH1HwiF2CJlhzlobDe43E0f4xZsyaUzhV2od19/nFCZ5J4NS9fm/wBYihasoLs7lgdcxd/J4pdlovk72dNJaukcttPGow+NkTJgJQSUqIBJSCPaZIc1AtvjZ2diO8QDwjku30gKKAd5b0rE4eJjsvoJdp8fg1JE3CoSV5g5ZaQDQ1SSBXhSOemgAqFS7gedOsPh5QEzKa6Md3uvd2OsaStmEqOagdgBelHDtujTKSMyTZVstBK2FPDRy9rV6jzjUnzDlBYUKSAbh/CW6BQ84UqUlKgQHeh4PWjUL1glOGNjcAF63zA36tGeTTY1LgPSh0hRNEhqb6u/Q+kVS1g+FT+EKcVBJCEqJLfuesOiZlSoK3iupzHTkB6nfEZoGV3f9ZX+AJrx8XoOML6ZLKiQlTv7oJvUVJ4PU23xCUfaIpmFxvDlhrvHOIzgwA3gZQRoolOUHe8LCLDMAaMetXaL2VoSVAit2u5G/jWLcOp0hnFObebxLugz6Dc/xa3WGFCBqa8C9Pl6xaLsgB2wkKlhSrghjahvrx9I0uxa/CtINjQ73DxmbZfu2FPFW3ytVoM7CSz3qgKggPzrDX6GEPWjeWS6EgVUp+gr8h5xldppgcSgzqBK9+UB25mOlwOF/SrV+EBI61Pyjj9qYVRnrmrpVgC9Eiled4QPyOkZSJSgKO25qbq9GOovBCQCzhiAdXt0reFMWoge6NS7E1tT874qXiMqmUHex5pf6j8vEcsQjSw6ilJSDVJzJPFJza1tEJOPysRRizO7OCaE7i3rA/fFKgXJoCh9zB73rpa+6JzsKFAlL+07AkC1m3MeMVLBsknMCmtyBYBJAGVXEEv+6TuhKQFTJiXKSoUtUqBCVNoXIdt2+pEw81QKFChTU8WLKBqxcAH+KNJGVKwqjFWUEmwXVJPQngCnymyEYmZX45f8/wBYUdH/AGen8CvI/WFFd5ajGx/vdPhDTPYT+6qFCjQhSCcH+pRyP+WBpf6uXzVChRSXZPglhrH975wJhvYR+8r4LhQoiPRJ1XZz2DHOfaBeXzMKFE4v1Bs/QAbPv0+cdDMt/Er4mFCi+TsXEHxfvc0/5oKm68z84UKFSLgmE/VL/wCmPiuC8RaZyPxhQoGVA8T7J/dV/wCQxen3+a/88KFEPoGTmX6fSAcT7Q6fCFCi0SGNtD2Vfun4CD/s89s/vD/KYUKND9DIj60eg9lP/kzIzftavI5K+UKFEL9IjJ+oeeCyP3vnFcm/VPxEKFCUWEv9XK/6afiqJ4ayeSPnChRVklivZR+8fgiDZtj+6j4woUVQHXQoUKK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10" y="453952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2" y="4095750"/>
            <a:ext cx="2714098" cy="185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88" y="4044799"/>
            <a:ext cx="303733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113433"/>
      </p:ext>
    </p:extLst>
  </p:cSld>
  <p:clrMapOvr>
    <a:masterClrMapping/>
  </p:clrMapOvr>
  <p:transition advTm="547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FAKTORY ZEVNÍHO PROSTŘEDÍ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3518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 dirty="0">
                <a:solidFill>
                  <a:srgbClr val="FF0000"/>
                </a:solidFill>
              </a:rPr>
              <a:t>Horko</a:t>
            </a:r>
            <a:r>
              <a:rPr lang="cs-CZ" b="1" dirty="0"/>
              <a:t> – zvýšené nároky na prokrvení kůže, většina seniorů hůře toleruje – </a:t>
            </a:r>
            <a:r>
              <a:rPr lang="cs-CZ" sz="1600" b="1" dirty="0"/>
              <a:t>vliv špatné kondice, obezity nebo kardiovaskulárního onemocnění, </a:t>
            </a:r>
            <a:r>
              <a:rPr lang="cs-CZ" b="1" dirty="0" smtClean="0"/>
              <a:t>(</a:t>
            </a:r>
            <a:r>
              <a:rPr lang="cs-CZ" sz="1000" b="1" dirty="0" err="1">
                <a:solidFill>
                  <a:schemeClr val="tx2">
                    <a:lumMod val="50000"/>
                  </a:schemeClr>
                </a:solidFill>
              </a:rPr>
              <a:t>Kenney</a:t>
            </a:r>
            <a:r>
              <a:rPr lang="cs-CZ" sz="1000" b="1" dirty="0">
                <a:solidFill>
                  <a:schemeClr val="tx2">
                    <a:lumMod val="50000"/>
                  </a:schemeClr>
                </a:solidFill>
              </a:rPr>
              <a:t>, 1995</a:t>
            </a:r>
            <a:r>
              <a:rPr lang="cs-CZ" b="1" dirty="0"/>
              <a:t>) </a:t>
            </a:r>
            <a:endParaRPr lang="en-US" b="1" dirty="0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68313" y="2198688"/>
            <a:ext cx="83518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 dirty="0">
                <a:solidFill>
                  <a:srgbClr val="FF0000"/>
                </a:solidFill>
              </a:rPr>
              <a:t>Zima</a:t>
            </a:r>
            <a:r>
              <a:rPr lang="cs-CZ" b="1" dirty="0"/>
              <a:t> – </a:t>
            </a:r>
            <a:r>
              <a:rPr lang="cs-CZ" sz="1600" b="1" dirty="0"/>
              <a:t>kožní vázokonstrikce, snížený systolický volum, provokace bronchospasmu</a:t>
            </a:r>
            <a:r>
              <a:rPr lang="cs-CZ" b="1" dirty="0"/>
              <a:t> – většina seniorů hůře toleruje (</a:t>
            </a:r>
            <a:r>
              <a:rPr lang="cs-CZ" sz="1000" b="1" dirty="0" err="1">
                <a:solidFill>
                  <a:schemeClr val="tx2">
                    <a:lumMod val="50000"/>
                  </a:schemeClr>
                </a:solidFill>
              </a:rPr>
              <a:t>Shephard</a:t>
            </a:r>
            <a:r>
              <a:rPr lang="cs-CZ" sz="1000" b="1" dirty="0">
                <a:solidFill>
                  <a:schemeClr val="tx2">
                    <a:lumMod val="50000"/>
                  </a:schemeClr>
                </a:solidFill>
              </a:rPr>
              <a:t>, 1992</a:t>
            </a:r>
            <a:r>
              <a:rPr lang="cs-CZ" b="1" dirty="0"/>
              <a:t>) </a:t>
            </a:r>
            <a:endParaRPr lang="en-US" b="1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68313" y="3068638"/>
            <a:ext cx="8424862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 dirty="0">
                <a:solidFill>
                  <a:srgbClr val="FF0000"/>
                </a:solidFill>
              </a:rPr>
              <a:t>Vysoká nadmořská výška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– horská nemoc hrozí seniorům méně než mladším jedincům (!) (</a:t>
            </a:r>
            <a:r>
              <a:rPr lang="cs-CZ" sz="1000" b="1" dirty="0" err="1">
                <a:solidFill>
                  <a:schemeClr val="tx2">
                    <a:lumMod val="50000"/>
                  </a:schemeClr>
                </a:solidFill>
              </a:rPr>
              <a:t>Balcomb</a:t>
            </a:r>
            <a:r>
              <a:rPr lang="cs-CZ" sz="1000" b="1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cs-CZ" sz="1000" b="1" dirty="0" err="1">
                <a:solidFill>
                  <a:schemeClr val="tx2">
                    <a:lumMod val="50000"/>
                  </a:schemeClr>
                </a:solidFill>
              </a:rPr>
              <a:t>Sutton</a:t>
            </a:r>
            <a:r>
              <a:rPr lang="cs-CZ" sz="1000" b="1" dirty="0">
                <a:solidFill>
                  <a:schemeClr val="tx2">
                    <a:lumMod val="50000"/>
                  </a:schemeClr>
                </a:solidFill>
              </a:rPr>
              <a:t>, 1996</a:t>
            </a:r>
            <a:r>
              <a:rPr lang="cs-CZ" b="1" dirty="0"/>
              <a:t>).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b="1" dirty="0">
                <a:solidFill>
                  <a:srgbClr val="FF0000"/>
                </a:solidFill>
              </a:rPr>
              <a:t>Ale zvýšené riziko </a:t>
            </a:r>
            <a:r>
              <a:rPr lang="cs-CZ" b="1" dirty="0" smtClean="0">
                <a:solidFill>
                  <a:srgbClr val="FF0000"/>
                </a:solidFill>
              </a:rPr>
              <a:t>IM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68313" y="4365625"/>
            <a:ext cx="842486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 dirty="0">
                <a:solidFill>
                  <a:srgbClr val="FF0000"/>
                </a:solidFill>
              </a:rPr>
              <a:t>Potápění</a:t>
            </a:r>
            <a:r>
              <a:rPr lang="cs-CZ" b="1" dirty="0"/>
              <a:t> </a:t>
            </a:r>
            <a:r>
              <a:rPr lang="cs-CZ" dirty="0"/>
              <a:t>– riziko pro seniory </a:t>
            </a:r>
            <a:r>
              <a:rPr lang="cs-CZ" b="1" dirty="0"/>
              <a:t>– </a:t>
            </a:r>
            <a:r>
              <a:rPr lang="cs-CZ" sz="1600" b="1" dirty="0"/>
              <a:t>přechodná ztráta vědomí způsobená kardiální arytmií a náhlý pokles systémového TK při vynořování se z vody</a:t>
            </a:r>
            <a:r>
              <a:rPr lang="cs-CZ" b="1" dirty="0"/>
              <a:t>.</a:t>
            </a:r>
            <a:endParaRPr lang="en-US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15878"/>
            <a:ext cx="1944216" cy="166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5"/>
          <a:stretch/>
        </p:blipFill>
        <p:spPr bwMode="auto">
          <a:xfrm>
            <a:off x="5508105" y="5070075"/>
            <a:ext cx="3528392" cy="168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41231"/>
            <a:ext cx="2159992" cy="171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7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3272" y="1772816"/>
            <a:ext cx="7125112" cy="4051437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3568" y="1196752"/>
            <a:ext cx="748883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Akutní choroby a horečnaté stavy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Akutní potíže pohybového  aparátu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Nedostatečně kompenzovaná chronická onemocnění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Nestabilní angina pectoris a dušnost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Švihové pohyby, skoky, delší zadržování dechu, hluboké předklony s hlavou dolů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Záklon hlavy a krční páteře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49872" y="3861048"/>
            <a:ext cx="819859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Relativní kontraindikace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 ve vyšším věku</a:t>
            </a:r>
          </a:p>
        </p:txBody>
      </p:sp>
      <p:sp>
        <p:nvSpPr>
          <p:cNvPr id="6" name="Obdélník 5"/>
          <p:cNvSpPr/>
          <p:nvPr/>
        </p:nvSpPr>
        <p:spPr>
          <a:xfrm>
            <a:off x="549872" y="5013176"/>
            <a:ext cx="798256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U kardiaků dlouhé výdrže ve vzpažení ( HKK nad úrovni srdce)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S endoprotézou kyčelního kloubu ( prudké ohnutí, rotace)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Bolest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49872" y="188640"/>
            <a:ext cx="8342607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Absolutní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kontraindikace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 ve vyšším věku</a:t>
            </a:r>
          </a:p>
        </p:txBody>
      </p:sp>
    </p:spTree>
    <p:extLst>
      <p:ext uri="{BB962C8B-B14F-4D97-AF65-F5344CB8AC3E}">
        <p14:creationId xmlns:p14="http://schemas.microsoft.com/office/powerpoint/2010/main" val="19726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Nevhodná cvičení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Prudké a náhlé změny polohy jedince ( závratě)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Příliš velké tempo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Skoky a dopady na tvrdou zem ( klouby)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Dlouhé záklony hlavy ( nedokrvení CNS)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Náročné koordinační cvičení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Izometrická cvičení se zadrženým dechem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Cvičení na nářadí ( hrazda, bradla,…)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5862" y="476673"/>
            <a:ext cx="5473201" cy="792088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Vhodné pohybové aktivity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4584215" cy="51845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Vytrvalostní aktivity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Chůze</a:t>
            </a:r>
          </a:p>
          <a:p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Nordic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Walking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( pomocí holí)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Aktivity ve vodě ( plavání)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Jízda na kole ( stacionární kolo)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Turistika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Běh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Běžecké lyžování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Ale i </a:t>
            </a:r>
            <a:r>
              <a:rPr lang="cs-CZ" dirty="0" smtClean="0">
                <a:solidFill>
                  <a:srgbClr val="FF0000"/>
                </a:solidFill>
              </a:rPr>
              <a:t>práce na zahrádce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Silová a protahovací cvičení</a:t>
            </a:r>
          </a:p>
          <a:p>
            <a:pPr marL="0" indent="0">
              <a:buNone/>
            </a:pPr>
            <a:endParaRPr lang="cs-CZ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Jóga a čínská zdravotní cvičení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18" y="5517232"/>
            <a:ext cx="3238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27" y="1067983"/>
            <a:ext cx="1392449" cy="196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98" y="2924945"/>
            <a:ext cx="207091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"/>
          <a:stretch/>
        </p:blipFill>
        <p:spPr bwMode="auto">
          <a:xfrm>
            <a:off x="6948264" y="91794"/>
            <a:ext cx="1781175" cy="247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80954"/>
            <a:ext cx="2362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1711021" cy="186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349625" y="1268413"/>
            <a:ext cx="5794375" cy="4968875"/>
          </a:xfrm>
        </p:spPr>
        <p:txBody>
          <a:bodyPr>
            <a:noAutofit/>
          </a:bodyPr>
          <a:lstStyle/>
          <a:p>
            <a:r>
              <a:rPr lang="cs-CZ" sz="1600" b="1" dirty="0"/>
              <a:t>p</a:t>
            </a:r>
            <a:r>
              <a:rPr lang="cs-CZ" sz="1600" b="1" dirty="0" smtClean="0"/>
              <a:t>ravidelná PA je nejúčinnější, nejlacinější a nejméně rizikový preventivní prostředek</a:t>
            </a:r>
          </a:p>
          <a:p>
            <a:r>
              <a:rPr lang="cs-CZ" sz="1600" b="1" dirty="0" smtClean="0"/>
              <a:t>brání např. vzniku angíny pectoris, IM, hypertenze, obezita, cukrovka </a:t>
            </a:r>
            <a:r>
              <a:rPr lang="cs-CZ" sz="1600" b="1" dirty="0" err="1" smtClean="0"/>
              <a:t>II.typu</a:t>
            </a:r>
            <a:r>
              <a:rPr lang="cs-CZ" sz="1600" b="1" dirty="0" smtClean="0"/>
              <a:t>, některá nádorová onemocnění</a:t>
            </a:r>
          </a:p>
          <a:p>
            <a:r>
              <a:rPr lang="cs-CZ" sz="1600" b="1" dirty="0" smtClean="0"/>
              <a:t>ovlivňuje pozitivně od narození do stáří</a:t>
            </a:r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b="1" dirty="0" smtClean="0"/>
              <a:t>začít není nikdy pozdě</a:t>
            </a:r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b="1" dirty="0" smtClean="0"/>
              <a:t>nejméně 5 x týdně </a:t>
            </a:r>
            <a:r>
              <a:rPr lang="cs-CZ" sz="1600" b="1" smtClean="0"/>
              <a:t>střední intenzitou </a:t>
            </a:r>
            <a:r>
              <a:rPr lang="cs-CZ" sz="1600" b="1" dirty="0" smtClean="0"/>
              <a:t>po dobu minimálně 30 min</a:t>
            </a:r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b="1" dirty="0" smtClean="0"/>
              <a:t>Střídání všech PA, co děláme rádi ( chůze, golf, jízda na kole,… )</a:t>
            </a:r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b="1" dirty="0" smtClean="0"/>
              <a:t>Důležitá je i přirozená pohybová aktivita</a:t>
            </a:r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b="1" dirty="0" smtClean="0"/>
              <a:t>10 000 kroků (  asi 5 – 7 km chůze)</a:t>
            </a:r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b="1" dirty="0" smtClean="0"/>
              <a:t>dnes</a:t>
            </a:r>
          </a:p>
          <a:p>
            <a:endParaRPr lang="cs-CZ" sz="1600" dirty="0" smtClean="0"/>
          </a:p>
          <a:p>
            <a:endParaRPr lang="cs-CZ" sz="1600" dirty="0"/>
          </a:p>
        </p:txBody>
      </p:sp>
      <p:sp>
        <p:nvSpPr>
          <p:cNvPr id="5" name="Šipka doprava 4"/>
          <p:cNvSpPr/>
          <p:nvPr/>
        </p:nvSpPr>
        <p:spPr>
          <a:xfrm>
            <a:off x="2555776" y="5140"/>
            <a:ext cx="792088" cy="5040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Proč ?</a:t>
            </a:r>
            <a:endParaRPr lang="cs-CZ" sz="1100" dirty="0"/>
          </a:p>
        </p:txBody>
      </p:sp>
      <p:sp>
        <p:nvSpPr>
          <p:cNvPr id="6" name="Šipka doprava 5"/>
          <p:cNvSpPr/>
          <p:nvPr/>
        </p:nvSpPr>
        <p:spPr>
          <a:xfrm>
            <a:off x="2065982" y="2132856"/>
            <a:ext cx="1149792" cy="55433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Kdy začít ?</a:t>
            </a:r>
            <a:endParaRPr lang="cs-CZ" sz="1000" dirty="0"/>
          </a:p>
        </p:txBody>
      </p:sp>
      <p:sp>
        <p:nvSpPr>
          <p:cNvPr id="7" name="Šipka doprava 6"/>
          <p:cNvSpPr/>
          <p:nvPr/>
        </p:nvSpPr>
        <p:spPr>
          <a:xfrm>
            <a:off x="1271558" y="1340768"/>
            <a:ext cx="1944216" cy="6480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Ve kterém věku začíná působit ?</a:t>
            </a:r>
            <a:endParaRPr lang="cs-CZ" sz="1000" dirty="0"/>
          </a:p>
        </p:txBody>
      </p:sp>
      <p:sp>
        <p:nvSpPr>
          <p:cNvPr id="8" name="Šipka doprava 7"/>
          <p:cNvSpPr/>
          <p:nvPr/>
        </p:nvSpPr>
        <p:spPr>
          <a:xfrm>
            <a:off x="1093944" y="2780928"/>
            <a:ext cx="2232248" cy="87437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Jak dlouho, jak moc a jak často ?</a:t>
            </a:r>
            <a:endParaRPr lang="cs-CZ" sz="1000" dirty="0"/>
          </a:p>
        </p:txBody>
      </p:sp>
      <p:sp>
        <p:nvSpPr>
          <p:cNvPr id="9" name="Šipka doprava 8"/>
          <p:cNvSpPr/>
          <p:nvPr/>
        </p:nvSpPr>
        <p:spPr>
          <a:xfrm>
            <a:off x="1211572" y="5607496"/>
            <a:ext cx="2009836" cy="5040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Kolik kroků udělat  ?</a:t>
            </a:r>
            <a:endParaRPr lang="cs-CZ" sz="1100" dirty="0"/>
          </a:p>
        </p:txBody>
      </p:sp>
      <p:sp>
        <p:nvSpPr>
          <p:cNvPr id="10" name="Šipka doprava 9"/>
          <p:cNvSpPr/>
          <p:nvPr/>
        </p:nvSpPr>
        <p:spPr>
          <a:xfrm>
            <a:off x="1726674" y="6309320"/>
            <a:ext cx="1572628" cy="5040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Kdy tedy začít ?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439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42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DÉLKA ŽIVOTA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/>
              <a:t>se prodlužuje</a:t>
            </a:r>
            <a:endParaRPr lang="en-US" sz="2000" b="1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41287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b="1" dirty="0" smtClean="0"/>
              <a:t>snížení </a:t>
            </a:r>
            <a:r>
              <a:rPr lang="cs-CZ" b="1" dirty="0"/>
              <a:t>výskytu infekčních onemocnění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b="1" dirty="0"/>
              <a:t>pokles frekvence předčasných úmrtí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b="1" dirty="0"/>
              <a:t>zlepšení životních podmínek a úrovně lékařské péče</a:t>
            </a:r>
            <a:endParaRPr lang="en-US" b="1" dirty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33737" y="3356992"/>
            <a:ext cx="8424862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 dirty="0"/>
              <a:t>Další vlivy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pohlaví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cs-CZ" b="1" dirty="0"/>
              <a:t> dědičnost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cs-CZ" b="1" dirty="0"/>
              <a:t> socioekonomický stav</a:t>
            </a:r>
          </a:p>
          <a:p>
            <a:pPr eaLnBrk="1" hangingPunct="1">
              <a:spcBef>
                <a:spcPct val="50000"/>
              </a:spcBef>
            </a:pPr>
            <a:endParaRPr lang="en-US" b="1" dirty="0"/>
          </a:p>
        </p:txBody>
      </p:sp>
      <p:sp>
        <p:nvSpPr>
          <p:cNvPr id="2" name="Obdélník 1"/>
          <p:cNvSpPr/>
          <p:nvPr/>
        </p:nvSpPr>
        <p:spPr>
          <a:xfrm>
            <a:off x="233738" y="5404868"/>
            <a:ext cx="4986334" cy="12648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pohybová aktivita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53" y="2852936"/>
            <a:ext cx="3688197" cy="29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804459"/>
      </p:ext>
    </p:extLst>
  </p:cSld>
  <p:clrMapOvr>
    <a:masterClrMapping/>
  </p:clrMapOvr>
  <p:transition spd="slow" advTm="415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6540" y="548680"/>
            <a:ext cx="849630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 dirty="0" smtClean="0">
                <a:solidFill>
                  <a:srgbClr val="FF0000"/>
                </a:solidFill>
              </a:rPr>
              <a:t>Preference pohybových aktivit</a:t>
            </a:r>
            <a:endParaRPr lang="cs-CZ" sz="2000" b="1" dirty="0"/>
          </a:p>
          <a:p>
            <a:pPr algn="ctr" eaLnBrk="1" hangingPunct="1">
              <a:spcBef>
                <a:spcPct val="50000"/>
              </a:spcBef>
            </a:pPr>
            <a:r>
              <a:rPr lang="cs-CZ" b="1" dirty="0"/>
              <a:t>Chůze, práce na zahradě, cyklistika, plavání, tanec,                                                      golf (muži), aerobik (ženy)</a:t>
            </a:r>
            <a:endParaRPr lang="en-US" b="1" dirty="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0825" y="6381750"/>
            <a:ext cx="8713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900" dirty="0" err="1"/>
              <a:t>U.S.National</a:t>
            </a:r>
            <a:r>
              <a:rPr lang="cs-CZ" sz="900" dirty="0"/>
              <a:t> Center </a:t>
            </a:r>
            <a:r>
              <a:rPr lang="cs-CZ" sz="900" dirty="0" err="1"/>
              <a:t>for</a:t>
            </a:r>
            <a:r>
              <a:rPr lang="cs-CZ" sz="900" dirty="0"/>
              <a:t> </a:t>
            </a:r>
            <a:r>
              <a:rPr lang="cs-CZ" sz="900" dirty="0" err="1"/>
              <a:t>Health</a:t>
            </a:r>
            <a:r>
              <a:rPr lang="cs-CZ" sz="900" dirty="0"/>
              <a:t> </a:t>
            </a:r>
            <a:r>
              <a:rPr lang="cs-CZ" sz="900" dirty="0" err="1"/>
              <a:t>Statistics</a:t>
            </a:r>
            <a:r>
              <a:rPr lang="cs-CZ" sz="900" dirty="0"/>
              <a:t> 1989</a:t>
            </a:r>
            <a:endParaRPr lang="en-US" sz="900" dirty="0"/>
          </a:p>
        </p:txBody>
      </p:sp>
      <p:sp>
        <p:nvSpPr>
          <p:cNvPr id="2" name="Obdélník 1"/>
          <p:cNvSpPr/>
          <p:nvPr/>
        </p:nvSpPr>
        <p:spPr>
          <a:xfrm>
            <a:off x="352329" y="5005565"/>
            <a:ext cx="7763444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b="1" dirty="0"/>
              <a:t>&gt; </a:t>
            </a:r>
            <a:r>
              <a:rPr lang="cs-CZ" b="1" dirty="0"/>
              <a:t>70 roků, 30% mužů a 28% žen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38807" y="4365104"/>
            <a:ext cx="777696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b="1" dirty="0"/>
              <a:t>&gt; </a:t>
            </a:r>
            <a:r>
              <a:rPr lang="cs-CZ" b="1" dirty="0"/>
              <a:t>60 roků, 47% mužů a 39% žen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52490" y="5794312"/>
            <a:ext cx="7704856" cy="58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b="1" dirty="0"/>
              <a:t>&gt; </a:t>
            </a:r>
            <a:r>
              <a:rPr lang="cs-CZ" b="1" dirty="0"/>
              <a:t>85 roků, 23% mužů a 15% žen</a:t>
            </a:r>
            <a:endParaRPr lang="en-US" b="1" dirty="0"/>
          </a:p>
        </p:txBody>
      </p:sp>
      <p:sp>
        <p:nvSpPr>
          <p:cNvPr id="3" name="AutoShape 2" descr="data:image/jpeg;base64,/9j/4AAQSkZJRgABAQAAAQABAAD/2wCEAAkGBhISEBQUExQUFRQUGBIVFRUWEhQVFRUYFxcWGBUVFxgXHCYeGBojGxMXHy8gIycpLC4tHR8xNTAqNSYsLCkBCQoKBQUFDQUFDSkYEhgpKSkpKSkpKSkpKSkpKSkpKSkpKSkpKSkpKSkpKSkpKSkpKSkpKSkpKSkpKSkpKSkpKf/AABEIANEAmQMBIgACEQEDEQH/xAAcAAEAAgIDAQAAAAAAAAAAAAAABwgBBgIDBQT/xABCEAABAwIDBgMFBgIHCQAAAAABAAIDBBEFEiEGBzFBUWETInEIMkKBkRQjUmKCknKhFSQzU3OxwRc0NVWi0dLh8P/EABQBAQAAAAAAAAAAAAAAAAAAAAD/xAAUEQEAAAAAAAAAAAAAAAAAAAAA/9oADAMBAAIRAxEAPwCcUREBERAREQF1VNUyNjnvcGtYHOc4mwaGi7iTyAGq7VGe/wAxWSHC8rNBNKyN5vY5QC8juCWgHsO6CMt4G+Spq5XMpZHwUwNm5HFkkgB997h5hf8ACCLDjfVR82ueH587s97587s37r3XzIgmrdZvmc1zaavkLmmzYqhxu5pOgZK7iWn8R1HPThPDToqPtOiuVsnLehpfNn+4g83X7tuqD10REBERAREQEREBERAREQEREHFzrKvG+HefBXt+yQMzMjkzGcn3nNDm/dgfCbnzHj05qSN822TaOgfE11p6lro42g6hrtJJOwDSQD1I6Kr5cg4oiIMgqyO4PHnzYaYnh39WfkY43sWOu4NvzLTmHYFqre1XK2Uw2OChpo425Gtijs3mLgON+5JJPdB66IiAvixbFo6aGSaVwbHE1znHsOnfkBzJC+1Qf7RW0MjTBRtNo3NM0luLiHFrAewsTbrboEG67Mb5MPrpRE1z4pXGzGStAznkGuaSLnoSFvQKpBE8gggkEG4I0IPIjurkbIYn9ooKaY8ZIYnO/iLRm/ndB7CIiAiIgIi4l6DIK+PFsWhp4nSzSMjjb7z3uDQOnqew1K0DbrfVS0WaKC1TUN0IDvuoz+d44kfhb8yFAm0u2VVXy+JUyOfb3WDSNg6MYNB68TzJQetvV2ujxHEDNDm8NrGRMzCxIaXEm3IEuJ11WmrLisIC7aZzQ4ZwS24zBpAJF9bE8Da66kQWc2L2iwCo8KOmZTxzAAMZJTsbLcDQB7h53ejiTqVIwKpBHKWkEXBBuCDYg8iDyKlnd7vxlgLIa4ulh0Al4yx/xf3jR+4dTwQWHRfNQYjHNG2SJ7XxvF2vabtI6grvzoMSOtcnlz4Kp283bD+kMQfI23hR3ih01LGk+Y93Ek+hA5Kdt8u1go8Ne1rrTVN4Y7cQ0/2r/k3S/VwVXMqDb922wbsUqjHnMcUbQ+V4F3ZSbBrRwzHXjwsePBWlwfC2U0McMYyxxMYxgvcgNFtTzPO/VRd7O2AujpZql2gqHNZH3bFmBdfmMziP0lS8gIiICIiDi5ygzfLvVeJH0NI8tDbtqJWnVx4GJhHADg4jUnTkbzZXteY3iPR5Y8MJ5Oscp+tlSuozB7g++a5zXvfNfzX73QdeZchF/Lit03V7CxYnVvZLI5jImCRzWN8zxmDcoPw8Rc6/6iwlTsJSfYJaOGFkUcrHNOVuua3ke48XODrOub8EFRHBYW6bQbra2johVVDQ0eJ4ZjBzPYDcNe4jQAkWAvzHVaY7igwiIgLIcsgLYsS3e4hBEJZKWURlodna3O0NIuC7JfLx+KyDnsbvCrMNkvA+8ZN3wvuY397fC78wsfVTLhvtC0LorzRTxyAXyBokDjpo11x9XAKuiXQbJt5trLiVW6Z4ysAyxR3uI2dL83E6k9ewXo7qtijiNc0ObenhtJOeRF/LHfq4i3pm6LTBqrV7p9kRQYdG1zbTS2lm6hzh5WH+Fth63QbdR0McLGxxtaxjBZrGgNaB0AC70RAREQEREGHBVc30bOfZMVkIFmVAE7el3EiQD9YcbdwrSKMN/WypqaATxtvJSlzjbj4TgPE+hDXegKCJ9zO0kdHijHSvDIpWPic5xs1uaxYXHkMzQLnQX1VpWuBGipCG2VjNxm2kc1GKSSS88GYNa46uiv5Ml9SG+7bkMvJBIe0GDR1dNLTyC7JWOYe1/dcO7TZw7gKnmOYNJS1EsEos+Jxa7vbgR2IsR2IV0wbqCPaOwJjZKaqaAHPzxSEfFkAcwnuAXD0A6IIUREQbVuy2eFbidPE4XYHeJIOWSMZyD6kBv6lbgDRVx9nYD+k5ev2eS3747qxwQaJtVubw+tJeGGCU6l8Nmhx/MwjKflY91G2J+zlWNJ8Cogkbyzh8bvn7w/mrCoghXd1uMfT1AqK/I7wyDFEx2dpcNQ95IFwDwb1tfoZpCyiAiIgIiICIiAuD4gQQdQeI5LmiCve+LdbHSN+2UgIiL7SxXu2IuPlczmGF1xY8CRbTQRPHUOY4OY4tcLEOaS0g9QRqCrp4hQslifHI0PY9rmuaeDmkWIKgfHPZ1qfFcaWaJ0ZJLRLnY8D8JIaQ710v0QbPuS3lTVokpap4fNG0PieRZ0jBo8OI0c5t268TfXhdeT7SOKC1JB8V5ZT2Fgxv1830Xz7LbqqnCZ2YhVTwMipvEkkDC9zizI5thdouSXWt6KNNtdrJMRrH1Egy3s1jL38NjfdbfnxuTzJKDX0REEm+z5DfFibkZYJjYfFcxtsf3X+QVlQq0bgI3nFwW8BDNn9DlA/6sqsuEGUREBERAREQEREBERAREQERYJQRV7RGLmPD4oQbePKM3dsYzW/cWfRVyU5e0hXxOFJEHffNMjy38LHANBPS7mmw7FQcUGEREEs+zvi8cddNC8gOnjGQnm6MlxaO+Uk/pKsSCqSUVa+J7ZI3Fr2Oa9jm6Frgbgj5gK2G7rbdmJUTZdBKzyTMHwvAGoH4XA5h8xyKDbEREBERAREQEREBERAREQF5e02PxUVLJUSnyRtJtzceDWN/M42A9ey9Mqv/ALQ21ZfUR0TD5Ig2WTvI8eUH+Fmvq49EEYbQ49LV1MtRKbvldmPRo4NY3oAAB8l5pKErCAiIgLZNh9s58NqWzRG7TYSxn3ZWX1b2PGzuR7Eg62s3QXWwrFGVEMc0ZzRyND2nqCL/AOtvW6+xQ37Pm1wfE+hefPEXSw3PFjj52j+F5zfrKmRAREQEREBERAREQEReVtHtPT0MDpqh4YwaDm5x5NY3i5x6fWw1QduOY1FS08k8zsscbS5x69AOridAOZVQNpcZfV1U1Q/R0r3Ptf3QeDfkAAtg3ibyZ8Tl1Bjp2H7uEHnwzyH4n2+QGg5k6YSgwshq7aSjfK9rI2l73kNa1ou5xOgAA4m6nfd/uKbC5k9eWveLObTixjaeXiO+Mj8I8unEhB8e5Hdo4EV9UywIIp43AeYOFjM4H4bOIaD1J6E/PvY3OeEH1dCz7sXdNA0XydZIh+DmW/DxGmgndsdllzboKQuauCsDvI3IMlElTQ+WU3c6n0DJDxd4f4HHjl4E9FAUsRBIIIIJBBFrHmD0QffgGOSUdTFURGz4nBwvex4hzT2IJB9VbbZLaWKvpWVEXuv4tvdzHj32O7g/UWPAhU3Cmf2cccInqaU3yvYJmjkHMIY76h7fogntFgLKAiIgIiICIsOKDz9oMdio6eSomNo425jbUno1o5knQdzyGqqdtptpUYjUummNgLiOMe7G38I79TzKlH2htqxaKhYddJ5teHERMP1Lj+nqoOKDIK+vDcKlqJBHDG+WR3usY0uJ76cu644XhslRNHDE0vkkcGsaOJJ/y635K1u73YSHDKYRtAdM4AzS28z3aaC+oYOAHz4koNW3R7qzQD7TUgfaXXDG3BELSNdRoXu5kcBpfUqUg1ZssoCIiDBbdVw397KNpq5tRGLMqgS4DgJW2z/uBa71urIKNN/2E+LhRkFr08sb++Vx8N383tPyQVnW4bpseFJi1O9xsx5MLzyAlGUE9g7KfktQsuURINxoRrccuiC77Vla9sDtIK7D4J7jM5uWQdJGeV/fiLi/IhbCgIiICIiAvixfFY6eCSaV2WOJrnuPYDl1J4AcyQvrLlX7fvt2+Sc0Ebh4MeUylrrl8lgcjugZ+Hrx4BBGe0+OPrKuaof70r3Ote+UfC0dg0AfJeYGoSpM3QbsTXyfaJx/VI3Wt/fvHwDowaZj8hzIDctw+wXhM+3zNs+UFsAPFsZ4yer+A/KPzaTIuuOENAAAAAsAAAAOQA5LsQEREBERAXnbQYMyrpZqd/uyscwnpcaO9QQCvRRBSrF8Mkp5pIZRlfG5zHDuDxHY8R2IXwqxe+vduayL7XTMJqIgBIxouZYx0HN7eI5kXGtgFXZzbIJh9nnasRzS0Tz5Zryxf4jB52/Ngv8AoU/hUswTFH008U7PfieyRvq0g29DwVxMFxqKqgjmhcHMka1wIN7X4g9COBHIoPQREQEREEcb5tt20dC+GObJVTBuQNzZwzN533HuCwIBv1tw0rNJMXElxJJNyTqSTxJPNbPvL2h+24nUSg3YHmOPpkj8rSOxsXfNaqg5NCtpuwwJ9JhVNE92Z2XxOFsol+8yd7ZuKq/sth7J62nheSGSzQxuINjZ7w02PI2JCuVE0BoHQAD5cEHNERAREQEREBERBwc3RVw36bGClrBUxi0VUXucPwyixf8AJ183rm5WVklp+9XZYV2GysDS6SMGaEN4mRjTZvDW4JFueiCpt1vm6jb84bU2kuaebK2QX9w5hllA4XFzfqD1WiytsSDoRdcboLvMkvzFv/rLsVP8O3hYlAxrI6ydrGizW+IXBo5AB1wB2W14fv8A8TjjLHeDM63lkeyzh6hhaHfQILJlyzdVQdvYxUyiX7XJcODsmgj0N8pYBbLpqOnFSD/t6rP+XH90v/igjfbbd9V4dI7xI3GG9mTtF43C5Dbke678ptr8lqharuyU4cCCAQeIIBB7Ec1FW8ncnFOwzUDGRTi94m2ZHKOgHusd9GnnY6oK9wTFjg5pLXNIcCNCCDcEHkrDbud9UVW6Onq/u6hxaxjwPu5nHQA/3byeXAngRwUG12x1dCSJKWobbrC+31Asu/Z7ZStqJ42wQy5y5tnlj2sYQb5nPtZoFr/LqguFdZXRS5src9s9m5st8ua3mtfW1+C70BERAREQEREBcXBckQVX3t7FOw+uJzF0VR4ksbiNRd5zRnXUtuNdLgjTitFKtJvm2TNbhzvDbmmpyJowBq4DSRg9W6+rQquliDguWUrc9id1VbiJD2tEUF/7aQENPXw28X/LTuFN2yW5agonNkIdPM3UPltlDvxNjHlBHK9/qgiXdXutmrKhk1RE5lIwhxzgt8a2rWNB1LSeJ4W7lWT8FnRv7R/2XaGLHh9z9UHNcXoiDDOH1XD/ANf5rKIOYXJEQEREBERAREQEREHU/j+3/VVV3sf8Wm9Qsogs3hP+7w/4cf8AkxeiOPyREHJ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ISEBQUExQUFRQUGBIVFRUWEhQVFRUYFxcWGBUVFxgXHCYeGBojGxMXHy8gIycpLC4tHR8xNTAqNSYsLCkBCQoKBQUFDQUFDSkYEhgpKSkpKSkpKSkpKSkpKSkpKSkpKSkpKSkpKSkpKSkpKSkpKSkpKSkpKSkpKSkpKSkpKf/AABEIANEAmQMBIgACEQEDEQH/xAAcAAEAAgIDAQAAAAAAAAAAAAAABwgBBgIDBQT/xABCEAABAwIDBgMFBgIHCQAAAAABAAIDBBEFEiEGBzFBUWETInEIMkKBkRQjUmKCknKhFSQzU3OxwRc0NVWi0dLh8P/EABQBAQAAAAAAAAAAAAAAAAAAAAD/xAAUEQEAAAAAAAAAAAAAAAAAAAAA/9oADAMBAAIRAxEAPwCcUREBERAREQF1VNUyNjnvcGtYHOc4mwaGi7iTyAGq7VGe/wAxWSHC8rNBNKyN5vY5QC8juCWgHsO6CMt4G+Spq5XMpZHwUwNm5HFkkgB997h5hf8ACCLDjfVR82ueH587s97587s37r3XzIgmrdZvmc1zaavkLmmzYqhxu5pOgZK7iWn8R1HPThPDToqPtOiuVsnLehpfNn+4g83X7tuqD10REBERAREQEREBERAREQEREHFzrKvG+HefBXt+yQMzMjkzGcn3nNDm/dgfCbnzHj05qSN822TaOgfE11p6lro42g6hrtJJOwDSQD1I6Kr5cg4oiIMgqyO4PHnzYaYnh39WfkY43sWOu4NvzLTmHYFqre1XK2Uw2OChpo425Gtijs3mLgON+5JJPdB66IiAvixbFo6aGSaVwbHE1znHsOnfkBzJC+1Qf7RW0MjTBRtNo3NM0luLiHFrAewsTbrboEG67Mb5MPrpRE1z4pXGzGStAznkGuaSLnoSFvQKpBE8gggkEG4I0IPIjurkbIYn9ooKaY8ZIYnO/iLRm/ndB7CIiAiIgIi4l6DIK+PFsWhp4nSzSMjjb7z3uDQOnqew1K0DbrfVS0WaKC1TUN0IDvuoz+d44kfhb8yFAm0u2VVXy+JUyOfb3WDSNg6MYNB68TzJQetvV2ujxHEDNDm8NrGRMzCxIaXEm3IEuJ11WmrLisIC7aZzQ4ZwS24zBpAJF9bE8Da66kQWc2L2iwCo8KOmZTxzAAMZJTsbLcDQB7h53ejiTqVIwKpBHKWkEXBBuCDYg8iDyKlnd7vxlgLIa4ulh0Al4yx/xf3jR+4dTwQWHRfNQYjHNG2SJ7XxvF2vabtI6grvzoMSOtcnlz4Kp283bD+kMQfI23hR3ih01LGk+Y93Ek+hA5Kdt8u1go8Ne1rrTVN4Y7cQ0/2r/k3S/VwVXMqDb922wbsUqjHnMcUbQ+V4F3ZSbBrRwzHXjwsePBWlwfC2U0McMYyxxMYxgvcgNFtTzPO/VRd7O2AujpZql2gqHNZH3bFmBdfmMziP0lS8gIiICIiDi5ygzfLvVeJH0NI8tDbtqJWnVx4GJhHADg4jUnTkbzZXteY3iPR5Y8MJ5Oscp+tlSuozB7g++a5zXvfNfzX73QdeZchF/Lit03V7CxYnVvZLI5jImCRzWN8zxmDcoPw8Rc6/6iwlTsJSfYJaOGFkUcrHNOVuua3ke48XODrOub8EFRHBYW6bQbra2johVVDQ0eJ4ZjBzPYDcNe4jQAkWAvzHVaY7igwiIgLIcsgLYsS3e4hBEJZKWURlodna3O0NIuC7JfLx+KyDnsbvCrMNkvA+8ZN3wvuY397fC78wsfVTLhvtC0LorzRTxyAXyBokDjpo11x9XAKuiXQbJt5trLiVW6Z4ysAyxR3uI2dL83E6k9ewXo7qtijiNc0ObenhtJOeRF/LHfq4i3pm6LTBqrV7p9kRQYdG1zbTS2lm6hzh5WH+Fth63QbdR0McLGxxtaxjBZrGgNaB0AC70RAREQEREGHBVc30bOfZMVkIFmVAE7el3EiQD9YcbdwrSKMN/WypqaATxtvJSlzjbj4TgPE+hDXegKCJ9zO0kdHijHSvDIpWPic5xs1uaxYXHkMzQLnQX1VpWuBGipCG2VjNxm2kc1GKSSS88GYNa46uiv5Ml9SG+7bkMvJBIe0GDR1dNLTyC7JWOYe1/dcO7TZw7gKnmOYNJS1EsEos+Jxa7vbgR2IsR2IV0wbqCPaOwJjZKaqaAHPzxSEfFkAcwnuAXD0A6IIUREQbVuy2eFbidPE4XYHeJIOWSMZyD6kBv6lbgDRVx9nYD+k5ev2eS3747qxwQaJtVubw+tJeGGCU6l8Nmhx/MwjKflY91G2J+zlWNJ8Cogkbyzh8bvn7w/mrCoghXd1uMfT1AqK/I7wyDFEx2dpcNQ95IFwDwb1tfoZpCyiAiIgIiICIiAuD4gQQdQeI5LmiCve+LdbHSN+2UgIiL7SxXu2IuPlczmGF1xY8CRbTQRPHUOY4OY4tcLEOaS0g9QRqCrp4hQslifHI0PY9rmuaeDmkWIKgfHPZ1qfFcaWaJ0ZJLRLnY8D8JIaQ710v0QbPuS3lTVokpap4fNG0PieRZ0jBo8OI0c5t268TfXhdeT7SOKC1JB8V5ZT2Fgxv1830Xz7LbqqnCZ2YhVTwMipvEkkDC9zizI5thdouSXWt6KNNtdrJMRrH1Egy3s1jL38NjfdbfnxuTzJKDX0REEm+z5DfFibkZYJjYfFcxtsf3X+QVlQq0bgI3nFwW8BDNn9DlA/6sqsuEGUREBERAREQEREBERAREQERYJQRV7RGLmPD4oQbePKM3dsYzW/cWfRVyU5e0hXxOFJEHffNMjy38LHANBPS7mmw7FQcUGEREEs+zvi8cddNC8gOnjGQnm6MlxaO+Uk/pKsSCqSUVa+J7ZI3Fr2Oa9jm6Frgbgj5gK2G7rbdmJUTZdBKzyTMHwvAGoH4XA5h8xyKDbEREBERAREQEREBERAREQF5e02PxUVLJUSnyRtJtzceDWN/M42A9ey9Mqv/ALQ21ZfUR0TD5Ig2WTvI8eUH+Fmvq49EEYbQ49LV1MtRKbvldmPRo4NY3oAAB8l5pKErCAiIgLZNh9s58NqWzRG7TYSxn3ZWX1b2PGzuR7Eg62s3QXWwrFGVEMc0ZzRyND2nqCL/AOtvW6+xQ37Pm1wfE+hefPEXSw3PFjj52j+F5zfrKmRAREQEREBERAREQEReVtHtPT0MDpqh4YwaDm5x5NY3i5x6fWw1QduOY1FS08k8zsscbS5x69AOridAOZVQNpcZfV1U1Q/R0r3Ptf3QeDfkAAtg3ibyZ8Tl1Bjp2H7uEHnwzyH4n2+QGg5k6YSgwshq7aSjfK9rI2l73kNa1ou5xOgAA4m6nfd/uKbC5k9eWveLObTixjaeXiO+Mj8I8unEhB8e5Hdo4EV9UywIIp43AeYOFjM4H4bOIaD1J6E/PvY3OeEH1dCz7sXdNA0XydZIh+DmW/DxGmgndsdllzboKQuauCsDvI3IMlElTQ+WU3c6n0DJDxd4f4HHjl4E9FAUsRBIIIIJBBFrHmD0QffgGOSUdTFURGz4nBwvex4hzT2IJB9VbbZLaWKvpWVEXuv4tvdzHj32O7g/UWPAhU3Cmf2cccInqaU3yvYJmjkHMIY76h7fogntFgLKAiIgIiICIsOKDz9oMdio6eSomNo425jbUno1o5knQdzyGqqdtptpUYjUummNgLiOMe7G38I79TzKlH2htqxaKhYddJ5teHERMP1Lj+nqoOKDIK+vDcKlqJBHDG+WR3usY0uJ76cu644XhslRNHDE0vkkcGsaOJJ/y635K1u73YSHDKYRtAdM4AzS28z3aaC+oYOAHz4koNW3R7qzQD7TUgfaXXDG3BELSNdRoXu5kcBpfUqUg1ZssoCIiDBbdVw397KNpq5tRGLMqgS4DgJW2z/uBa71urIKNN/2E+LhRkFr08sb++Vx8N383tPyQVnW4bpseFJi1O9xsx5MLzyAlGUE9g7KfktQsuURINxoRrccuiC77Vla9sDtIK7D4J7jM5uWQdJGeV/fiLi/IhbCgIiICIiAvixfFY6eCSaV2WOJrnuPYDl1J4AcyQvrLlX7fvt2+Sc0Ebh4MeUylrrl8lgcjugZ+Hrx4BBGe0+OPrKuaof70r3Ote+UfC0dg0AfJeYGoSpM3QbsTXyfaJx/VI3Wt/fvHwDowaZj8hzIDctw+wXhM+3zNs+UFsAPFsZ4yer+A/KPzaTIuuOENAAAAAsAAAAOQA5LsQEREBERAXnbQYMyrpZqd/uyscwnpcaO9QQCvRRBSrF8Mkp5pIZRlfG5zHDuDxHY8R2IXwqxe+vduayL7XTMJqIgBIxouZYx0HN7eI5kXGtgFXZzbIJh9nnasRzS0Tz5Zryxf4jB52/Ngv8AoU/hUswTFH008U7PfieyRvq0g29DwVxMFxqKqgjmhcHMka1wIN7X4g9COBHIoPQREQEREEcb5tt20dC+GObJVTBuQNzZwzN533HuCwIBv1tw0rNJMXElxJJNyTqSTxJPNbPvL2h+24nUSg3YHmOPpkj8rSOxsXfNaqg5NCtpuwwJ9JhVNE92Z2XxOFsol+8yd7ZuKq/sth7J62nheSGSzQxuINjZ7w02PI2JCuVE0BoHQAD5cEHNERAREQEREBERBwc3RVw36bGClrBUxi0VUXucPwyixf8AJ183rm5WVklp+9XZYV2GysDS6SMGaEN4mRjTZvDW4JFueiCpt1vm6jb84bU2kuaebK2QX9w5hllA4XFzfqD1WiytsSDoRdcboLvMkvzFv/rLsVP8O3hYlAxrI6ydrGizW+IXBo5AB1wB2W14fv8A8TjjLHeDM63lkeyzh6hhaHfQILJlyzdVQdvYxUyiX7XJcODsmgj0N8pYBbLpqOnFSD/t6rP+XH90v/igjfbbd9V4dI7xI3GG9mTtF43C5Dbke678ptr8lqharuyU4cCCAQeIIBB7Ec1FW8ncnFOwzUDGRTi94m2ZHKOgHusd9GnnY6oK9wTFjg5pLXNIcCNCCDcEHkrDbud9UVW6Onq/u6hxaxjwPu5nHQA/3byeXAngRwUG12x1dCSJKWobbrC+31Asu/Z7ZStqJ42wQy5y5tnlj2sYQb5nPtZoFr/LqguFdZXRS5src9s9m5st8ua3mtfW1+C70BERAREQEREBcXBckQVX3t7FOw+uJzF0VR4ksbiNRd5zRnXUtuNdLgjTitFKtJvm2TNbhzvDbmmpyJowBq4DSRg9W6+rQquliDguWUrc9id1VbiJD2tEUF/7aQENPXw28X/LTuFN2yW5agonNkIdPM3UPltlDvxNjHlBHK9/qgiXdXutmrKhk1RE5lIwhxzgt8a2rWNB1LSeJ4W7lWT8FnRv7R/2XaGLHh9z9UHNcXoiDDOH1XD/ANf5rKIOYXJEQEREBERAREQEREHU/j+3/VVV3sf8Wm9Qsogs3hP+7w/4cf8AkxeiOPyREHJER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9" y="160338"/>
            <a:ext cx="1457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38" y="1961313"/>
            <a:ext cx="1907704" cy="180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467"/>
            <a:ext cx="1711077" cy="171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" y="2276872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81" y="1961313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04826"/>
            <a:ext cx="2280178" cy="254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2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2500313"/>
          <a:ext cx="6537325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Graf" r:id="rId3" imgW="6096000" imgH="4067085" progId="MSGraph.Chart.8">
                  <p:embed followColorScheme="full"/>
                </p:oleObj>
              </mc:Choice>
              <mc:Fallback>
                <p:oleObj name="Graf" r:id="rId3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00313"/>
                        <a:ext cx="6537325" cy="435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132138" y="-242888"/>
          <a:ext cx="6537325" cy="435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Graf" r:id="rId5" imgW="6096000" imgH="4067085" progId="MSGraph.Chart.8">
                  <p:embed followColorScheme="full"/>
                </p:oleObj>
              </mc:Choice>
              <mc:Fallback>
                <p:oleObj name="Graf" r:id="rId5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-242888"/>
                        <a:ext cx="6537325" cy="435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4176713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 b="1" dirty="0"/>
              <a:t>Srovnání úrovně pohybové aktivity mezi </a:t>
            </a:r>
            <a:r>
              <a:rPr lang="cs-CZ" sz="2000" b="1" u="sng" dirty="0">
                <a:solidFill>
                  <a:srgbClr val="FF0000"/>
                </a:solidFill>
              </a:rPr>
              <a:t>muži</a:t>
            </a:r>
            <a:r>
              <a:rPr lang="cs-CZ" sz="2000" b="1" dirty="0"/>
              <a:t> ve věku                      20 – 24 roků (A)                                               a starších než 65 roků (B)      </a:t>
            </a:r>
            <a:r>
              <a:rPr lang="cs-CZ" sz="2000" b="1" dirty="0" smtClean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cs-CZ" sz="1000" b="1" dirty="0" smtClean="0"/>
              <a:t>(</a:t>
            </a:r>
            <a:r>
              <a:rPr lang="cs-CZ" sz="1000" b="1" dirty="0" err="1">
                <a:solidFill>
                  <a:schemeClr val="accent1">
                    <a:lumMod val="50000"/>
                  </a:schemeClr>
                </a:solidFill>
              </a:rPr>
              <a:t>Canada</a:t>
            </a:r>
            <a:r>
              <a:rPr lang="cs-CZ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1">
                    <a:lumMod val="50000"/>
                  </a:schemeClr>
                </a:solidFill>
              </a:rPr>
              <a:t>Health</a:t>
            </a:r>
            <a:r>
              <a:rPr lang="cs-CZ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1">
                    <a:lumMod val="50000"/>
                  </a:schemeClr>
                </a:solidFill>
              </a:rPr>
              <a:t>Survey</a:t>
            </a:r>
            <a:r>
              <a:rPr lang="cs-CZ" sz="1000" b="1" dirty="0">
                <a:solidFill>
                  <a:schemeClr val="accent1">
                    <a:lumMod val="50000"/>
                  </a:schemeClr>
                </a:solidFill>
              </a:rPr>
              <a:t>, 1996</a:t>
            </a:r>
            <a:r>
              <a:rPr lang="cs-CZ" sz="1000" b="1" dirty="0"/>
              <a:t>)</a:t>
            </a:r>
            <a:endParaRPr lang="en-US" sz="1000" b="1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68313" y="3213100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 b="1"/>
              <a:t>A)</a:t>
            </a:r>
            <a:endParaRPr lang="en-US" sz="2000" b="1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596188" y="476250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 b="1"/>
              <a:t>B)</a:t>
            </a:r>
            <a:endParaRPr lang="en-US" sz="2000" b="1"/>
          </a:p>
        </p:txBody>
      </p:sp>
      <p:sp>
        <p:nvSpPr>
          <p:cNvPr id="16391" name="Oval 9"/>
          <p:cNvSpPr>
            <a:spLocks noChangeArrowheads="1"/>
          </p:cNvSpPr>
          <p:nvPr/>
        </p:nvSpPr>
        <p:spPr bwMode="auto">
          <a:xfrm>
            <a:off x="1908175" y="4868863"/>
            <a:ext cx="144463" cy="1444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2" name="Oval 10"/>
          <p:cNvSpPr>
            <a:spLocks noChangeArrowheads="1"/>
          </p:cNvSpPr>
          <p:nvPr/>
        </p:nvSpPr>
        <p:spPr bwMode="auto">
          <a:xfrm>
            <a:off x="5580063" y="2276475"/>
            <a:ext cx="144462" cy="1444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8443" name="AutoShape 11"/>
          <p:cNvCxnSpPr>
            <a:cxnSpLocks noChangeShapeType="1"/>
            <a:stCxn id="16391" idx="7"/>
            <a:endCxn id="16392" idx="5"/>
          </p:cNvCxnSpPr>
          <p:nvPr/>
        </p:nvCxnSpPr>
        <p:spPr bwMode="auto">
          <a:xfrm rot="-5400000">
            <a:off x="2623344" y="1808956"/>
            <a:ext cx="2489200" cy="3671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684213" y="5084763"/>
            <a:ext cx="6477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716463" y="2565400"/>
            <a:ext cx="6477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8446" name="Picture 14" descr="elder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6572250"/>
            <a:ext cx="323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4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2500313"/>
          <a:ext cx="6537325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Graf" r:id="rId3" imgW="6096000" imgH="4067085" progId="MSGraph.Chart.8">
                  <p:embed followColorScheme="full"/>
                </p:oleObj>
              </mc:Choice>
              <mc:Fallback>
                <p:oleObj name="Graf" r:id="rId3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00313"/>
                        <a:ext cx="6537325" cy="435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132138" y="-242888"/>
          <a:ext cx="6537325" cy="435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Graf" r:id="rId5" imgW="6096000" imgH="4067085" progId="MSGraph.Chart.8">
                  <p:embed followColorScheme="full"/>
                </p:oleObj>
              </mc:Choice>
              <mc:Fallback>
                <p:oleObj name="Graf" r:id="rId5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-242888"/>
                        <a:ext cx="6537325" cy="435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417671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 b="1" dirty="0"/>
              <a:t>Srovnání úrovně pohybové aktivity mezi </a:t>
            </a:r>
            <a:r>
              <a:rPr lang="cs-CZ" sz="2000" b="1" u="sng" dirty="0">
                <a:solidFill>
                  <a:srgbClr val="FF0000"/>
                </a:solidFill>
              </a:rPr>
              <a:t>ženy</a:t>
            </a:r>
            <a:r>
              <a:rPr lang="cs-CZ" sz="2000" b="1" dirty="0"/>
              <a:t> ve věku                      20 – 24 roků (A)                                               a starších než 65 roků (B)     </a:t>
            </a:r>
            <a:endParaRPr lang="cs-CZ" sz="2000" b="1" dirty="0" smtClean="0"/>
          </a:p>
          <a:p>
            <a:pPr eaLnBrk="1" hangingPunct="1">
              <a:spcBef>
                <a:spcPct val="50000"/>
              </a:spcBef>
            </a:pPr>
            <a:r>
              <a:rPr lang="cs-CZ" sz="2000" b="1" dirty="0" smtClean="0"/>
              <a:t> </a:t>
            </a:r>
            <a:r>
              <a:rPr lang="cs-CZ" sz="1000" b="1" dirty="0"/>
              <a:t>(</a:t>
            </a:r>
            <a:r>
              <a:rPr lang="cs-CZ" sz="1000" b="1" dirty="0" err="1">
                <a:solidFill>
                  <a:schemeClr val="tx2">
                    <a:lumMod val="50000"/>
                  </a:schemeClr>
                </a:solidFill>
              </a:rPr>
              <a:t>Canada</a:t>
            </a:r>
            <a:r>
              <a:rPr lang="cs-CZ" sz="1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tx2">
                    <a:lumMod val="50000"/>
                  </a:schemeClr>
                </a:solidFill>
              </a:rPr>
              <a:t>Health</a:t>
            </a:r>
            <a:r>
              <a:rPr lang="cs-CZ" sz="1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tx2">
                    <a:lumMod val="50000"/>
                  </a:schemeClr>
                </a:solidFill>
              </a:rPr>
              <a:t>Survey</a:t>
            </a:r>
            <a:r>
              <a:rPr lang="cs-CZ" sz="1000" b="1" dirty="0">
                <a:solidFill>
                  <a:schemeClr val="tx2">
                    <a:lumMod val="50000"/>
                  </a:schemeClr>
                </a:solidFill>
              </a:rPr>
              <a:t>, 1996</a:t>
            </a:r>
            <a:r>
              <a:rPr lang="cs-CZ" sz="1000" b="1" dirty="0"/>
              <a:t>)</a:t>
            </a:r>
            <a:endParaRPr lang="en-US" sz="1000" b="1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8313" y="3213100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 b="1"/>
              <a:t>A)</a:t>
            </a:r>
            <a:endParaRPr lang="en-US" sz="2000" b="1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596188" y="476250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 b="1"/>
              <a:t>B)</a:t>
            </a:r>
            <a:endParaRPr lang="en-US" sz="2000" b="1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547813" y="4652963"/>
            <a:ext cx="144462" cy="1444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5508625" y="2133600"/>
            <a:ext cx="144463" cy="1444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9465" name="AutoShape 9"/>
          <p:cNvCxnSpPr>
            <a:cxnSpLocks noChangeShapeType="1"/>
            <a:stCxn id="17415" idx="7"/>
            <a:endCxn id="17416" idx="5"/>
          </p:cNvCxnSpPr>
          <p:nvPr/>
        </p:nvCxnSpPr>
        <p:spPr bwMode="auto">
          <a:xfrm rot="-5400000">
            <a:off x="2443956" y="1485107"/>
            <a:ext cx="2416175" cy="3960812"/>
          </a:xfrm>
          <a:prstGeom prst="bentConnector3">
            <a:avLst>
              <a:gd name="adj1" fmla="val 71023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611188" y="4508500"/>
            <a:ext cx="6477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4643438" y="2276475"/>
            <a:ext cx="6477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9468" name="Picture 12" descr="elder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6572250"/>
            <a:ext cx="323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8136904" cy="924475"/>
          </a:xfrm>
        </p:spPr>
        <p:txBody>
          <a:bodyPr/>
          <a:lstStyle/>
          <a:p>
            <a:r>
              <a:rPr lang="cs-CZ" dirty="0" smtClean="0"/>
              <a:t>Průběh regeneračních pochodů u seniorů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Regenerační pochody řídí ANS, endokrinní systém a imunitní systém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6407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539750" y="4005263"/>
          <a:ext cx="381635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Paint Shop Pro Image" r:id="rId3" imgW="6243902" imgH="4682927" progId="PaintShopPro">
                  <p:embed/>
                </p:oleObj>
              </mc:Choice>
              <mc:Fallback>
                <p:oleObj name="Paint Shop Pro Image" r:id="rId3" imgW="6243902" imgH="4682927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5263"/>
                        <a:ext cx="3816350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4150"/>
            <a:ext cx="39608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0" y="40052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3860800"/>
            <a:ext cx="91440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0" y="6842125"/>
            <a:ext cx="9144000" cy="115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49237" y="325437"/>
            <a:ext cx="849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AUTONOMNÍ NERVOVÝ SYSTÉM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95288" y="1125538"/>
            <a:ext cx="8208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 dirty="0"/>
              <a:t>Klesá aktivita obou větví, </a:t>
            </a:r>
            <a:r>
              <a:rPr lang="cs-CZ" b="1" dirty="0">
                <a:solidFill>
                  <a:srgbClr val="FF0000"/>
                </a:solidFill>
              </a:rPr>
              <a:t>pokles aktivity vagu </a:t>
            </a:r>
            <a:r>
              <a:rPr lang="cs-CZ" b="1" dirty="0"/>
              <a:t>je větší,                                                 s věkem se zvyšuje převaha sympatiku</a:t>
            </a:r>
            <a:endParaRPr lang="en-US" b="1" dirty="0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95288" y="2990850"/>
            <a:ext cx="835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Spektrální analýza variability srdeční frekvence</a:t>
            </a:r>
            <a:endParaRPr lang="en-US" b="1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5580063" y="342900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vagus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339975" y="335756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sympatikus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72720" name="AutoShape 16"/>
          <p:cNvSpPr>
            <a:spLocks/>
          </p:cNvSpPr>
          <p:nvPr/>
        </p:nvSpPr>
        <p:spPr bwMode="auto">
          <a:xfrm rot="-5400000">
            <a:off x="2484438" y="4940300"/>
            <a:ext cx="360362" cy="1512888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21" name="AutoShape 17"/>
          <p:cNvSpPr>
            <a:spLocks/>
          </p:cNvSpPr>
          <p:nvPr/>
        </p:nvSpPr>
        <p:spPr bwMode="auto">
          <a:xfrm rot="-5400000">
            <a:off x="7235826" y="4940300"/>
            <a:ext cx="360362" cy="1512887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2722" name="AutoShape 18"/>
          <p:cNvCxnSpPr>
            <a:cxnSpLocks noChangeShapeType="1"/>
            <a:stCxn id="72720" idx="1"/>
            <a:endCxn id="72718" idx="2"/>
          </p:cNvCxnSpPr>
          <p:nvPr/>
        </p:nvCxnSpPr>
        <p:spPr bwMode="auto">
          <a:xfrm rot="-5400000">
            <a:off x="3513138" y="2947988"/>
            <a:ext cx="1724025" cy="3419475"/>
          </a:xfrm>
          <a:prstGeom prst="bentConnector3">
            <a:avLst>
              <a:gd name="adj1" fmla="val 830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3" name="AutoShape 19"/>
          <p:cNvCxnSpPr>
            <a:cxnSpLocks noChangeShapeType="1"/>
            <a:stCxn id="72721" idx="1"/>
            <a:endCxn id="72718" idx="2"/>
          </p:cNvCxnSpPr>
          <p:nvPr/>
        </p:nvCxnSpPr>
        <p:spPr bwMode="auto">
          <a:xfrm rot="5400000" flipH="1">
            <a:off x="5888831" y="3991770"/>
            <a:ext cx="1724025" cy="1331912"/>
          </a:xfrm>
          <a:prstGeom prst="bentConnector3">
            <a:avLst>
              <a:gd name="adj1" fmla="val 82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4" name="AutoShape 20"/>
          <p:cNvSpPr>
            <a:spLocks/>
          </p:cNvSpPr>
          <p:nvPr/>
        </p:nvSpPr>
        <p:spPr bwMode="auto">
          <a:xfrm rot="-5400000">
            <a:off x="6317457" y="5571331"/>
            <a:ext cx="215900" cy="395287"/>
          </a:xfrm>
          <a:prstGeom prst="rightBrace">
            <a:avLst>
              <a:gd name="adj1" fmla="val 15257"/>
              <a:gd name="adj2" fmla="val 5009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25" name="AutoShape 21"/>
          <p:cNvSpPr>
            <a:spLocks/>
          </p:cNvSpPr>
          <p:nvPr/>
        </p:nvSpPr>
        <p:spPr bwMode="auto">
          <a:xfrm rot="-5400000">
            <a:off x="1602582" y="5571331"/>
            <a:ext cx="215900" cy="395287"/>
          </a:xfrm>
          <a:prstGeom prst="rightBrace">
            <a:avLst>
              <a:gd name="adj1" fmla="val 15257"/>
              <a:gd name="adj2" fmla="val 5009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2726" name="AutoShape 22"/>
          <p:cNvCxnSpPr>
            <a:cxnSpLocks noChangeShapeType="1"/>
            <a:stCxn id="72725" idx="1"/>
            <a:endCxn id="72719" idx="2"/>
          </p:cNvCxnSpPr>
          <p:nvPr/>
        </p:nvCxnSpPr>
        <p:spPr bwMode="auto">
          <a:xfrm rot="-5400000">
            <a:off x="1416050" y="4017963"/>
            <a:ext cx="1938338" cy="1350962"/>
          </a:xfrm>
          <a:prstGeom prst="bentConnector3">
            <a:avLst>
              <a:gd name="adj1" fmla="val 735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7" name="AutoShape 23"/>
          <p:cNvCxnSpPr>
            <a:cxnSpLocks noChangeShapeType="1"/>
            <a:stCxn id="72724" idx="1"/>
            <a:endCxn id="72719" idx="2"/>
          </p:cNvCxnSpPr>
          <p:nvPr/>
        </p:nvCxnSpPr>
        <p:spPr bwMode="auto">
          <a:xfrm rot="5400000" flipH="1">
            <a:off x="3773488" y="3011487"/>
            <a:ext cx="1938338" cy="3363913"/>
          </a:xfrm>
          <a:prstGeom prst="bentConnector3">
            <a:avLst>
              <a:gd name="adj1" fmla="val 73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4284663" y="2563813"/>
            <a:ext cx="504825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 flipV="1">
            <a:off x="2484438" y="2276475"/>
            <a:ext cx="4248150" cy="57626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6156325" y="1916113"/>
            <a:ext cx="1081088" cy="287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 Narrow" pitchFamily="34" charset="0"/>
              </a:rPr>
              <a:t>vagus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1908175" y="2493963"/>
            <a:ext cx="1081088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 Narrow" pitchFamily="34" charset="0"/>
              </a:rPr>
              <a:t>sympatikus</a:t>
            </a:r>
            <a:endParaRPr lang="en-US" b="1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1204</TotalTime>
  <Words>1761</Words>
  <Application>Microsoft Office PowerPoint</Application>
  <PresentationFormat>Předvádění na obrazovce (4:3)</PresentationFormat>
  <Paragraphs>442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5" baseType="lpstr">
      <vt:lpstr>Arial</vt:lpstr>
      <vt:lpstr>Arial Narrow</vt:lpstr>
      <vt:lpstr>Calibri</vt:lpstr>
      <vt:lpstr>Courier New</vt:lpstr>
      <vt:lpstr>Trebuchet MS</vt:lpstr>
      <vt:lpstr>Verdana</vt:lpstr>
      <vt:lpstr>Wingdings</vt:lpstr>
      <vt:lpstr>Wingdings 2</vt:lpstr>
      <vt:lpstr>Spring</vt:lpstr>
      <vt:lpstr>Graf</vt:lpstr>
      <vt:lpstr>Paint Shop Pro Image</vt:lpstr>
      <vt:lpstr>Regenerace u seniorů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Průběh regeneračních pochodů u seniorů</vt:lpstr>
      <vt:lpstr>Prezentace aplikace PowerPoint</vt:lpstr>
      <vt:lpstr>Prezentace aplikace PowerPoint</vt:lpstr>
      <vt:lpstr>Typy fyziologické únavy</vt:lpstr>
      <vt:lpstr>Prezentace aplikace PowerPoint</vt:lpstr>
      <vt:lpstr>Prezentace aplikace PowerPoint</vt:lpstr>
      <vt:lpstr>Vytrvalostní cvičení</vt:lpstr>
      <vt:lpstr>Dodržet určité zásady</vt:lpstr>
      <vt:lpstr>Intenzita cvičení</vt:lpstr>
      <vt:lpstr>Vyjádření intenzity zatížení pomocí SF</vt:lpstr>
      <vt:lpstr>Jeden  ze způsobů</vt:lpstr>
      <vt:lpstr>Prezentace aplikace PowerPoint</vt:lpstr>
      <vt:lpstr>Odhad intenzity zatížení podle vnímaného úsilí</vt:lpstr>
      <vt:lpstr>Volba intenzity zatížení</vt:lpstr>
      <vt:lpstr>Prezentace aplikace PowerPoint</vt:lpstr>
      <vt:lpstr>Trvání cvičení</vt:lpstr>
      <vt:lpstr>Frekvence cvičení</vt:lpstr>
      <vt:lpstr>Objem cvičení</vt:lpstr>
      <vt:lpstr>Přehled činností studie J.Mudrák, P.Slepička, I.Slepičková - 2012</vt:lpstr>
      <vt:lpstr>Posouzení účinků PA pomocí zdravotních bodů </vt:lpstr>
      <vt:lpstr>Prezentace aplikace PowerPoint</vt:lpstr>
      <vt:lpstr>Prezentace aplikace PowerPoint</vt:lpstr>
      <vt:lpstr>Prezentace aplikace PowerPoint</vt:lpstr>
      <vt:lpstr>Prezentace aplikace PowerPoint</vt:lpstr>
      <vt:lpstr>Nevhodná cvičení</vt:lpstr>
      <vt:lpstr>Vhodné pohybové aktivity</vt:lpstr>
      <vt:lpstr>Prezentace aplikace PowerPoint</vt:lpstr>
    </vt:vector>
  </TitlesOfParts>
  <Company>FSpS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Pohybová aktivita a použití regeneračních prostředků u seniorů</dc:title>
  <dc:creator>Kapounková</dc:creator>
  <cp:lastModifiedBy>Kateřina Kapounková</cp:lastModifiedBy>
  <cp:revision>104</cp:revision>
  <cp:lastPrinted>2014-01-24T10:45:32Z</cp:lastPrinted>
  <dcterms:created xsi:type="dcterms:W3CDTF">2014-01-16T07:13:02Z</dcterms:created>
  <dcterms:modified xsi:type="dcterms:W3CDTF">2015-03-11T09:42:41Z</dcterms:modified>
</cp:coreProperties>
</file>