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0"/>
  </p:handoutMasterIdLst>
  <p:sldIdLst>
    <p:sldId id="256" r:id="rId2"/>
    <p:sldId id="309" r:id="rId3"/>
    <p:sldId id="258" r:id="rId4"/>
    <p:sldId id="259" r:id="rId5"/>
    <p:sldId id="313" r:id="rId6"/>
    <p:sldId id="308" r:id="rId7"/>
    <p:sldId id="294" r:id="rId8"/>
    <p:sldId id="295" r:id="rId9"/>
    <p:sldId id="310" r:id="rId10"/>
    <p:sldId id="292" r:id="rId11"/>
    <p:sldId id="312" r:id="rId12"/>
    <p:sldId id="311" r:id="rId13"/>
    <p:sldId id="317" r:id="rId14"/>
    <p:sldId id="315" r:id="rId15"/>
    <p:sldId id="319" r:id="rId16"/>
    <p:sldId id="331" r:id="rId17"/>
    <p:sldId id="262" r:id="rId18"/>
    <p:sldId id="263" r:id="rId19"/>
    <p:sldId id="320" r:id="rId20"/>
    <p:sldId id="322" r:id="rId21"/>
    <p:sldId id="324" r:id="rId22"/>
    <p:sldId id="325" r:id="rId23"/>
    <p:sldId id="323" r:id="rId24"/>
    <p:sldId id="299" r:id="rId25"/>
    <p:sldId id="300" r:id="rId26"/>
    <p:sldId id="321" r:id="rId27"/>
    <p:sldId id="326" r:id="rId28"/>
    <p:sldId id="293" r:id="rId29"/>
    <p:sldId id="298" r:id="rId30"/>
    <p:sldId id="327" r:id="rId31"/>
    <p:sldId id="328" r:id="rId32"/>
    <p:sldId id="330" r:id="rId33"/>
    <p:sldId id="329" r:id="rId34"/>
    <p:sldId id="332" r:id="rId35"/>
    <p:sldId id="333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314" r:id="rId46"/>
    <p:sldId id="276" r:id="rId47"/>
    <p:sldId id="344" r:id="rId48"/>
    <p:sldId id="345" r:id="rId49"/>
    <p:sldId id="351" r:id="rId50"/>
    <p:sldId id="346" r:id="rId51"/>
    <p:sldId id="280" r:id="rId52"/>
    <p:sldId id="342" r:id="rId53"/>
    <p:sldId id="306" r:id="rId54"/>
    <p:sldId id="281" r:id="rId55"/>
    <p:sldId id="334" r:id="rId56"/>
    <p:sldId id="335" r:id="rId57"/>
    <p:sldId id="336" r:id="rId58"/>
    <p:sldId id="337" r:id="rId59"/>
    <p:sldId id="338" r:id="rId60"/>
    <p:sldId id="339" r:id="rId61"/>
    <p:sldId id="341" r:id="rId62"/>
    <p:sldId id="343" r:id="rId63"/>
    <p:sldId id="285" r:id="rId64"/>
    <p:sldId id="286" r:id="rId65"/>
    <p:sldId id="288" r:id="rId66"/>
    <p:sldId id="289" r:id="rId67"/>
    <p:sldId id="290" r:id="rId68"/>
    <p:sldId id="291" r:id="rId69"/>
  </p:sldIdLst>
  <p:sldSz cx="9144000" cy="6858000" type="screen4x3"/>
  <p:notesSz cx="6759575" cy="98679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5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B31A74-AF46-40C5-8141-A710A1EB40B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92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FE323-484E-4A5D-985A-87DEC318D15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675EB-1CF8-4998-A0E3-23A4611D0BC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74C37-FB64-4467-ACA1-5B9E2643F2A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6AFBD3-A809-4934-8ABA-A213021C6DB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729CF-DC1A-4491-8EBB-F25D4485BD9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61CCA-F125-4D74-8986-47AF58B2152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DECE5-C73D-46D2-9485-B729063438F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CF164-009E-4F80-9753-123934BEECD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A328F-16D7-492A-B12F-05F58C56230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DEB0D-C57D-4278-90F2-EF8EFF938E6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DA026-3D78-450F-B9C6-BC37CDBB3C6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29F6B-2188-4B0C-A783-22885C7308C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7D68A5-74E8-429C-91A2-AD1B15E65EA6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619250" y="1700213"/>
            <a:ext cx="5810250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POHYBY HLAVY A TRUPU</a:t>
            </a: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971550" y="4437063"/>
            <a:ext cx="7056438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POHYBY PÁNVE A LOPATEK</a:t>
            </a:r>
          </a:p>
        </p:txBody>
      </p:sp>
      <p:pic>
        <p:nvPicPr>
          <p:cNvPr id="2054" name="Picture 6" descr="FSpS-logo-varianty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2997200"/>
            <a:ext cx="971550" cy="971550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524750" y="6642100"/>
            <a:ext cx="1619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1000">
                <a:solidFill>
                  <a:srgbClr val="660033"/>
                </a:solidFill>
                <a:cs typeface="Arial" charset="0"/>
              </a:rPr>
              <a:t>Martina Novotná 2008</a:t>
            </a:r>
            <a:r>
              <a:rPr lang="en-US" sz="1000" baseline="30000">
                <a:solidFill>
                  <a:srgbClr val="660033"/>
                </a:solidFill>
                <a:cs typeface="Arial" charset="0"/>
              </a:rPr>
              <a:t>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kenova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-30163"/>
            <a:ext cx="7489825" cy="6919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152400"/>
            <a:ext cx="802957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8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36712"/>
            <a:ext cx="7875198" cy="472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/>
              <a:t>Pohyby hlavy a krku: </a:t>
            </a:r>
          </a:p>
          <a:p>
            <a:pPr marL="0" indent="0">
              <a:buNone/>
            </a:pPr>
            <a:r>
              <a:rPr lang="cs-CZ" sz="4800" dirty="0" smtClean="0"/>
              <a:t>Zadní skupina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9753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6729239" cy="549621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71" y="4941168"/>
            <a:ext cx="9039382" cy="20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1"/>
            <a:ext cx="5364088" cy="420549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2684085"/>
            <a:ext cx="5583290" cy="417391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64088" y="620687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+ svaly zadní skupiny trupu, za specifických podmínek i m. levator </a:t>
            </a:r>
            <a:r>
              <a:rPr lang="cs-CZ" dirty="0" err="1" smtClean="0"/>
              <a:t>scapulae</a:t>
            </a:r>
            <a:r>
              <a:rPr lang="cs-CZ" dirty="0" smtClean="0"/>
              <a:t> a část m. </a:t>
            </a:r>
            <a:r>
              <a:rPr lang="cs-CZ" dirty="0" err="1" smtClean="0"/>
              <a:t>trapezius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906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632"/>
            <a:ext cx="2581275" cy="29527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658332"/>
            <a:ext cx="3990975" cy="24193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501008"/>
            <a:ext cx="2943225" cy="3038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587" y="2923384"/>
            <a:ext cx="26955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484438" y="260350"/>
            <a:ext cx="4392612" cy="711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POHYBY TRUPU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51226" y="1412875"/>
            <a:ext cx="8101898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 dirty="0" smtClean="0"/>
              <a:t>VENTRÁLNÍ FLEXE </a:t>
            </a:r>
            <a:r>
              <a:rPr lang="cs-CZ" sz="4000" dirty="0"/>
              <a:t>- PŘEDKLON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1188" y="2781300"/>
            <a:ext cx="699135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DORZÁLNÍ FLEXE - ZÁKLON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700338" y="4292600"/>
            <a:ext cx="6032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LATEROFLEXE - ÚKLON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19088" y="5734050"/>
            <a:ext cx="5016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ROTACE - OTÁČENÍ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animBg="1"/>
      <p:bldP spid="8196" grpId="0" animBg="1"/>
      <p:bldP spid="8197" grpId="0" animBg="1"/>
      <p:bldP spid="819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jmout001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720" y="-19566"/>
            <a:ext cx="5927725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/>
              <a:t>Pohyby </a:t>
            </a:r>
            <a:r>
              <a:rPr lang="cs-CZ" sz="4800" dirty="0" smtClean="0"/>
              <a:t>trupu: </a:t>
            </a:r>
            <a:endParaRPr lang="cs-CZ" sz="4800" dirty="0"/>
          </a:p>
          <a:p>
            <a:pPr marL="0" indent="0">
              <a:buNone/>
            </a:pPr>
            <a:r>
              <a:rPr lang="cs-CZ" sz="4800" dirty="0" smtClean="0"/>
              <a:t>Přední skupina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25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-243408"/>
            <a:ext cx="7448501" cy="263494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276872"/>
            <a:ext cx="4841109" cy="45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45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190500"/>
            <a:ext cx="80295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3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09550"/>
            <a:ext cx="809625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95262"/>
            <a:ext cx="786765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1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7175"/>
            <a:ext cx="78867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6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skenovat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5992813"/>
          </a:xfrm>
          <a:prstGeom prst="rect">
            <a:avLst/>
          </a:prstGeom>
          <a:noFill/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188913"/>
            <a:ext cx="1331913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skenovat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5992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/>
              <a:t>Pohyby </a:t>
            </a:r>
            <a:r>
              <a:rPr lang="cs-CZ" sz="4800" dirty="0" smtClean="0"/>
              <a:t>trupu: </a:t>
            </a:r>
            <a:endParaRPr lang="cs-CZ" sz="4800" dirty="0"/>
          </a:p>
          <a:p>
            <a:pPr marL="0" indent="0">
              <a:buNone/>
            </a:pPr>
            <a:r>
              <a:rPr lang="cs-CZ" sz="4800" dirty="0" smtClean="0"/>
              <a:t>Zadní skupina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7108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6712"/>
            <a:ext cx="77724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kenovat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8238" y="0"/>
            <a:ext cx="4206875" cy="6669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kenovat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15875"/>
            <a:ext cx="8166100" cy="687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07504" y="260350"/>
            <a:ext cx="8841234" cy="70788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4000" dirty="0"/>
              <a:t>POHYBY </a:t>
            </a:r>
            <a:r>
              <a:rPr lang="cs-CZ" sz="4000" dirty="0" smtClean="0"/>
              <a:t>HLAVY A KRKU</a:t>
            </a:r>
            <a:endParaRPr lang="cs-CZ" sz="4000" dirty="0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51275" y="1341438"/>
            <a:ext cx="5045075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 dirty="0"/>
              <a:t>FLEXE - PŘEDKLON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5288" y="2781300"/>
            <a:ext cx="5014912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EXTENZE - ZÁKLON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916238" y="4365625"/>
            <a:ext cx="6032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LATEROFLEXE - ÚKLON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19088" y="5734050"/>
            <a:ext cx="5016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ROTACE - OTÁČENÍ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8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  <p:bldP spid="4101" grpId="0" animBg="1"/>
      <p:bldP spid="410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7" y="209550"/>
            <a:ext cx="7896225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6160957" cy="34243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031" y="2852936"/>
            <a:ext cx="6371969" cy="37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44824"/>
            <a:ext cx="8937016" cy="320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400050"/>
            <a:ext cx="782002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1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2724150" cy="3581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556" y="1196752"/>
            <a:ext cx="5523444" cy="478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698362" cy="519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kenovat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4450"/>
            <a:ext cx="7343775" cy="6813550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3933825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mm. scaleni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635375" y="6491288"/>
            <a:ext cx="290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sternocleidomastoideus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084888" y="3500438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longus colli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258050" y="6308725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longus capitis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50825" y="188913"/>
            <a:ext cx="3276600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 dirty="0"/>
              <a:t>FLEXE - PŘEDKLON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kenovat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5757863" cy="6858000"/>
          </a:xfrm>
          <a:prstGeom prst="rect">
            <a:avLst/>
          </a:prstGeo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3600450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EXTENZE - ZÁKLON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339975" y="24209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563938" y="573405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877050" y="5013325"/>
            <a:ext cx="222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hluboké svaly šíjové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kenovat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0"/>
            <a:ext cx="5202237" cy="6858000"/>
          </a:xfrm>
          <a:prstGeom prst="rect">
            <a:avLst/>
          </a:prstGeom>
          <a:noFill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0"/>
            <a:ext cx="3995738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LATEROFLEXE - ÚKLON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50825" y="1700213"/>
            <a:ext cx="290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sternocleidomastoideus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804025" y="1484313"/>
            <a:ext cx="203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levator scapule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995738" y="3789363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mm. scaleni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116013" y="5084763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longus colli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00113" y="4437063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longus capitis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356100" y="6308725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194550" y="429260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kenovat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763"/>
            <a:ext cx="7200900" cy="6846887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79388" y="3213100"/>
            <a:ext cx="290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sternocleidomastoideus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019925" y="1557338"/>
            <a:ext cx="194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127500" y="0"/>
            <a:ext cx="5016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ROTACE - OTÁČENÍ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jmout001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0"/>
            <a:ext cx="60594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kenovat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372225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516688" y="836613"/>
            <a:ext cx="222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rectus abdominis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938564" y="0"/>
            <a:ext cx="8101898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 dirty="0" smtClean="0"/>
              <a:t>VENTRÁLNÍ FLEXE </a:t>
            </a:r>
            <a:r>
              <a:rPr lang="cs-CZ" sz="4000" dirty="0"/>
              <a:t>- PŘEDKLON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kenovat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4763"/>
            <a:ext cx="8353425" cy="6867526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339975" y="5445125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516688" y="2708275"/>
            <a:ext cx="259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quadratus lumborum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152650" y="260350"/>
            <a:ext cx="699135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DORZÁLNÍ FLEXE - ZÁKLON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skenovat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0"/>
            <a:ext cx="5057775" cy="6858000"/>
          </a:xfrm>
          <a:prstGeom prst="rect">
            <a:avLst/>
          </a:prstGeom>
          <a:noFill/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546850" y="1844675"/>
            <a:ext cx="2597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quadratus lumborum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68313" y="5084763"/>
            <a:ext cx="339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obliquus externus abdominis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708400" y="3716338"/>
            <a:ext cx="333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obliquus internus abdominis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194550" y="256540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0" y="0"/>
            <a:ext cx="3851275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LATEROFLEXE - ÚKLON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kenovat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75" y="0"/>
            <a:ext cx="4879975" cy="6858000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5084763"/>
            <a:ext cx="339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obliquus externus abdominis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810250" y="3573463"/>
            <a:ext cx="333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obliquus internus abdominis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0"/>
            <a:ext cx="2700338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ROTACE - OTÁČENÍ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484438" y="260350"/>
            <a:ext cx="4392612" cy="711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POHYBY PÁNVE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865313" y="1412875"/>
            <a:ext cx="5692775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ELEVACE - ZDVIHNUTÍ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47813" y="2852738"/>
            <a:ext cx="6199187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INKLINACE/ANTEVERZE </a:t>
            </a:r>
          </a:p>
          <a:p>
            <a:pPr algn="ctr"/>
            <a:r>
              <a:rPr lang="cs-CZ" sz="4000"/>
              <a:t>- VYSAZENÍ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187450" y="4797425"/>
            <a:ext cx="6819900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REKLINACE/RETROVERZE </a:t>
            </a:r>
          </a:p>
          <a:p>
            <a:pPr algn="ctr"/>
            <a:r>
              <a:rPr lang="cs-CZ" sz="4000"/>
              <a:t>- PODSAZENÍ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1" grpId="0" animBg="1"/>
      <p:bldP spid="22532" grpId="0" animBg="1"/>
      <p:bldP spid="2253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2633114" cy="48912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702" y="1870505"/>
            <a:ext cx="6371298" cy="384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8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jmout001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0"/>
            <a:ext cx="6773863" cy="6858000"/>
          </a:xfrm>
          <a:noFill/>
          <a:ln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11863" y="6400800"/>
            <a:ext cx="2089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400" b="1"/>
              <a:t>INKLINACE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779838" y="6400800"/>
            <a:ext cx="19637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b="1"/>
              <a:t>REKLINACE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0"/>
            <a:ext cx="7091757" cy="477708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0" y="4909747"/>
            <a:ext cx="92525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egacySerif-Book"/>
              </a:rPr>
              <a:t>Keeping the body upright when the pelvis tilts </a:t>
            </a:r>
            <a:r>
              <a:rPr lang="en-US" dirty="0" smtClean="0">
                <a:latin typeface="LegacySerif-Book"/>
              </a:rPr>
              <a:t>forward</a:t>
            </a:r>
            <a:r>
              <a:rPr lang="cs-CZ" dirty="0" smtClean="0">
                <a:latin typeface="LegacySerif-Book"/>
              </a:rPr>
              <a:t> </a:t>
            </a:r>
            <a:r>
              <a:rPr lang="en-US" dirty="0" smtClean="0">
                <a:latin typeface="LegacySerif-Book"/>
              </a:rPr>
              <a:t>requires </a:t>
            </a:r>
            <a:r>
              <a:rPr lang="en-US" dirty="0">
                <a:latin typeface="LegacySerif-Book"/>
              </a:rPr>
              <a:t>the joints above and below the pelvis </a:t>
            </a:r>
            <a:r>
              <a:rPr lang="en-US" dirty="0" smtClean="0">
                <a:latin typeface="LegacySerif-Book"/>
              </a:rPr>
              <a:t>to</a:t>
            </a:r>
            <a:r>
              <a:rPr lang="cs-CZ" dirty="0" smtClean="0">
                <a:latin typeface="LegacySerif-Book"/>
              </a:rPr>
              <a:t> </a:t>
            </a:r>
            <a:r>
              <a:rPr lang="en-US" dirty="0" smtClean="0">
                <a:latin typeface="LegacySerif-Book"/>
              </a:rPr>
              <a:t>move </a:t>
            </a:r>
            <a:r>
              <a:rPr lang="en-US" dirty="0">
                <a:latin typeface="LegacySerif-Book"/>
              </a:rPr>
              <a:t>in the opposite direction. Therefore, when </a:t>
            </a:r>
            <a:r>
              <a:rPr lang="en-US" dirty="0" smtClean="0">
                <a:latin typeface="LegacySerif-Book"/>
              </a:rPr>
              <a:t>the</a:t>
            </a:r>
            <a:r>
              <a:rPr lang="cs-CZ" dirty="0" smtClean="0">
                <a:latin typeface="LegacySerif-Book"/>
              </a:rPr>
              <a:t> </a:t>
            </a:r>
            <a:r>
              <a:rPr lang="en-US" dirty="0" smtClean="0">
                <a:latin typeface="LegacySerif-Book"/>
              </a:rPr>
              <a:t>pelvis </a:t>
            </a:r>
            <a:r>
              <a:rPr lang="en-US" dirty="0">
                <a:latin typeface="LegacySerif-Book"/>
              </a:rPr>
              <a:t>tilts anteriorly, the lumbar portion of the </a:t>
            </a:r>
            <a:r>
              <a:rPr lang="en-US" dirty="0" smtClean="0">
                <a:latin typeface="LegacySerif-Book"/>
              </a:rPr>
              <a:t>vertebral</a:t>
            </a:r>
            <a:r>
              <a:rPr lang="cs-CZ" dirty="0" smtClean="0">
                <a:latin typeface="LegacySerif-Book"/>
              </a:rPr>
              <a:t> </a:t>
            </a:r>
            <a:r>
              <a:rPr lang="en-US" dirty="0" smtClean="0">
                <a:latin typeface="LegacySerif-Book"/>
              </a:rPr>
              <a:t>column </a:t>
            </a:r>
            <a:r>
              <a:rPr lang="en-US" dirty="0">
                <a:latin typeface="LegacySerif-Book"/>
              </a:rPr>
              <a:t>goes into hyperextension and the hip joints flex.</a:t>
            </a:r>
          </a:p>
          <a:p>
            <a:r>
              <a:rPr lang="en-US" dirty="0">
                <a:latin typeface="LegacySerif-Book"/>
              </a:rPr>
              <a:t>Thus, when a person with a hip flexion </a:t>
            </a:r>
            <a:r>
              <a:rPr lang="en-US" dirty="0" smtClean="0">
                <a:latin typeface="LegacySerif-Book"/>
              </a:rPr>
              <a:t>contracture</a:t>
            </a:r>
            <a:r>
              <a:rPr lang="cs-CZ" dirty="0" smtClean="0">
                <a:latin typeface="LegacySerif-Book"/>
              </a:rPr>
              <a:t> </a:t>
            </a:r>
            <a:r>
              <a:rPr lang="en-US" dirty="0" smtClean="0">
                <a:latin typeface="LegacySerif-Book"/>
              </a:rPr>
              <a:t>stands </a:t>
            </a:r>
            <a:r>
              <a:rPr lang="en-US" dirty="0">
                <a:latin typeface="LegacySerif-Book"/>
              </a:rPr>
              <a:t>in the upright position, the pelvis tilts </a:t>
            </a:r>
            <a:r>
              <a:rPr lang="en-US" dirty="0" smtClean="0">
                <a:latin typeface="LegacySerif-Book"/>
              </a:rPr>
              <a:t>anteriorly</a:t>
            </a:r>
            <a:r>
              <a:rPr lang="cs-CZ" dirty="0" smtClean="0">
                <a:latin typeface="LegacySerif-Book"/>
              </a:rPr>
              <a:t> </a:t>
            </a:r>
            <a:r>
              <a:rPr lang="en-US" dirty="0" smtClean="0">
                <a:latin typeface="LegacySerif-Book"/>
              </a:rPr>
              <a:t>and </a:t>
            </a:r>
            <a:r>
              <a:rPr lang="en-US" dirty="0">
                <a:latin typeface="LegacySerif-Book"/>
              </a:rPr>
              <a:t>the lumbar region hyperextends. Conversely, a person</a:t>
            </a:r>
          </a:p>
          <a:p>
            <a:r>
              <a:rPr lang="en-US" dirty="0">
                <a:latin typeface="LegacySerif-Book"/>
              </a:rPr>
              <a:t>with tight hamstrings may stand with the pelvis </a:t>
            </a:r>
            <a:r>
              <a:rPr lang="en-US" dirty="0" smtClean="0">
                <a:latin typeface="LegacySerif-Book"/>
              </a:rPr>
              <a:t>tilted</a:t>
            </a:r>
            <a:r>
              <a:rPr lang="cs-CZ" dirty="0" smtClean="0">
                <a:latin typeface="LegacySerif-Book"/>
              </a:rPr>
              <a:t> </a:t>
            </a:r>
            <a:r>
              <a:rPr lang="en-US" dirty="0" smtClean="0">
                <a:latin typeface="LegacySerif-Book"/>
              </a:rPr>
              <a:t>posteriorly </a:t>
            </a:r>
            <a:r>
              <a:rPr lang="en-US" dirty="0">
                <a:latin typeface="LegacySerif-Book"/>
              </a:rPr>
              <a:t>and the lumbar curve flattened.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905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0"/>
            <a:ext cx="7535343" cy="36468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501008"/>
            <a:ext cx="8291317" cy="31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71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6" y="1052736"/>
            <a:ext cx="8921824" cy="486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34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 smtClean="0"/>
              <a:t>Pohyby hlavy a krku: </a:t>
            </a:r>
          </a:p>
          <a:p>
            <a:pPr marL="0" indent="0">
              <a:buNone/>
            </a:pPr>
            <a:r>
              <a:rPr lang="cs-CZ" sz="4800" dirty="0" smtClean="0"/>
              <a:t>Přední skupina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81391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70619" cy="236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61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908175" y="333375"/>
            <a:ext cx="5327650" cy="711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POHYBY LOPATKY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39750" y="1268413"/>
            <a:ext cx="5692775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ELEVACE - ZDVIHNUTÍ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39750" y="2133600"/>
            <a:ext cx="6840538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DEPRESE - POKLES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195513" y="2997200"/>
            <a:ext cx="6624637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PROTRAKCE - ODTAŽENÍ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195513" y="3933825"/>
            <a:ext cx="6624637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RETRAKCE - PŘITAŽENÍ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68313" y="4797425"/>
            <a:ext cx="76327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ANTEVERZE – ZEVNÍ ROTACE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68313" y="5805488"/>
            <a:ext cx="8675687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 dirty="0"/>
              <a:t>RETROVERZE – VNITŘNÍ ROTACE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1" grpId="0" animBg="1"/>
      <p:bldP spid="27652" grpId="0" animBg="1"/>
      <p:bldP spid="27653" grpId="0" animBg="1"/>
      <p:bldP spid="27654" grpId="0" animBg="1"/>
      <p:bldP spid="27655" grpId="0" animBg="1"/>
      <p:bldP spid="2765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79512" y="116632"/>
            <a:ext cx="6896100" cy="34099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606800"/>
            <a:ext cx="4716016" cy="323935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9512" y="4949476"/>
            <a:ext cx="4065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Jako referenční bod při rotaci bereme dolní úhel lopatky!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3296217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kenovat002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0"/>
            <a:ext cx="7596187" cy="71643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ejmout001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2738" y="0"/>
            <a:ext cx="7561262" cy="6837363"/>
          </a:xfrm>
          <a:noFill/>
          <a:ln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132138" y="981075"/>
            <a:ext cx="14398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ELEVACE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11863" y="4437063"/>
            <a:ext cx="14398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DEPRESE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435600" y="1557338"/>
            <a:ext cx="16557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RETRAKCE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76375" y="2781300"/>
            <a:ext cx="18716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PROTRAKCE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916238" y="4437063"/>
            <a:ext cx="18732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ANTEVERZE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51275" y="2420938"/>
            <a:ext cx="2089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RETROVERZE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105273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>
                <a:latin typeface="LegacySans-Book"/>
              </a:rPr>
              <a:t>Svaly odpovědné za pohyb lopatky:</a:t>
            </a:r>
          </a:p>
          <a:p>
            <a:r>
              <a:rPr lang="cs-CZ" dirty="0" smtClean="0">
                <a:latin typeface="LegacySans-Book"/>
              </a:rPr>
              <a:t>m. </a:t>
            </a:r>
            <a:r>
              <a:rPr lang="cs-CZ" dirty="0" err="1" smtClean="0">
                <a:latin typeface="LegacySans-Book"/>
              </a:rPr>
              <a:t>Trapezius</a:t>
            </a:r>
            <a:r>
              <a:rPr lang="cs-CZ" dirty="0" smtClean="0">
                <a:latin typeface="LegacySans-Book"/>
              </a:rPr>
              <a:t> (zadní </a:t>
            </a:r>
            <a:r>
              <a:rPr lang="cs-CZ" dirty="0" err="1" smtClean="0">
                <a:latin typeface="LegacySans-Book"/>
              </a:rPr>
              <a:t>sk</a:t>
            </a:r>
            <a:r>
              <a:rPr lang="cs-CZ" dirty="0" smtClean="0">
                <a:latin typeface="LegacySans-Book"/>
              </a:rPr>
              <a:t>.)</a:t>
            </a:r>
            <a:endParaRPr lang="cs-CZ" dirty="0">
              <a:latin typeface="LegacySans-Book"/>
            </a:endParaRPr>
          </a:p>
          <a:p>
            <a:r>
              <a:rPr lang="cs-CZ" dirty="0" smtClean="0">
                <a:latin typeface="LegacySans-Book"/>
              </a:rPr>
              <a:t>m. levator </a:t>
            </a:r>
            <a:r>
              <a:rPr lang="cs-CZ" dirty="0" err="1" smtClean="0">
                <a:latin typeface="LegacySans-Book"/>
              </a:rPr>
              <a:t>scapulae</a:t>
            </a:r>
            <a:endParaRPr lang="cs-CZ" dirty="0">
              <a:latin typeface="LegacySans-Book"/>
            </a:endParaRPr>
          </a:p>
          <a:p>
            <a:r>
              <a:rPr lang="cs-CZ" dirty="0" smtClean="0">
                <a:latin typeface="LegacySans-Book"/>
              </a:rPr>
              <a:t>mm. </a:t>
            </a:r>
            <a:r>
              <a:rPr lang="cs-CZ" dirty="0" err="1" smtClean="0">
                <a:latin typeface="LegacySans-Book"/>
              </a:rPr>
              <a:t>rhomboidei</a:t>
            </a:r>
            <a:endParaRPr lang="cs-CZ" dirty="0">
              <a:latin typeface="LegacySans-Book"/>
            </a:endParaRPr>
          </a:p>
          <a:p>
            <a:r>
              <a:rPr lang="cs-CZ" dirty="0" smtClean="0">
                <a:latin typeface="LegacySans-Book"/>
              </a:rPr>
              <a:t>m. </a:t>
            </a:r>
            <a:r>
              <a:rPr lang="cs-CZ" dirty="0" err="1" smtClean="0">
                <a:latin typeface="LegacySans-Book"/>
              </a:rPr>
              <a:t>serratus</a:t>
            </a:r>
            <a:r>
              <a:rPr lang="cs-CZ" dirty="0" smtClean="0">
                <a:latin typeface="LegacySans-Book"/>
              </a:rPr>
              <a:t> </a:t>
            </a:r>
            <a:r>
              <a:rPr lang="cs-CZ" dirty="0" err="1" smtClean="0">
                <a:latin typeface="LegacySans-Book"/>
              </a:rPr>
              <a:t>anterior</a:t>
            </a:r>
            <a:r>
              <a:rPr lang="cs-CZ" dirty="0" smtClean="0">
                <a:latin typeface="LegacySans-Book"/>
              </a:rPr>
              <a:t> (boční)</a:t>
            </a:r>
            <a:endParaRPr lang="cs-CZ" dirty="0">
              <a:latin typeface="LegacySans-Book"/>
            </a:endParaRPr>
          </a:p>
          <a:p>
            <a:r>
              <a:rPr lang="cs-CZ" dirty="0" smtClean="0">
                <a:latin typeface="LegacySans-Book"/>
              </a:rPr>
              <a:t>m. </a:t>
            </a:r>
            <a:r>
              <a:rPr lang="cs-CZ" dirty="0" err="1" smtClean="0">
                <a:latin typeface="LegacySans-Book"/>
              </a:rPr>
              <a:t>pectoralis</a:t>
            </a:r>
            <a:r>
              <a:rPr lang="cs-CZ" dirty="0" smtClean="0">
                <a:latin typeface="LegacySans-Book"/>
              </a:rPr>
              <a:t> minor (přední)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96458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775908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293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1009650"/>
            <a:ext cx="7991475" cy="48387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365104"/>
            <a:ext cx="2780546" cy="229629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95536" y="6165304"/>
            <a:ext cx="4187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Vnitřní rotace – návrat do anatomického postavení lopatky!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4732752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" y="842962"/>
            <a:ext cx="80867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747712"/>
            <a:ext cx="8172450" cy="53625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364088" y="3933056"/>
            <a:ext cx="2304256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Udržuje vnitřní plochu lopatky v optimálním postavení k žebrům, disfunkce vede k tzv. </a:t>
            </a:r>
            <a:r>
              <a:rPr lang="cs-CZ" sz="1200" dirty="0" err="1" smtClean="0"/>
              <a:t>scapula</a:t>
            </a:r>
            <a:r>
              <a:rPr lang="cs-CZ" sz="1200" dirty="0"/>
              <a:t> </a:t>
            </a:r>
            <a:r>
              <a:rPr lang="cs-CZ" sz="1200" dirty="0" err="1" smtClean="0"/>
              <a:t>alata</a:t>
            </a:r>
            <a:r>
              <a:rPr lang="cs-CZ" sz="1200" dirty="0" smtClean="0"/>
              <a:t> (</a:t>
            </a:r>
            <a:r>
              <a:rPr lang="cs-CZ" sz="1200" dirty="0" err="1" smtClean="0"/>
              <a:t>winged</a:t>
            </a:r>
            <a:r>
              <a:rPr lang="cs-CZ" sz="1200" dirty="0" smtClean="0"/>
              <a:t> </a:t>
            </a:r>
            <a:r>
              <a:rPr lang="cs-CZ" sz="1200" dirty="0" err="1" smtClean="0"/>
              <a:t>scapula</a:t>
            </a:r>
            <a:r>
              <a:rPr lang="cs-CZ" sz="1200" dirty="0" smtClean="0"/>
              <a:t>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48220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00075" y="514350"/>
            <a:ext cx="794385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690562"/>
            <a:ext cx="80486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622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kenovat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388"/>
            <a:ext cx="9540875" cy="6910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59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509120"/>
            <a:ext cx="3838575" cy="18288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187624" y="69269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/>
              <a:t>Skapulohumerální</a:t>
            </a:r>
            <a:r>
              <a:rPr lang="cs-CZ" dirty="0"/>
              <a:t> rytmus (2:1):</a:t>
            </a:r>
          </a:p>
          <a:p>
            <a:r>
              <a:rPr lang="cs-CZ" dirty="0"/>
              <a:t>Popisuje vztah mezi pohybem ramenního pletence a ramenního kloubu.</a:t>
            </a:r>
          </a:p>
          <a:p>
            <a:r>
              <a:rPr lang="cs-CZ" dirty="0"/>
              <a:t>Do 30</a:t>
            </a:r>
            <a:r>
              <a:rPr lang="en-US" dirty="0"/>
              <a:t> </a:t>
            </a:r>
            <a:r>
              <a:rPr lang="en-US" dirty="0" err="1"/>
              <a:t>stu</a:t>
            </a:r>
            <a:r>
              <a:rPr lang="cs-CZ" dirty="0"/>
              <a:t>pňů je možná čistá abdukce (flexe) v ramenním kloubu. Nad tento úhel je potřeba pro každé 2 stupně o jeden stupeň rotovat lopatku. </a:t>
            </a:r>
            <a:endParaRPr lang="cs-CZ" dirty="0" smtClean="0"/>
          </a:p>
          <a:p>
            <a:r>
              <a:rPr lang="cs-CZ" dirty="0" smtClean="0"/>
              <a:t>Jde o tzv. </a:t>
            </a:r>
            <a:r>
              <a:rPr lang="cs-CZ" dirty="0" err="1" smtClean="0"/>
              <a:t>píďalkový</a:t>
            </a:r>
            <a:r>
              <a:rPr lang="cs-CZ" dirty="0" smtClean="0"/>
              <a:t> efekt – </a:t>
            </a:r>
          </a:p>
          <a:p>
            <a:r>
              <a:rPr lang="cs-CZ" dirty="0" smtClean="0"/>
              <a:t>Deltový sval by rychle vyčerpal svoji schopnost kontrakce (byl by zkrácený) díky pohybu lopatky dojde k opětovnému protažení a je možné sval kontrahovat.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638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kenovat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0"/>
            <a:ext cx="5407025" cy="6858000"/>
          </a:xfrm>
          <a:prstGeom prst="rect">
            <a:avLst/>
          </a:prstGeom>
          <a:noFill/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932363" y="364490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732588" y="3429000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levator scapule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0" y="0"/>
            <a:ext cx="4500563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ELEVACE - ZDVIHNUTÍ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kenovat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1513"/>
            <a:ext cx="9144000" cy="5514975"/>
          </a:xfrm>
          <a:prstGeom prst="rect">
            <a:avLst/>
          </a:prstGeom>
          <a:noFill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524750" y="494188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0"/>
            <a:ext cx="6840538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DEPRESE - POKLES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kenovat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08050"/>
            <a:ext cx="8101012" cy="5788025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978650" y="6491288"/>
            <a:ext cx="216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serratus anterior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403350" y="188913"/>
            <a:ext cx="6624638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PROTRAKCE - ODTAŽENÍ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skenovat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9144000" cy="4217988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140200" y="15573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580063" y="1484313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rhomboideus minor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6686550" y="60213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rhomboideus major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331913" y="188913"/>
            <a:ext cx="6624637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RETRAKCE - PŘITAŽENÍ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skenovat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08050"/>
            <a:ext cx="7993063" cy="5945188"/>
          </a:xfrm>
          <a:prstGeom prst="rect">
            <a:avLst/>
          </a:prstGeom>
          <a:noFill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978650" y="6491288"/>
            <a:ext cx="216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serratus anterior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84213" y="188913"/>
            <a:ext cx="76327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ANTEVERZE – ZEVNÍ ROTACE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kenovat0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90600"/>
            <a:ext cx="8748712" cy="5613400"/>
          </a:xfrm>
          <a:prstGeom prst="rect">
            <a:avLst/>
          </a:prstGeom>
          <a:noFill/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105650" y="1341438"/>
            <a:ext cx="203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levator scapule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987675" y="177323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rhomboideus minor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686550" y="64912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rhomboideus major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50825" y="188913"/>
            <a:ext cx="8675688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RETROVERZE – VNITŘNÍ ROTACE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kenovat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7056437" cy="679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skenovat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238" y="0"/>
            <a:ext cx="66135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176212"/>
            <a:ext cx="805815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557</Words>
  <Application>Microsoft Office PowerPoint</Application>
  <PresentationFormat>Předvádění na obrazovce (4:3)</PresentationFormat>
  <Paragraphs>110</Paragraphs>
  <Slides>68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68</vt:i4>
      </vt:variant>
    </vt:vector>
  </HeadingPairs>
  <TitlesOfParts>
    <vt:vector size="73" baseType="lpstr">
      <vt:lpstr>Arial</vt:lpstr>
      <vt:lpstr>LegacySans-Book</vt:lpstr>
      <vt:lpstr>LegacySerif-Book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FSpS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Pohyby hlavy a trupu</dc:title>
  <dc:creator>novotna</dc:creator>
  <cp:lastModifiedBy>Milan Mojžíš</cp:lastModifiedBy>
  <cp:revision>44</cp:revision>
  <dcterms:created xsi:type="dcterms:W3CDTF">2008-02-18T13:14:52Z</dcterms:created>
  <dcterms:modified xsi:type="dcterms:W3CDTF">2016-11-03T23:35:28Z</dcterms:modified>
</cp:coreProperties>
</file>