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65" r:id="rId14"/>
    <p:sldId id="267" r:id="rId15"/>
    <p:sldId id="266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0" autoAdjust="0"/>
    <p:restoredTop sz="94660"/>
  </p:normalViewPr>
  <p:slideViewPr>
    <p:cSldViewPr>
      <p:cViewPr varScale="1">
        <p:scale>
          <a:sx n="88" d="100"/>
          <a:sy n="88" d="100"/>
        </p:scale>
        <p:origin x="1398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665909-EF60-4A9C-94F9-01540F43E41E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593BA7-87B3-42B4-B669-5FCB4481273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xJByNycd6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Fotbalová hlavička z pohledu kineziologie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65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…zapojené svaly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trapéz (pohyb hlavou od míče) a ze svalů krku kývač hlavy (pohyb hlavy k míči).</a:t>
            </a:r>
          </a:p>
          <a:p>
            <a:endParaRPr lang="cs-CZ" dirty="0"/>
          </a:p>
        </p:txBody>
      </p:sp>
      <p:pic>
        <p:nvPicPr>
          <p:cNvPr id="5" name="Obrázek 4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88843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trapez sva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r="5999" b="7112"/>
          <a:stretch/>
        </p:blipFill>
        <p:spPr bwMode="auto">
          <a:xfrm>
            <a:off x="4788024" y="2793678"/>
            <a:ext cx="3830538" cy="3371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420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95DB4-B50C-43EC-BBD1-3FEBDBFA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Biomechanika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343630-29BA-4BFB-9C43-CA98491C9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Pruběh</a:t>
            </a:r>
            <a:r>
              <a:rPr lang="cs-CZ" dirty="0"/>
              <a:t> pohybu – popsání kinematického řetězce, </a:t>
            </a:r>
          </a:p>
          <a:p>
            <a:r>
              <a:rPr lang="cs-CZ" dirty="0"/>
              <a:t>Působení sil popsat</a:t>
            </a:r>
          </a:p>
          <a:p>
            <a:r>
              <a:rPr lang="cs-CZ" dirty="0"/>
              <a:t>Pohyby těžiště popsat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2A258D-442D-4E12-BCAE-4194EE37D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7032"/>
            <a:ext cx="6149969" cy="29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1C870-EFBC-4A03-B9DE-2F9A9495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Biomechanika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2B73F04-4D87-4CD5-80C3-720F74D4A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3499271" cy="415007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AED5986-B418-49B2-9681-32892731C86C}"/>
              </a:ext>
            </a:extLst>
          </p:cNvPr>
          <p:cNvSpPr txBox="1"/>
          <p:nvPr/>
        </p:nvSpPr>
        <p:spPr>
          <a:xfrm>
            <a:off x="467544" y="141277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Pokud nenajdete obrázek v literatuře, klidně nakreslete vlastní </a:t>
            </a:r>
          </a:p>
          <a:p>
            <a:r>
              <a:rPr lang="cs-CZ" dirty="0"/>
              <a:t>Pokud berete obrázek z odborné literatury, nezapomenout citovat zdroj (pod obrázkem)</a:t>
            </a:r>
          </a:p>
        </p:txBody>
      </p:sp>
    </p:spTree>
    <p:extLst>
      <p:ext uri="{BB962C8B-B14F-4D97-AF65-F5344CB8AC3E}">
        <p14:creationId xmlns:p14="http://schemas.microsoft.com/office/powerpoint/2010/main" val="424579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…rizika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-    akutní: naražení a zhmoždění svalů a kloubů dolních končetin, distorze hlezenního kloubu s poškozením vazů (natažení či natržení vazů), distorze kolenního kloubu (natažení či natržení vazů a poškození menisků), natažení a natržení svalů (především </a:t>
            </a:r>
            <a:r>
              <a:rPr lang="cs-CZ" dirty="0" err="1"/>
              <a:t>hamstringů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-    chronické: únavové zlomeniny, </a:t>
            </a:r>
            <a:r>
              <a:rPr lang="cs-CZ" dirty="0" err="1"/>
              <a:t>mikrotraumatizace</a:t>
            </a:r>
            <a:r>
              <a:rPr lang="cs-CZ" dirty="0"/>
              <a:t> a zánět úponů stehenních adduktorů  („fotbalové tříslo“)</a:t>
            </a:r>
          </a:p>
          <a:p>
            <a:r>
              <a:rPr lang="cs-CZ" b="1" dirty="0"/>
              <a:t>-   </a:t>
            </a:r>
            <a:r>
              <a:rPr lang="cs-CZ" dirty="0"/>
              <a:t>specifickým fotbalovým zraněním je zlomenina holenní kosti, jedná se o velmi bolestivé a kariéru ohrožující zranění, jako prevence proti němu složí holenní chrániče, které jsou povinnou součástí výbavy hráče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68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zlomenina holeni kosti demba 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5" y="260648"/>
            <a:ext cx="8496944" cy="637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1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Způsobilá hrací plocha</a:t>
            </a:r>
          </a:p>
          <a:p>
            <a:r>
              <a:rPr lang="cs-CZ" dirty="0"/>
              <a:t>Kvalitní rozcvičení a strečink před i po výkonu</a:t>
            </a:r>
          </a:p>
          <a:p>
            <a:r>
              <a:rPr lang="cs-CZ" dirty="0"/>
              <a:t>Kompenzační cvičení</a:t>
            </a:r>
          </a:p>
          <a:p>
            <a:r>
              <a:rPr lang="cs-CZ" dirty="0"/>
              <a:t>Vhodná skladba tréninku</a:t>
            </a:r>
          </a:p>
          <a:p>
            <a:r>
              <a:rPr lang="cs-CZ" dirty="0"/>
              <a:t>Mechanické: Ortézy, </a:t>
            </a:r>
            <a:r>
              <a:rPr lang="cs-CZ" dirty="0" err="1"/>
              <a:t>tejpy</a:t>
            </a:r>
            <a:r>
              <a:rPr lang="cs-CZ" dirty="0"/>
              <a:t>.</a:t>
            </a:r>
          </a:p>
          <a:p>
            <a:r>
              <a:rPr lang="cs-CZ" dirty="0">
                <a:hlinkClick r:id="rId2"/>
              </a:rPr>
              <a:t>https://www.youtube.com/watch?v=wxJByNycd6M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5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bo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088232" cy="32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tej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5528250" cy="38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holenei chranice fotb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6" y="3717032"/>
            <a:ext cx="2071133" cy="30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holenei chranice fotb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6" b="13846"/>
          <a:stretch/>
        </p:blipFill>
        <p:spPr bwMode="auto">
          <a:xfrm>
            <a:off x="4139952" y="4407031"/>
            <a:ext cx="3240360" cy="229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9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6759F-85E0-4508-AFD2-B5BD479D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Doporučené schéma 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767D41-1E13-4023-B389-B16709191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 15 slidů maximálně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úvod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historie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pravidla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anatomie a zapojení svalů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biomechanika (působící síly, těžiště)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rizika, zranění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/>
              <a:t>prevence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249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…o fotbalu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zmínky 200 let př.n.l. v Číně</a:t>
            </a:r>
          </a:p>
          <a:p>
            <a:r>
              <a:rPr lang="cs-CZ" dirty="0"/>
              <a:t>Kolektivní míčová hra, 2 mužstva, 10 hráčů v poli a 1 brankář</a:t>
            </a:r>
          </a:p>
          <a:p>
            <a:r>
              <a:rPr lang="cs-CZ" dirty="0"/>
              <a:t>Známí po celém světě, v několika zemích národní sport</a:t>
            </a:r>
          </a:p>
          <a:p>
            <a:r>
              <a:rPr lang="cs-CZ" dirty="0"/>
              <a:t>Dnes více než 200 000 000 ve více než 200 zemích světa</a:t>
            </a:r>
          </a:p>
        </p:txBody>
      </p:sp>
    </p:spTree>
    <p:extLst>
      <p:ext uri="{BB962C8B-B14F-4D97-AF65-F5344CB8AC3E}">
        <p14:creationId xmlns:p14="http://schemas.microsoft.com/office/powerpoint/2010/main" val="34705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hry je vstřelit více branek než soupeř</a:t>
            </a:r>
          </a:p>
          <a:p>
            <a:r>
              <a:rPr lang="cs-CZ" dirty="0"/>
              <a:t>Hru řídí 1 hlavní rozhodčí, na pomoc 4 asistenti</a:t>
            </a:r>
          </a:p>
          <a:p>
            <a:r>
              <a:rPr lang="cs-CZ" dirty="0"/>
              <a:t>2x45 minut, 15 minut přestávka</a:t>
            </a:r>
          </a:p>
          <a:p>
            <a:r>
              <a:rPr lang="cs-CZ" dirty="0"/>
              <a:t>Hra dovolená všemi částmi těla kromě paže a ruky (vyjma brankáře v jeho vymezeném území)</a:t>
            </a:r>
          </a:p>
          <a:p>
            <a:r>
              <a:rPr lang="cs-CZ" dirty="0"/>
              <a:t>Rozhodčí pomocí píšťalky řídí hru</a:t>
            </a:r>
          </a:p>
          <a:p>
            <a:r>
              <a:rPr lang="cs-CZ" dirty="0"/>
              <a:t>Branky je dosaženo tehdy, kdy je míč za brankovou čarou (regulérně)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96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…charakteristika pohybů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Většinou svaly dolních končetin</a:t>
            </a:r>
          </a:p>
          <a:p>
            <a:r>
              <a:rPr lang="cs-CZ" dirty="0"/>
              <a:t>Zejména výskoky, kopy, běhy a zpracování míče</a:t>
            </a:r>
          </a:p>
          <a:p>
            <a:r>
              <a:rPr lang="cs-CZ" dirty="0"/>
              <a:t>Lokomoce přirozená – </a:t>
            </a:r>
            <a:r>
              <a:rPr lang="cs-CZ" dirty="0" err="1"/>
              <a:t>bipedální</a:t>
            </a:r>
            <a:r>
              <a:rPr lang="cs-CZ" dirty="0"/>
              <a:t> (pohyb zajišťují dolní končetiny)</a:t>
            </a:r>
          </a:p>
          <a:p>
            <a:r>
              <a:rPr lang="cs-CZ" dirty="0"/>
              <a:t>Pohyby segmentů: cyklické (běh) a acyklické (střela, přihrávka)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9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…technika hlavičky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předpokladem je správný odhad dráhy letu míče a z toho plynoucí určení místa odrazu. Následuje včasný odraz snožmo nebo jednonož, nápřah trupu (bederní záklon, popřípadě natočení trupu), který musí být proveden bez přenesení váhy těla, bez opory nohou, a to ihned po odrazu tak, aby švih a úder hlavou (čelem, stranou čela) do míče mohl být proveden v nejvyšším bodě, kterého hráč po odrazu dosáhne. Švih trupu (případně s otočením ramen-trupu), musí být proveden pouze energickým předklonem, rotačním pohybem bez opory nohou.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07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…zapojené svaly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Na výskoku se podílí zejména  </a:t>
            </a:r>
            <a:r>
              <a:rPr lang="cs-CZ" sz="2400" dirty="0" err="1"/>
              <a:t>hamstringy</a:t>
            </a:r>
            <a:r>
              <a:rPr lang="cs-CZ" sz="2400" dirty="0"/>
              <a:t>- dvojhlavý sval </a:t>
            </a:r>
            <a:r>
              <a:rPr lang="cs-CZ" sz="2400" dirty="0" err="1"/>
              <a:t>stehení</a:t>
            </a:r>
            <a:r>
              <a:rPr lang="cs-CZ" sz="2400" dirty="0"/>
              <a:t>, sval </a:t>
            </a:r>
            <a:r>
              <a:rPr lang="cs-CZ" sz="2400" dirty="0" err="1"/>
              <a:t>poloblanitý</a:t>
            </a:r>
            <a:r>
              <a:rPr lang="cs-CZ" sz="2400"/>
              <a:t>, sval pološlašitý</a:t>
            </a:r>
            <a:r>
              <a:rPr lang="cs-CZ" sz="2400" dirty="0"/>
              <a:t>(zapojení asi 25%), hýžďové svaly- střední sval hýžďový, velký sval hýžďový, malý sval hýžďový (40%), kvadricepsy a lýtkové svaly- dvojhlavý sval lýtkový, šikmý sval lýtkový.</a:t>
            </a:r>
          </a:p>
        </p:txBody>
      </p:sp>
      <p:pic>
        <p:nvPicPr>
          <p:cNvPr id="4" name="Obrázek 3" descr="Související obráze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38437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ýsledek obrázku pro hyzdove sval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37" y="3789040"/>
            <a:ext cx="3096344" cy="250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kvadriceps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00"/>
          <a:stretch/>
        </p:blipFill>
        <p:spPr bwMode="auto">
          <a:xfrm>
            <a:off x="6607981" y="3784131"/>
            <a:ext cx="2428515" cy="25006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1883183" y="5764033"/>
            <a:ext cx="140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Dvojhlavý sval lýtkový</a:t>
            </a:r>
          </a:p>
        </p:txBody>
      </p:sp>
      <p:cxnSp>
        <p:nvCxnSpPr>
          <p:cNvPr id="9" name="Přímá spojnice 8"/>
          <p:cNvCxnSpPr>
            <a:endCxn id="7" idx="1"/>
          </p:cNvCxnSpPr>
          <p:nvPr/>
        </p:nvCxnSpPr>
        <p:spPr>
          <a:xfrm>
            <a:off x="1553233" y="6051676"/>
            <a:ext cx="329950" cy="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331640" y="6056421"/>
            <a:ext cx="603819" cy="121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08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…Zapojené svaly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Dále pak při výskoku zapojujeme svaly středu těla (příčný sval břišní, </a:t>
            </a:r>
            <a:r>
              <a:rPr lang="cs-CZ" sz="2400" dirty="0" err="1"/>
              <a:t>multifidus</a:t>
            </a:r>
            <a:r>
              <a:rPr lang="cs-CZ" sz="2400" dirty="0"/>
              <a:t>, svaly pánevního dna a bránice, přímí sval břišní, zevní a vnitřní šikmé břišní svaly, vzpřimovač páteře, čtyřhranný sval bederní, </a:t>
            </a:r>
            <a:r>
              <a:rPr lang="cs-CZ" sz="2400" dirty="0" err="1"/>
              <a:t>bedrokyčlostehení</a:t>
            </a:r>
            <a:r>
              <a:rPr lang="cs-CZ" sz="2400" dirty="0"/>
              <a:t> sval)</a:t>
            </a:r>
          </a:p>
        </p:txBody>
      </p:sp>
      <p:pic>
        <p:nvPicPr>
          <p:cNvPr id="6" name="Obrázek 5" descr="HSS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3"/>
            <a:ext cx="2555776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ýsledek obrázku pro primy sval brisn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89" y="3645024"/>
            <a:ext cx="1806496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Výsledek obrázku pro vnejsi a vnitrni sikmy brisni sva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85" y="3645024"/>
            <a:ext cx="2441456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Související obráze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41" y="3645024"/>
            <a:ext cx="2353659" cy="2160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96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…zapojené svaly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 zabírá široký sval zádový (pohyb rukou dolů při odrazu), malý a velký sval rombický (pohyb rukou nahoru při odrazu)</a:t>
            </a:r>
          </a:p>
          <a:p>
            <a:endParaRPr lang="cs-CZ" dirty="0"/>
          </a:p>
        </p:txBody>
      </p:sp>
      <p:pic>
        <p:nvPicPr>
          <p:cNvPr id="4" name="Obrázek 3" descr="Výsledek obrázku pro siroky sval zadov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7" b="19914"/>
          <a:stretch/>
        </p:blipFill>
        <p:spPr bwMode="auto">
          <a:xfrm>
            <a:off x="323528" y="3429000"/>
            <a:ext cx="3024336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 descr="Výsledek obrázku pro maly a velky sval rombick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01147"/>
            <a:ext cx="3043212" cy="169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maly a velky sval rombick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5184"/>
            <a:ext cx="3043212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699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424</Words>
  <Application>Microsoft Office PowerPoint</Application>
  <PresentationFormat>Předvádění na obrazovce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Franklin Gothic Book</vt:lpstr>
      <vt:lpstr>Franklin Gothic Medium</vt:lpstr>
      <vt:lpstr>Times New Roman</vt:lpstr>
      <vt:lpstr>Wingdings</vt:lpstr>
      <vt:lpstr>Wingdings 2</vt:lpstr>
      <vt:lpstr>Cesta</vt:lpstr>
      <vt:lpstr>Fotbalová hlavička z pohledu kineziologie</vt:lpstr>
      <vt:lpstr>Doporučené schéma prezentace</vt:lpstr>
      <vt:lpstr>…o fotbalu</vt:lpstr>
      <vt:lpstr>…pravidla</vt:lpstr>
      <vt:lpstr>…charakteristika pohybů</vt:lpstr>
      <vt:lpstr>…technika hlavičky</vt:lpstr>
      <vt:lpstr>…zapojené svaly</vt:lpstr>
      <vt:lpstr>…Zapojené svaly</vt:lpstr>
      <vt:lpstr>…zapojené svaly</vt:lpstr>
      <vt:lpstr>…zapojené svaly</vt:lpstr>
      <vt:lpstr>Biomechanika</vt:lpstr>
      <vt:lpstr>Biomechanika</vt:lpstr>
      <vt:lpstr>…rizika</vt:lpstr>
      <vt:lpstr>Prezentace aplikace PowerPoint</vt:lpstr>
      <vt:lpstr>…prevence</vt:lpstr>
      <vt:lpstr>Prezentace aplikace PowerPoint</vt:lpstr>
    </vt:vector>
  </TitlesOfParts>
  <Company>AutoCont CZ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Fotbalová hlavička z pohledu kineziologie</dc:title>
  <dc:creator>T400</dc:creator>
  <cp:lastModifiedBy>Adam Hromcik</cp:lastModifiedBy>
  <cp:revision>12</cp:revision>
  <dcterms:created xsi:type="dcterms:W3CDTF">2016-11-22T16:07:48Z</dcterms:created>
  <dcterms:modified xsi:type="dcterms:W3CDTF">2017-10-05T19:28:56Z</dcterms:modified>
</cp:coreProperties>
</file>