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  <p:sldMasterId id="2147483752" r:id="rId2"/>
    <p:sldMasterId id="2147483776" r:id="rId3"/>
    <p:sldMasterId id="2147483788" r:id="rId4"/>
    <p:sldMasterId id="2147483800" r:id="rId5"/>
    <p:sldMasterId id="2147483812" r:id="rId6"/>
  </p:sldMasterIdLst>
  <p:sldIdLst>
    <p:sldId id="280" r:id="rId7"/>
    <p:sldId id="271" r:id="rId8"/>
    <p:sldId id="259" r:id="rId9"/>
    <p:sldId id="272" r:id="rId10"/>
    <p:sldId id="260" r:id="rId11"/>
    <p:sldId id="316" r:id="rId12"/>
    <p:sldId id="261" r:id="rId13"/>
    <p:sldId id="262" r:id="rId14"/>
    <p:sldId id="265" r:id="rId15"/>
    <p:sldId id="317" r:id="rId16"/>
    <p:sldId id="302" r:id="rId17"/>
    <p:sldId id="303" r:id="rId18"/>
    <p:sldId id="304" r:id="rId19"/>
    <p:sldId id="314" r:id="rId20"/>
    <p:sldId id="308" r:id="rId21"/>
    <p:sldId id="309" r:id="rId22"/>
    <p:sldId id="315" r:id="rId23"/>
    <p:sldId id="288" r:id="rId24"/>
    <p:sldId id="268" r:id="rId25"/>
    <p:sldId id="305" r:id="rId26"/>
    <p:sldId id="283" r:id="rId27"/>
    <p:sldId id="294" r:id="rId28"/>
    <p:sldId id="296" r:id="rId29"/>
    <p:sldId id="297" r:id="rId30"/>
    <p:sldId id="298" r:id="rId31"/>
    <p:sldId id="299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2DB"/>
    <a:srgbClr val="0000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4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9261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5625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9073022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52164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972576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284321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848244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527705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AAA320D8-1BDF-4E7D-B4D6-304683F139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32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7E7DDD1-8D37-4662-AA01-2B90E1165D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515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E70C143-67E9-4D8B-A523-681569B04E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1428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961153"/>
      </p:ext>
    </p:extLst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1331881-4737-489C-B427-873221BC71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5809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2740176-208F-40D9-B916-E35D97836F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246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9BF3532-4FBD-4605-AB5B-2E11C3B146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7250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8A3D89E-5091-45CC-BC18-35CB838552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36761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433" y="6421439"/>
            <a:ext cx="1016000" cy="365125"/>
          </a:xfrm>
        </p:spPr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FF2E9BD-57B0-4BCD-8EA5-92BDAFF031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63741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DA9A200-9C0A-4B14-B50B-37637254C9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375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4167E84-9B9B-4034-86B7-108CEE0B9C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50586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A74BDD8-E2A6-4532-8F47-1A4E78FF32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760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AAA320D8-1BDF-4E7D-B4D6-304683F139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2059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7E7DDD1-8D37-4662-AA01-2B90E1165D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099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350236"/>
      </p:ext>
    </p:extLst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E70C143-67E9-4D8B-A523-681569B04E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3170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1331881-4737-489C-B427-873221BC71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11910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2740176-208F-40D9-B916-E35D97836F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62306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9BF3532-4FBD-4605-AB5B-2E11C3B146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39488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8A3D89E-5091-45CC-BC18-35CB838552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91418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433" y="6421439"/>
            <a:ext cx="1016000" cy="365125"/>
          </a:xfrm>
        </p:spPr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FF2E9BD-57B0-4BCD-8EA5-92BDAFF031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93565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DA9A200-9C0A-4B14-B50B-37637254C9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85276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4167E84-9B9B-4034-86B7-108CEE0B9C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56771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A74BDD8-E2A6-4532-8F47-1A4E78FF32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67927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AAA320D8-1BDF-4E7D-B4D6-304683F139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8356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95498"/>
      </p:ext>
    </p:extLst>
  </p:cSld>
  <p:clrMapOvr>
    <a:masterClrMapping/>
  </p:clrMapOvr>
  <p:transition spd="slow">
    <p:wip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7E7DDD1-8D37-4662-AA01-2B90E1165D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59639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E70C143-67E9-4D8B-A523-681569B04E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9972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1331881-4737-489C-B427-873221BC71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77970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2740176-208F-40D9-B916-E35D97836F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24547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9BF3532-4FBD-4605-AB5B-2E11C3B146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99664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8A3D89E-5091-45CC-BC18-35CB838552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13616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433" y="6421439"/>
            <a:ext cx="1016000" cy="365125"/>
          </a:xfrm>
        </p:spPr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FF2E9BD-57B0-4BCD-8EA5-92BDAFF031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14045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DA9A200-9C0A-4B14-B50B-37637254C9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078791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4167E84-9B9B-4034-86B7-108CEE0B9C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18221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A74BDD8-E2A6-4532-8F47-1A4E78FF32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022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240469"/>
      </p:ext>
    </p:extLst>
  </p:cSld>
  <p:clrMapOvr>
    <a:masterClrMapping/>
  </p:clrMapOvr>
  <p:transition spd="slow">
    <p:wip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AAA320D8-1BDF-4E7D-B4D6-304683F139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9850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7E7DDD1-8D37-4662-AA01-2B90E1165D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74844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E70C143-67E9-4D8B-A523-681569B04E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4351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1331881-4737-489C-B427-873221BC71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19781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2740176-208F-40D9-B916-E35D97836F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07915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9BF3532-4FBD-4605-AB5B-2E11C3B146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6147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8A3D89E-5091-45CC-BC18-35CB838552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72416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433" y="6421439"/>
            <a:ext cx="1016000" cy="365125"/>
          </a:xfrm>
        </p:spPr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FF2E9BD-57B0-4BCD-8EA5-92BDAFF031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058105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DA9A200-9C0A-4B14-B50B-37637254C9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236245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4167E84-9B9B-4034-86B7-108CEE0B9C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890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350720"/>
      </p:ext>
    </p:extLst>
  </p:cSld>
  <p:clrMapOvr>
    <a:masterClrMapping/>
  </p:clrMapOvr>
  <p:transition spd="slow">
    <p:wip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A74BDD8-E2A6-4532-8F47-1A4E78FF32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93842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AAA320D8-1BDF-4E7D-B4D6-304683F139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415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7E7DDD1-8D37-4662-AA01-2B90E1165D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52238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E70C143-67E9-4D8B-A523-681569B04E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499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1331881-4737-489C-B427-873221BC71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53241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2740176-208F-40D9-B916-E35D97836F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41602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9BF3532-4FBD-4605-AB5B-2E11C3B146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631868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8A3D89E-5091-45CC-BC18-35CB838552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83290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433" y="6421439"/>
            <a:ext cx="1016000" cy="365125"/>
          </a:xfrm>
        </p:spPr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FF2E9BD-57B0-4BCD-8EA5-92BDAFF031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25319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DA9A200-9C0A-4B14-B50B-37637254C9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00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407249"/>
      </p:ext>
    </p:extLst>
  </p:cSld>
  <p:clrMapOvr>
    <a:masterClrMapping/>
  </p:clrMapOvr>
  <p:transition spd="slow">
    <p:wip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4167E84-9B9B-4034-86B7-108CEE0B9C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469253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A74BDD8-E2A6-4532-8F47-1A4E78FF32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930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54918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35472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8778D-412A-4034-BF12-DF3EBF2D7FD4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2CF78B-9B3D-48EC-96CB-2AC0876D4D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53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1439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1439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1439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9B9A98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3547DE-33C3-45AA-89CC-84C999728529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5726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1439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1439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1439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9B9A98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3547DE-33C3-45AA-89CC-84C999728529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64009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1439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1439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1439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9B9A98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3547DE-33C3-45AA-89CC-84C999728529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5744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1439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1439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1439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9B9A98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3547DE-33C3-45AA-89CC-84C999728529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8092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1439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1439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rgbClr val="D4D2D0">
                    <a:shade val="50000"/>
                  </a:srgbClr>
                </a:solidFill>
                <a:latin typeface="Garamond" panose="02020404030301010803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1439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9B9A98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3547DE-33C3-45AA-89CC-84C999728529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706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828800" y="4799013"/>
            <a:ext cx="8534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z="1800" i="1" dirty="0">
                <a:latin typeface="Calibri" panose="020F0502020204030204" pitchFamily="34" charset="0"/>
              </a:rPr>
              <a:t>Jarní semestr 15.4.2016</a:t>
            </a:r>
            <a:br>
              <a:rPr lang="cs-CZ" altLang="cs-CZ" sz="1800" i="1" dirty="0">
                <a:latin typeface="Calibri" panose="020F0502020204030204" pitchFamily="34" charset="0"/>
              </a:rPr>
            </a:br>
            <a:r>
              <a:rPr lang="cs-CZ" altLang="cs-CZ" sz="1800" i="1" dirty="0">
                <a:latin typeface="Calibri" panose="020F0502020204030204" pitchFamily="34" charset="0"/>
              </a:rPr>
              <a:t>blok: 2</a:t>
            </a:r>
            <a:r>
              <a:rPr lang="cs-CZ" altLang="cs-CZ" sz="1800" i="1" dirty="0" smtClean="0">
                <a:latin typeface="Calibri" panose="020F0502020204030204" pitchFamily="34" charset="0"/>
              </a:rPr>
              <a:t>.</a:t>
            </a:r>
            <a:br>
              <a:rPr lang="cs-CZ" altLang="cs-CZ" sz="1800" i="1" dirty="0" smtClean="0">
                <a:latin typeface="Calibri" panose="020F0502020204030204" pitchFamily="34" charset="0"/>
              </a:rPr>
            </a:br>
            <a:r>
              <a:rPr lang="cs-CZ" altLang="cs-CZ" sz="1800" i="1" dirty="0" smtClean="0">
                <a:latin typeface="Calibri" panose="020F0502020204030204" pitchFamily="34" charset="0"/>
              </a:rPr>
              <a:t>doc. PhDr. Ladislav Bedřich, CSc. </a:t>
            </a:r>
            <a:r>
              <a:rPr lang="cs-CZ" altLang="cs-CZ" sz="1800" dirty="0">
                <a:latin typeface="Calibri" panose="020F0502020204030204" pitchFamily="34" charset="0"/>
              </a:rPr>
              <a:t/>
            </a:r>
            <a:br>
              <a:rPr lang="cs-CZ" altLang="cs-CZ" sz="1800" dirty="0">
                <a:latin typeface="Calibri" panose="020F0502020204030204" pitchFamily="34" charset="0"/>
              </a:rPr>
            </a:br>
            <a:r>
              <a:rPr lang="cs-CZ" altLang="cs-CZ" sz="1800" dirty="0">
                <a:latin typeface="Calibri" panose="020F0502020204030204" pitchFamily="34" charset="0"/>
              </a:rPr>
              <a:t>1</a:t>
            </a:r>
            <a:r>
              <a:rPr lang="cs-CZ" altLang="cs-CZ" sz="1800" b="1" dirty="0">
                <a:latin typeface="Calibri" panose="020F0502020204030204" pitchFamily="34" charset="0"/>
              </a:rPr>
              <a:t>. </a:t>
            </a:r>
            <a:r>
              <a:rPr lang="cs-CZ" altLang="cs-CZ" sz="1800" b="1" cap="all" dirty="0">
                <a:latin typeface="Calibri" panose="020F0502020204030204" pitchFamily="34" charset="0"/>
              </a:rPr>
              <a:t>ENERGETICKÝ METABOLISMUS SVALOVÝCH VLÁKEM</a:t>
            </a:r>
            <a:br>
              <a:rPr lang="cs-CZ" altLang="cs-CZ" sz="1800" b="1" cap="all" dirty="0">
                <a:latin typeface="Calibri" panose="020F0502020204030204" pitchFamily="34" charset="0"/>
              </a:rPr>
            </a:br>
            <a:r>
              <a:rPr lang="cs-CZ" altLang="cs-CZ" sz="1800" b="1" cap="all" dirty="0">
                <a:latin typeface="Calibri" panose="020F0502020204030204" pitchFamily="34" charset="0"/>
              </a:rPr>
              <a:t>2. Energetické systémy (</a:t>
            </a:r>
            <a:r>
              <a:rPr lang="cs-CZ" altLang="cs-CZ" sz="1800" b="1" cap="all" dirty="0" err="1">
                <a:latin typeface="Calibri" panose="020F0502020204030204" pitchFamily="34" charset="0"/>
              </a:rPr>
              <a:t>Atp-cp</a:t>
            </a:r>
            <a:r>
              <a:rPr lang="cs-CZ" altLang="cs-CZ" sz="1800" b="1" cap="all" dirty="0">
                <a:latin typeface="Calibri" panose="020F0502020204030204" pitchFamily="34" charset="0"/>
              </a:rPr>
              <a:t>, la, o</a:t>
            </a:r>
            <a:r>
              <a:rPr lang="cs-CZ" altLang="cs-CZ" sz="1200" b="1" cap="all" dirty="0">
                <a:latin typeface="Calibri" panose="020F0502020204030204" pitchFamily="34" charset="0"/>
              </a:rPr>
              <a:t>2</a:t>
            </a:r>
            <a:r>
              <a:rPr lang="cs-CZ" altLang="cs-CZ" sz="1800" b="1" cap="all" dirty="0">
                <a:latin typeface="Calibri" panose="020F0502020204030204" pitchFamily="34" charset="0"/>
              </a:rPr>
              <a:t>)</a:t>
            </a:r>
            <a:endParaRPr lang="cs-CZ" altLang="cs-CZ" sz="1800" b="1" i="1" cap="all" dirty="0">
              <a:latin typeface="Calibri" panose="020F050202020403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536" y="1257311"/>
            <a:ext cx="6518857" cy="399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39192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2724150" y="95251"/>
            <a:ext cx="7467600" cy="639763"/>
          </a:xfrm>
        </p:spPr>
        <p:txBody>
          <a:bodyPr>
            <a:noAutofit/>
          </a:bodyPr>
          <a:lstStyle/>
          <a:p>
            <a:pPr algn="ctr"/>
            <a:r>
              <a:rPr lang="cs-CZ" alt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ENERGETICKÉ SYSTÉMY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1676399" y="735014"/>
            <a:ext cx="10306051" cy="5894386"/>
          </a:xfrm>
        </p:spPr>
        <p:txBody>
          <a:bodyPr>
            <a:normAutofit/>
          </a:bodyPr>
          <a:lstStyle/>
          <a:p>
            <a:pPr marL="34925" indent="0">
              <a:buClr>
                <a:srgbClr val="FFFF00"/>
              </a:buClr>
              <a:buNone/>
              <a:defRPr/>
            </a:pPr>
            <a:r>
              <a:rPr lang="cs-CZ" altLang="cs-CZ" sz="2800" b="1" dirty="0" smtClean="0">
                <a:solidFill>
                  <a:schemeClr val="tx1"/>
                </a:solidFill>
              </a:rPr>
              <a:t>               Hlavní </a:t>
            </a:r>
            <a:r>
              <a:rPr lang="cs-CZ" altLang="cs-CZ" sz="2800" b="1" dirty="0">
                <a:solidFill>
                  <a:schemeClr val="tx1"/>
                </a:solidFill>
              </a:rPr>
              <a:t>energetické zdroje pro pohybovou činnost: </a:t>
            </a:r>
            <a:endParaRPr lang="cs-CZ" altLang="cs-CZ" sz="2600" b="1" dirty="0">
              <a:solidFill>
                <a:schemeClr val="tx1"/>
              </a:solidFill>
            </a:endParaRP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3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altLang="cs-CZ" sz="3000" b="1" u="sng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makroergní</a:t>
            </a:r>
            <a:r>
              <a:rPr lang="cs-CZ" altLang="cs-CZ" sz="3000" b="1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altLang="cs-CZ" sz="3000" b="1" u="sng" dirty="0">
                <a:solidFill>
                  <a:schemeClr val="tx1"/>
                </a:solidFill>
                <a:sym typeface="Wingdings" panose="05000000000000000000" pitchFamily="2" charset="2"/>
              </a:rPr>
              <a:t>fosfáty </a:t>
            </a:r>
            <a:r>
              <a:rPr lang="cs-CZ" altLang="cs-CZ" sz="3000" b="1" dirty="0">
                <a:solidFill>
                  <a:schemeClr val="tx1"/>
                </a:solidFill>
                <a:sym typeface="Wingdings" panose="05000000000000000000" pitchFamily="2" charset="2"/>
              </a:rPr>
              <a:t>(ATP, CP)</a:t>
            </a: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3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altLang="cs-CZ" sz="3000" b="1" u="sng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makroergní</a:t>
            </a:r>
            <a:r>
              <a:rPr lang="cs-CZ" altLang="cs-CZ" sz="3000" b="1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altLang="cs-CZ" sz="3000" b="1" u="sng" dirty="0">
                <a:solidFill>
                  <a:schemeClr val="tx1"/>
                </a:solidFill>
                <a:sym typeface="Wingdings" panose="05000000000000000000" pitchFamily="2" charset="2"/>
              </a:rPr>
              <a:t>substráty</a:t>
            </a:r>
            <a:r>
              <a:rPr lang="cs-CZ" altLang="cs-CZ" sz="3000" b="1" dirty="0">
                <a:solidFill>
                  <a:schemeClr val="tx1"/>
                </a:solidFill>
                <a:sym typeface="Wingdings" panose="05000000000000000000" pitchFamily="2" charset="2"/>
              </a:rPr>
              <a:t>-živiny (cukry, tuky, bílkoviny</a:t>
            </a:r>
            <a:r>
              <a:rPr lang="cs-CZ" altLang="cs-CZ" sz="3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lang="cs-CZ" altLang="cs-CZ" sz="28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990600" indent="-36195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při klidu či málo intenzivní pohybové činnosti je energie poměrně rovnoměrně čerpána ze všech uvedených živin </a:t>
            </a:r>
          </a:p>
          <a:p>
            <a:pPr marL="990600" indent="-36195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při intenzivní svalové činnosti jsou hlavním a i výhradním zdrojem energie cukry </a:t>
            </a:r>
          </a:p>
          <a:p>
            <a:pPr marL="990600" indent="-36195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s přibývající dobou činnosti stoupá energetický podíl tuků – výjimečně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bílkovin</a:t>
            </a:r>
            <a:endParaRPr lang="cs-CZ" altLang="cs-CZ" sz="2400" dirty="0"/>
          </a:p>
          <a:p>
            <a:pPr marL="990600" indent="-36195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 smtClean="0"/>
              <a:t>Tělo </a:t>
            </a:r>
            <a:r>
              <a:rPr lang="cs-CZ" altLang="cs-CZ" sz="2000" b="1" dirty="0"/>
              <a:t>má k produkci ATP 3 </a:t>
            </a:r>
            <a:r>
              <a:rPr lang="cs-CZ" altLang="cs-CZ" sz="2000" b="1" dirty="0" smtClean="0"/>
              <a:t>systémy – všechny </a:t>
            </a:r>
            <a:r>
              <a:rPr lang="cs-CZ" sz="2000" b="1" dirty="0" smtClean="0"/>
              <a:t>jsou </a:t>
            </a:r>
            <a:r>
              <a:rPr lang="cs-CZ" sz="2000" b="1" dirty="0"/>
              <a:t>aktivní v jakoukoli danou dobu.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smtClean="0"/>
              <a:t>Míra</a:t>
            </a:r>
            <a:r>
              <a:rPr lang="cs-CZ" sz="2000" b="1" dirty="0"/>
              <a:t>, do jaké systémy přispívají k celkovému pracovnímu výkonu, závisí </a:t>
            </a:r>
            <a:r>
              <a:rPr lang="cs-CZ" sz="2000" b="1"/>
              <a:t>primárně </a:t>
            </a:r>
            <a:r>
              <a:rPr lang="cs-CZ" sz="2000" b="1" smtClean="0"/>
              <a:t/>
            </a:r>
            <a:br>
              <a:rPr lang="cs-CZ" sz="2000" b="1" smtClean="0"/>
            </a:br>
            <a:r>
              <a:rPr lang="cs-CZ" sz="2000" b="1" smtClean="0"/>
              <a:t>na </a:t>
            </a:r>
            <a:r>
              <a:rPr lang="cs-CZ" sz="2000" b="1" dirty="0"/>
              <a:t>intenzitě činnosti a sekundárně na délce trvání.</a:t>
            </a:r>
            <a:endParaRPr lang="cs-CZ" sz="2000" dirty="0"/>
          </a:p>
          <a:p>
            <a:pPr marL="990600" indent="-36195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endParaRPr lang="cs-CZ" altLang="cs-CZ" sz="2400" b="1" dirty="0"/>
          </a:p>
          <a:p>
            <a:pPr marL="34925" indent="0">
              <a:buNone/>
              <a:defRPr/>
            </a:pPr>
            <a:endParaRPr lang="cs-CZ" altLang="cs-CZ" sz="1000" dirty="0">
              <a:solidFill>
                <a:schemeClr val="bg1"/>
              </a:solidFill>
            </a:endParaRPr>
          </a:p>
          <a:p>
            <a:pPr marL="34925" indent="0">
              <a:buNone/>
              <a:defRPr/>
            </a:pPr>
            <a:endParaRPr lang="cs-CZ" altLang="cs-CZ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2827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057400" y="457201"/>
            <a:ext cx="7467600" cy="761999"/>
          </a:xfrm>
        </p:spPr>
        <p:txBody>
          <a:bodyPr>
            <a:noAutofit/>
          </a:bodyPr>
          <a:lstStyle/>
          <a:p>
            <a:pPr algn="ctr"/>
            <a:r>
              <a:rPr lang="cs-CZ" alt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ATP-CP systém</a:t>
            </a:r>
            <a:endParaRPr lang="cs-CZ" alt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1676399" y="1219200"/>
            <a:ext cx="10273145" cy="5410200"/>
          </a:xfrm>
        </p:spPr>
        <p:txBody>
          <a:bodyPr/>
          <a:lstStyle/>
          <a:p>
            <a:pPr marL="34925" indent="0">
              <a:buClr>
                <a:srgbClr val="FFFF00"/>
              </a:buClr>
              <a:buNone/>
              <a:defRPr/>
            </a:pPr>
            <a:endParaRPr lang="cs-CZ" altLang="cs-CZ" sz="2400" b="1" dirty="0">
              <a:solidFill>
                <a:srgbClr val="FFFF00"/>
              </a:solidFill>
            </a:endParaRPr>
          </a:p>
          <a:p>
            <a:pPr marL="492125" indent="-457200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3200" b="1" dirty="0">
                <a:solidFill>
                  <a:schemeClr val="tx1"/>
                </a:solidFill>
              </a:rPr>
              <a:t>ATP</a:t>
            </a:r>
            <a:r>
              <a:rPr lang="cs-CZ" altLang="cs-CZ" sz="3200" dirty="0">
                <a:solidFill>
                  <a:schemeClr val="tx1"/>
                </a:solidFill>
              </a:rPr>
              <a:t> schopný dodat velké množství energie v krátkém čase, doba možné práce </a:t>
            </a:r>
            <a:r>
              <a:rPr lang="cs-CZ" altLang="cs-CZ" sz="3200" b="1" i="1" u="sng" dirty="0" smtClean="0">
                <a:solidFill>
                  <a:srgbClr val="FF0000"/>
                </a:solidFill>
              </a:rPr>
              <a:t>cca 2-3 s</a:t>
            </a:r>
            <a:endParaRPr lang="cs-CZ" altLang="cs-CZ" sz="3200" b="1" i="1" u="sng" dirty="0">
              <a:solidFill>
                <a:srgbClr val="FF0000"/>
              </a:solidFill>
            </a:endParaRPr>
          </a:p>
          <a:p>
            <a:pPr marL="492125" indent="-457200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3200" b="1" dirty="0">
                <a:solidFill>
                  <a:schemeClr val="tx1"/>
                </a:solidFill>
              </a:rPr>
              <a:t>neustálá obnova ATP </a:t>
            </a:r>
            <a:r>
              <a:rPr lang="cs-CZ" altLang="cs-CZ" sz="3200" dirty="0">
                <a:solidFill>
                  <a:schemeClr val="tx1"/>
                </a:solidFill>
              </a:rPr>
              <a:t>(</a:t>
            </a:r>
            <a:r>
              <a:rPr lang="cs-CZ" altLang="cs-CZ" sz="3200" dirty="0" err="1">
                <a:solidFill>
                  <a:schemeClr val="tx1"/>
                </a:solidFill>
              </a:rPr>
              <a:t>resyntéza</a:t>
            </a:r>
            <a:r>
              <a:rPr lang="cs-CZ" altLang="cs-CZ" sz="3200" dirty="0">
                <a:solidFill>
                  <a:schemeClr val="tx1"/>
                </a:solidFill>
              </a:rPr>
              <a:t>) s pomocí </a:t>
            </a:r>
            <a:r>
              <a:rPr lang="cs-CZ" altLang="cs-CZ" sz="3200" b="1" dirty="0" smtClean="0">
                <a:solidFill>
                  <a:schemeClr val="tx1"/>
                </a:solidFill>
              </a:rPr>
              <a:t>CP </a:t>
            </a:r>
            <a:r>
              <a:rPr lang="cs-CZ" altLang="cs-CZ" sz="3200" dirty="0" smtClean="0">
                <a:solidFill>
                  <a:schemeClr val="tx1"/>
                </a:solidFill>
              </a:rPr>
              <a:t>(</a:t>
            </a:r>
            <a:r>
              <a:rPr lang="cs-CZ" altLang="cs-CZ" sz="3200" dirty="0">
                <a:solidFill>
                  <a:schemeClr val="tx1"/>
                </a:solidFill>
              </a:rPr>
              <a:t>štěpí se </a:t>
            </a:r>
            <a:r>
              <a:rPr lang="cs-CZ" altLang="cs-CZ" sz="3200" u="sng" dirty="0">
                <a:solidFill>
                  <a:schemeClr val="tx1"/>
                </a:solidFill>
              </a:rPr>
              <a:t>bez účasti O</a:t>
            </a:r>
            <a:r>
              <a:rPr lang="cs-CZ" altLang="cs-CZ" sz="2000" u="sng" dirty="0">
                <a:solidFill>
                  <a:schemeClr val="tx1"/>
                </a:solidFill>
              </a:rPr>
              <a:t>2</a:t>
            </a:r>
            <a:r>
              <a:rPr lang="cs-CZ" altLang="cs-CZ" sz="3200" u="sng" dirty="0">
                <a:solidFill>
                  <a:schemeClr val="tx1"/>
                </a:solidFill>
              </a:rPr>
              <a:t>) r</a:t>
            </a:r>
            <a:r>
              <a:rPr lang="cs-CZ" altLang="cs-CZ" sz="3200" dirty="0">
                <a:solidFill>
                  <a:schemeClr val="tx1"/>
                </a:solidFill>
              </a:rPr>
              <a:t>egenerace ATP z CP - doba možné práce cca </a:t>
            </a:r>
            <a:r>
              <a:rPr lang="cs-CZ" altLang="cs-CZ" sz="3200" b="1" i="1" dirty="0" smtClean="0">
                <a:solidFill>
                  <a:srgbClr val="FF0000"/>
                </a:solidFill>
              </a:rPr>
              <a:t>10-</a:t>
            </a:r>
            <a:r>
              <a:rPr lang="cs-CZ" altLang="cs-CZ" sz="3200" b="1" i="1" u="sng" dirty="0" smtClean="0">
                <a:solidFill>
                  <a:srgbClr val="FF0000"/>
                </a:solidFill>
              </a:rPr>
              <a:t>20 </a:t>
            </a:r>
            <a:r>
              <a:rPr lang="cs-CZ" altLang="cs-CZ" sz="3200" b="1" i="1" u="sng" dirty="0">
                <a:solidFill>
                  <a:srgbClr val="FF0000"/>
                </a:solidFill>
              </a:rPr>
              <a:t>s</a:t>
            </a:r>
            <a:r>
              <a:rPr lang="cs-CZ" altLang="cs-CZ" sz="3200" u="sng" dirty="0">
                <a:solidFill>
                  <a:schemeClr val="tx1"/>
                </a:solidFill>
              </a:rPr>
              <a:t>, pak výrazně klesá</a:t>
            </a:r>
          </a:p>
          <a:p>
            <a:pPr marL="492125" indent="-457200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sz="3200" dirty="0" smtClean="0">
                <a:solidFill>
                  <a:schemeClr val="tx1"/>
                </a:solidFill>
              </a:rPr>
              <a:t>čím </a:t>
            </a:r>
            <a:r>
              <a:rPr lang="cs-CZ" sz="3200" dirty="0">
                <a:solidFill>
                  <a:schemeClr val="tx1"/>
                </a:solidFill>
              </a:rPr>
              <a:t>vyšší zásoby CP ve svalech, tím delší vysoce intenzivní </a:t>
            </a:r>
            <a:r>
              <a:rPr lang="cs-CZ" sz="3200" dirty="0" err="1">
                <a:solidFill>
                  <a:schemeClr val="tx1"/>
                </a:solidFill>
              </a:rPr>
              <a:t>AnaE</a:t>
            </a:r>
            <a:r>
              <a:rPr lang="cs-CZ" sz="3200" dirty="0">
                <a:solidFill>
                  <a:schemeClr val="tx1"/>
                </a:solidFill>
              </a:rPr>
              <a:t> činnost </a:t>
            </a:r>
            <a:r>
              <a:rPr lang="cs-CZ" sz="2400" dirty="0">
                <a:solidFill>
                  <a:schemeClr val="tx1"/>
                </a:solidFill>
              </a:rPr>
              <a:t>(příjem kreatinu pro zlepšení výkonnosti ve sprintu či vzpírání)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34925" indent="0">
              <a:buNone/>
              <a:defRPr/>
            </a:pPr>
            <a:endParaRPr lang="cs-CZ" alt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511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7467600" cy="782782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LA systém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1676400" y="1163782"/>
            <a:ext cx="10231582" cy="5694218"/>
          </a:xfrm>
        </p:spPr>
        <p:txBody>
          <a:bodyPr>
            <a:normAutofit/>
          </a:bodyPr>
          <a:lstStyle/>
          <a:p>
            <a:pPr marL="34925" indent="0">
              <a:buNone/>
              <a:defRPr/>
            </a:pPr>
            <a:r>
              <a:rPr lang="cs-CZ" altLang="cs-CZ" sz="2800" b="1" dirty="0" smtClean="0">
                <a:solidFill>
                  <a:schemeClr val="tx1"/>
                </a:solidFill>
              </a:rPr>
              <a:t>       Anaerobní </a:t>
            </a:r>
            <a:r>
              <a:rPr lang="cs-CZ" altLang="cs-CZ" sz="2800" b="1" dirty="0">
                <a:solidFill>
                  <a:schemeClr val="tx1"/>
                </a:solidFill>
              </a:rPr>
              <a:t>glykolýza (glykolytický či laktátový LA) =</a:t>
            </a:r>
          </a:p>
          <a:p>
            <a:pPr marL="34925" indent="0">
              <a:buNone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  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     </a:t>
            </a:r>
            <a:r>
              <a:rPr lang="cs-CZ" altLang="cs-CZ" sz="2800" b="1" dirty="0">
                <a:solidFill>
                  <a:schemeClr val="tx1"/>
                </a:solidFill>
              </a:rPr>
              <a:t>= štěpení cukrů (glukózy, glykogenu) bez účasti O2</a:t>
            </a:r>
            <a:br>
              <a:rPr lang="cs-CZ" altLang="cs-CZ" sz="2800" b="1" dirty="0">
                <a:solidFill>
                  <a:schemeClr val="tx1"/>
                </a:solidFill>
              </a:rPr>
            </a:br>
            <a:endParaRPr lang="cs-CZ" altLang="cs-CZ" sz="2800" b="1" dirty="0">
              <a:solidFill>
                <a:schemeClr val="tx1"/>
              </a:solidFill>
            </a:endParaRP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aktivace systému při maximálním úsilí </a:t>
            </a: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dominance </a:t>
            </a:r>
            <a:r>
              <a:rPr lang="cs-CZ" altLang="cs-CZ" sz="2800" dirty="0">
                <a:solidFill>
                  <a:schemeClr val="tx1"/>
                </a:solidFill>
              </a:rPr>
              <a:t>od cca </a:t>
            </a:r>
            <a:r>
              <a:rPr lang="cs-CZ" altLang="cs-CZ" sz="2800" b="1" i="1" dirty="0">
                <a:solidFill>
                  <a:srgbClr val="FF0000"/>
                </a:solidFill>
              </a:rPr>
              <a:t>6 s</a:t>
            </a:r>
            <a:r>
              <a:rPr lang="cs-CZ" altLang="cs-CZ" sz="2800" b="1" dirty="0">
                <a:solidFill>
                  <a:schemeClr val="tx1"/>
                </a:solidFill>
              </a:rPr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>až do cca </a:t>
            </a:r>
            <a:r>
              <a:rPr lang="cs-CZ" altLang="cs-CZ" sz="2800" b="1" i="1" dirty="0">
                <a:solidFill>
                  <a:srgbClr val="FF0000"/>
                </a:solidFill>
              </a:rPr>
              <a:t>60-70 </a:t>
            </a:r>
            <a:r>
              <a:rPr lang="cs-CZ" altLang="cs-CZ" sz="2800" b="1" i="1" dirty="0" smtClean="0">
                <a:solidFill>
                  <a:srgbClr val="FF0000"/>
                </a:solidFill>
              </a:rPr>
              <a:t>s</a:t>
            </a:r>
            <a:r>
              <a:rPr lang="cs-CZ" altLang="cs-CZ" sz="2800" dirty="0" smtClean="0">
                <a:solidFill>
                  <a:schemeClr val="tx1"/>
                </a:solidFill>
              </a:rPr>
              <a:t> 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využíváno je štěpení sacharidů = rychlá dodávka energie. </a:t>
            </a: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tvorba LA (acidóza) </a:t>
            </a:r>
            <a:r>
              <a:rPr lang="cs-CZ" sz="2800" b="1" dirty="0">
                <a:solidFill>
                  <a:srgbClr val="FF0000"/>
                </a:solidFill>
              </a:rPr>
              <a:t>glukóza + ADP =&gt; laktát + </a:t>
            </a:r>
            <a:r>
              <a:rPr lang="cs-CZ" sz="2800" b="1" dirty="0" smtClean="0">
                <a:solidFill>
                  <a:srgbClr val="FF0000"/>
                </a:solidFill>
              </a:rPr>
              <a:t>ATP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Glukoneogeneze = reakce, při </a:t>
            </a:r>
            <a:r>
              <a:rPr lang="cs-CZ" altLang="cs-CZ" sz="2800" dirty="0">
                <a:solidFill>
                  <a:schemeClr val="tx1"/>
                </a:solidFill>
              </a:rPr>
              <a:t>kterém se v játrech a méně v ledvinách </a:t>
            </a:r>
            <a:r>
              <a:rPr lang="cs-CZ" altLang="cs-CZ" sz="2000" dirty="0">
                <a:solidFill>
                  <a:schemeClr val="tx1"/>
                </a:solidFill>
              </a:rPr>
              <a:t>(v ledvinách především při dlouhodobém hladovění)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>syntetizuje glukóza, která je nezbytným palivem v organismu</a:t>
            </a:r>
            <a:r>
              <a:rPr lang="cs-CZ" altLang="cs-CZ" sz="2400" dirty="0">
                <a:solidFill>
                  <a:schemeClr val="tx1"/>
                </a:solidFill>
              </a:rPr>
              <a:t>. </a:t>
            </a:r>
            <a:r>
              <a:rPr lang="cs-CZ" altLang="cs-CZ" sz="2000" dirty="0">
                <a:solidFill>
                  <a:schemeClr val="tx1"/>
                </a:solidFill>
              </a:rPr>
              <a:t>Hlavními substráty pro glukoneogenezi jsou </a:t>
            </a:r>
            <a:r>
              <a:rPr lang="cs-CZ" altLang="cs-CZ" sz="2000" dirty="0" err="1">
                <a:solidFill>
                  <a:schemeClr val="tx1"/>
                </a:solidFill>
              </a:rPr>
              <a:t>glukogenní</a:t>
            </a:r>
            <a:r>
              <a:rPr lang="cs-CZ" altLang="cs-CZ" sz="2000" dirty="0">
                <a:solidFill>
                  <a:schemeClr val="tx1"/>
                </a:solidFill>
              </a:rPr>
              <a:t> aminokyseliny, laktát a glycerol z </a:t>
            </a:r>
            <a:r>
              <a:rPr lang="cs-CZ" altLang="cs-CZ" sz="2000" dirty="0" smtClean="0">
                <a:solidFill>
                  <a:schemeClr val="tx1"/>
                </a:solidFill>
              </a:rPr>
              <a:t>tuků</a:t>
            </a:r>
            <a:endParaRPr lang="cs-CZ" alt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541289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7467600" cy="914400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cs-CZ" alt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cs-CZ" alt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alt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AE </a:t>
            </a:r>
            <a:r>
              <a:rPr lang="cs-CZ" alt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altLang="cs-CZ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oxydativní</a:t>
            </a:r>
            <a:r>
              <a:rPr lang="cs-CZ" alt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systém)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1676399" y="1447800"/>
            <a:ext cx="10293927" cy="5181600"/>
          </a:xfrm>
        </p:spPr>
        <p:txBody>
          <a:bodyPr>
            <a:normAutofit/>
          </a:bodyPr>
          <a:lstStyle/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b="1" dirty="0" err="1">
                <a:solidFill>
                  <a:schemeClr val="tx1"/>
                </a:solidFill>
              </a:rPr>
              <a:t>resyntéza</a:t>
            </a:r>
            <a:r>
              <a:rPr lang="cs-CZ" altLang="cs-CZ" sz="2800" b="1" dirty="0">
                <a:solidFill>
                  <a:schemeClr val="tx1"/>
                </a:solidFill>
              </a:rPr>
              <a:t> ATP </a:t>
            </a:r>
            <a:r>
              <a:rPr lang="cs-CZ" altLang="cs-CZ" sz="2800" dirty="0">
                <a:solidFill>
                  <a:schemeClr val="tx1"/>
                </a:solidFill>
              </a:rPr>
              <a:t>štěpením cukrů a tuků na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CO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2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</a:t>
            </a:r>
            <a:r>
              <a:rPr lang="cs-CZ" altLang="cs-CZ" sz="2800" b="1" dirty="0">
                <a:solidFill>
                  <a:schemeClr val="tx1"/>
                </a:solidFill>
              </a:rPr>
              <a:t>a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H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2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O za </a:t>
            </a:r>
            <a:r>
              <a:rPr lang="cs-CZ" altLang="cs-CZ" sz="2800" b="1" dirty="0">
                <a:solidFill>
                  <a:schemeClr val="tx1"/>
                </a:solidFill>
              </a:rPr>
              <a:t>účasti O</a:t>
            </a:r>
            <a:r>
              <a:rPr lang="cs-CZ" altLang="cs-CZ" sz="2000" b="1" dirty="0">
                <a:solidFill>
                  <a:schemeClr val="tx1"/>
                </a:solidFill>
              </a:rPr>
              <a:t>2</a:t>
            </a: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OXIDACE GLUKÓZY - AE rozklad glukózy (dominuje po cca 60-70 s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)</a:t>
            </a:r>
          </a:p>
          <a:p>
            <a:pPr marL="34925" indent="0">
              <a:buClr>
                <a:srgbClr val="FF0000"/>
              </a:buClr>
              <a:buNone/>
              <a:defRPr/>
            </a:pP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     </a:t>
            </a:r>
            <a:r>
              <a:rPr lang="cs-CZ" sz="2800" b="1" dirty="0" smtClean="0">
                <a:solidFill>
                  <a:srgbClr val="FF0000"/>
                </a:solidFill>
              </a:rPr>
              <a:t>laktát </a:t>
            </a:r>
            <a:r>
              <a:rPr lang="cs-CZ" sz="2800" b="1" dirty="0">
                <a:solidFill>
                  <a:srgbClr val="FF0000"/>
                </a:solidFill>
              </a:rPr>
              <a:t>+ kyslík + ADP =&gt; ATP + oxid uhličitý + </a:t>
            </a:r>
            <a:r>
              <a:rPr lang="cs-CZ" sz="2800" b="1" dirty="0" smtClean="0">
                <a:solidFill>
                  <a:srgbClr val="FF0000"/>
                </a:solidFill>
              </a:rPr>
              <a:t>voda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OXIDACE TUKŮ (LIPOLÝZA) </a:t>
            </a:r>
            <a:r>
              <a:rPr lang="cs-CZ" altLang="cs-CZ" sz="2800" dirty="0">
                <a:solidFill>
                  <a:schemeClr val="tx1"/>
                </a:solidFill>
              </a:rPr>
              <a:t>- </a:t>
            </a:r>
            <a:r>
              <a:rPr lang="cs-CZ" altLang="cs-CZ" sz="2800" b="1" dirty="0">
                <a:solidFill>
                  <a:schemeClr val="tx1"/>
                </a:solidFill>
              </a:rPr>
              <a:t>AE rozklad tuků </a:t>
            </a:r>
            <a:r>
              <a:rPr lang="cs-CZ" altLang="cs-CZ" sz="2800" dirty="0">
                <a:solidFill>
                  <a:schemeClr val="tx1"/>
                </a:solidFill>
              </a:rPr>
              <a:t>(volných mastných kyselin) dominuje po vyčerpání glykogenu </a:t>
            </a:r>
            <a:r>
              <a:rPr lang="cs-CZ" altLang="cs-CZ" sz="2800" b="1" dirty="0">
                <a:solidFill>
                  <a:schemeClr val="tx1"/>
                </a:solidFill>
              </a:rPr>
              <a:t>po cca </a:t>
            </a:r>
            <a:r>
              <a:rPr lang="cs-CZ" altLang="cs-CZ" sz="2800" b="1" dirty="0">
                <a:solidFill>
                  <a:srgbClr val="FF0000"/>
                </a:solidFill>
              </a:rPr>
              <a:t>90 minutách</a:t>
            </a:r>
            <a:r>
              <a:rPr lang="cs-CZ" altLang="cs-CZ" sz="2800" dirty="0">
                <a:solidFill>
                  <a:schemeClr val="tx1"/>
                </a:solidFill>
              </a:rPr>
              <a:t>) </a:t>
            </a: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spalování tuků </a:t>
            </a:r>
            <a:r>
              <a:rPr lang="cs-CZ" altLang="cs-CZ" sz="2800" dirty="0">
                <a:solidFill>
                  <a:schemeClr val="tx1"/>
                </a:solidFill>
              </a:rPr>
              <a:t>vyžaduje </a:t>
            </a:r>
            <a:r>
              <a:rPr lang="cs-CZ" altLang="cs-CZ" sz="2800" b="1" dirty="0">
                <a:solidFill>
                  <a:schemeClr val="tx1"/>
                </a:solidFill>
              </a:rPr>
              <a:t>intenzitu pohybové činnosti pod 75 % </a:t>
            </a:r>
            <a:r>
              <a:rPr lang="cs-CZ" altLang="cs-CZ" sz="2800" b="1" dirty="0" err="1">
                <a:solidFill>
                  <a:schemeClr val="tx1"/>
                </a:solidFill>
              </a:rPr>
              <a:t>SFmax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vyšší požadavky na dodávku O</a:t>
            </a:r>
            <a:r>
              <a:rPr lang="cs-CZ" altLang="cs-CZ" sz="2400" dirty="0">
                <a:solidFill>
                  <a:schemeClr val="tx1"/>
                </a:solidFill>
              </a:rPr>
              <a:t>2</a:t>
            </a:r>
            <a:r>
              <a:rPr lang="cs-CZ" altLang="cs-CZ" sz="2800" dirty="0">
                <a:solidFill>
                  <a:schemeClr val="tx1"/>
                </a:solidFill>
              </a:rPr>
              <a:t>=zvýšení ventilace, průtok krve=vyšší srdeční výkon</a:t>
            </a:r>
          </a:p>
          <a:p>
            <a:pPr marL="377825">
              <a:buClr>
                <a:srgbClr val="FF0000"/>
              </a:buClr>
              <a:buFont typeface="Wingdings" panose="05000000000000000000" pitchFamily="2" charset="2"/>
              <a:buChar char="S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! dehydratace, přehřátí</a:t>
            </a:r>
            <a:r>
              <a:rPr lang="cs-CZ" altLang="cs-CZ" sz="2800" dirty="0" smtClean="0">
                <a:solidFill>
                  <a:schemeClr val="tx1"/>
                </a:solidFill>
              </a:rPr>
              <a:t>!</a:t>
            </a:r>
            <a:endParaRPr lang="cs-CZ" alt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25243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474" y="0"/>
            <a:ext cx="51254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9081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575" y="62303"/>
            <a:ext cx="5581650" cy="673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34079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0787" y="142875"/>
            <a:ext cx="10310648" cy="803056"/>
          </a:xfrm>
        </p:spPr>
        <p:txBody>
          <a:bodyPr>
            <a:noAutofit/>
          </a:bodyPr>
          <a:lstStyle/>
          <a:p>
            <a:pPr algn="ctr">
              <a:buClr>
                <a:srgbClr val="FFFF00"/>
              </a:buClr>
              <a:defRPr/>
            </a:pPr>
            <a:r>
              <a:rPr lang="cs-CZ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Podíl </a:t>
            </a:r>
            <a:r>
              <a:rPr lang="cs-CZ" sz="24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energetických zdrojů </a:t>
            </a:r>
            <a:r>
              <a:rPr lang="cs-CZ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cs-CZ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 </a:t>
            </a:r>
            <a:r>
              <a:rPr lang="cs-CZ" sz="24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závislosti na čase </a:t>
            </a:r>
            <a:r>
              <a:rPr lang="cs-CZ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 </a:t>
            </a:r>
            <a:r>
              <a:rPr lang="cs-CZ" sz="24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maximálním výkonu</a:t>
            </a:r>
            <a:br>
              <a:rPr lang="cs-CZ" sz="24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cs-CZ" sz="2400" b="1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7811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17986" y="1103587"/>
            <a:ext cx="9727324" cy="5565228"/>
          </a:xfrm>
        </p:spPr>
      </p:pic>
    </p:spTree>
    <p:extLst>
      <p:ext uri="{BB962C8B-B14F-4D97-AF65-F5344CB8AC3E}">
        <p14:creationId xmlns:p14="http://schemas.microsoft.com/office/powerpoint/2010/main" val="805878094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1752600" y="533400"/>
            <a:ext cx="8763000" cy="63246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S"/>
            </a:pPr>
            <a:r>
              <a:rPr lang="cs-CZ" altLang="cs-CZ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Stála hladina glukózy </a:t>
            </a: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</a:rPr>
              <a:t>v krvi </a:t>
            </a:r>
          </a:p>
          <a:p>
            <a:pPr>
              <a:buClrTx/>
              <a:buFont typeface="Wingdings" panose="05000000000000000000" pitchFamily="2" charset="2"/>
              <a:buChar char="S"/>
            </a:pP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</a:rPr>
              <a:t>Při nedostatku glukózy se ji tělo snaží vyrábět z různých prekurzorů procesem nazývaným </a:t>
            </a:r>
            <a:r>
              <a:rPr lang="cs-CZ" altLang="cs-CZ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glukoneogeneze</a:t>
            </a: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>
              <a:buClrTx/>
              <a:buFont typeface="Wingdings" panose="05000000000000000000" pitchFamily="2" charset="2"/>
              <a:buChar char="S"/>
            </a:pP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</a:rPr>
              <a:t>nadměrná zátěž -  svaly pracují za nedostatečného zásobení kyslíkem – na </a:t>
            </a:r>
            <a:r>
              <a:rPr lang="cs-CZ" altLang="cs-CZ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kyslíkový dluh</a:t>
            </a: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</a:rPr>
              <a:t>. Důsledkem je hromadění </a:t>
            </a:r>
            <a:r>
              <a:rPr lang="cs-CZ" altLang="cs-CZ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laktátu</a:t>
            </a:r>
          </a:p>
          <a:p>
            <a:pPr>
              <a:buClrTx/>
              <a:buFont typeface="Wingdings" panose="05000000000000000000" pitchFamily="2" charset="2"/>
              <a:buChar char="S"/>
            </a:pPr>
            <a:r>
              <a:rPr lang="cs-CZ" altLang="cs-CZ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zásoby glykogenu vyčerpány - krevní glukóza nepostačuje</a:t>
            </a: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</a:rPr>
              <a:t>, svaly začnou využívat energii převážně </a:t>
            </a:r>
            <a:r>
              <a:rPr lang="cs-CZ" altLang="cs-CZ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oxidací tuků – lipolýzou, </a:t>
            </a: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</a:rPr>
              <a:t>která</a:t>
            </a:r>
            <a:r>
              <a:rPr lang="cs-CZ" altLang="cs-CZ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</a:rPr>
              <a:t>nevytváří LA</a:t>
            </a:r>
          </a:p>
          <a:p>
            <a:pPr>
              <a:buClrTx/>
              <a:buFont typeface="Wingdings" panose="05000000000000000000" pitchFamily="2" charset="2"/>
              <a:buChar char="S"/>
            </a:pP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</a:rPr>
              <a:t>Při produkci energie z tuků nelze udržet vysoké pracovní tempo. Vyčerpání glykogenových zásob a pomalejší oxidace tuků =  tzv. </a:t>
            </a:r>
            <a:r>
              <a:rPr lang="cs-CZ" altLang="cs-CZ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hypoglykémie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4923642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2600" y="304800"/>
            <a:ext cx="8534400" cy="6400800"/>
          </a:xfrm>
        </p:spPr>
        <p:txBody>
          <a:bodyPr/>
          <a:lstStyle/>
          <a:p>
            <a:pPr marL="36512" indent="0" algn="ctr">
              <a:buClrTx/>
              <a:buNone/>
              <a:defRPr/>
            </a:pPr>
            <a:r>
              <a:rPr lang="cs-CZ" sz="2400" u="sng" dirty="0">
                <a:solidFill>
                  <a:schemeClr val="tx1"/>
                </a:solidFill>
              </a:rPr>
              <a:t>Přibližný poměr  ES v závislosti na trvání výkonu </a:t>
            </a:r>
          </a:p>
          <a:p>
            <a:pPr>
              <a:buClrTx/>
              <a:defRPr/>
            </a:pPr>
            <a:r>
              <a:rPr lang="cs-CZ" sz="2400" dirty="0">
                <a:solidFill>
                  <a:schemeClr val="tx1"/>
                </a:solidFill>
              </a:rPr>
              <a:t>Podle matematických modelů založených na výkonech elitních atletů dochází k </a:t>
            </a:r>
            <a:r>
              <a:rPr lang="cs-CZ" sz="2400" b="1" dirty="0">
                <a:solidFill>
                  <a:schemeClr val="tx1"/>
                </a:solidFill>
              </a:rPr>
              <a:t>vyrovnání aerobního a anaerobního</a:t>
            </a:r>
            <a:r>
              <a:rPr lang="cs-CZ" sz="2400" dirty="0">
                <a:solidFill>
                  <a:schemeClr val="tx1"/>
                </a:solidFill>
              </a:rPr>
              <a:t> metabolismu po cca </a:t>
            </a:r>
            <a:r>
              <a:rPr lang="cs-CZ" sz="2400" b="1" dirty="0" smtClean="0">
                <a:solidFill>
                  <a:schemeClr val="tx1"/>
                </a:solidFill>
              </a:rPr>
              <a:t>55-70 </a:t>
            </a:r>
            <a:r>
              <a:rPr lang="cs-CZ" sz="2400" b="1" dirty="0">
                <a:solidFill>
                  <a:schemeClr val="tx1"/>
                </a:solidFill>
              </a:rPr>
              <a:t>s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(</a:t>
            </a:r>
            <a:r>
              <a:rPr lang="cs-CZ" sz="2000" dirty="0" err="1">
                <a:solidFill>
                  <a:schemeClr val="tx1"/>
                </a:solidFill>
              </a:rPr>
              <a:t>Ward</a:t>
            </a:r>
            <a:r>
              <a:rPr lang="cs-CZ" sz="2000" dirty="0">
                <a:solidFill>
                  <a:schemeClr val="tx1"/>
                </a:solidFill>
              </a:rPr>
              <a:t>-Smith 1999). </a:t>
            </a:r>
          </a:p>
          <a:p>
            <a:pPr marL="36512" indent="0">
              <a:buClrTx/>
              <a:buNone/>
              <a:defRPr/>
            </a:pPr>
            <a:r>
              <a:rPr lang="cs-CZ" sz="2000" dirty="0">
                <a:solidFill>
                  <a:schemeClr val="tx1"/>
                </a:solidFill>
              </a:rPr>
              <a:t>      V praktických studiích se objevují výsledky od 50 až do 100 s</a:t>
            </a:r>
          </a:p>
          <a:p>
            <a:pPr marL="36512" indent="0">
              <a:buClrTx/>
              <a:buNone/>
              <a:defRPr/>
            </a:pPr>
            <a:r>
              <a:rPr lang="cs-CZ" sz="2000" dirty="0">
                <a:solidFill>
                  <a:schemeClr val="tx1"/>
                </a:solidFill>
              </a:rPr>
              <a:t> </a:t>
            </a:r>
          </a:p>
          <a:p>
            <a:pPr>
              <a:buClrTx/>
              <a:defRPr/>
            </a:pPr>
            <a:r>
              <a:rPr lang="cs-CZ" sz="2400" dirty="0">
                <a:solidFill>
                  <a:schemeClr val="tx1"/>
                </a:solidFill>
              </a:rPr>
              <a:t>Novější výzkumy se kloní spíše k rychlejšímu nástupu aerobního metabolismu, jiné naopak zdůrazňují anaerobní podíl </a:t>
            </a:r>
            <a:r>
              <a:rPr lang="cs-CZ" sz="2000" dirty="0">
                <a:solidFill>
                  <a:schemeClr val="tx1"/>
                </a:solidFill>
              </a:rPr>
              <a:t>(těch se obvykle drží naše sportovní literatura)</a:t>
            </a:r>
          </a:p>
          <a:p>
            <a:pPr marL="36512" indent="0">
              <a:buClrTx/>
              <a:buNone/>
              <a:defRPr/>
            </a:pPr>
            <a:r>
              <a:rPr lang="cs-CZ" sz="2000" dirty="0">
                <a:solidFill>
                  <a:schemeClr val="tx1"/>
                </a:solidFill>
              </a:rPr>
              <a:t> </a:t>
            </a:r>
          </a:p>
          <a:p>
            <a:pPr>
              <a:buClrTx/>
              <a:defRPr/>
            </a:pPr>
            <a:r>
              <a:rPr lang="cs-CZ" sz="2400" b="1" dirty="0">
                <a:solidFill>
                  <a:schemeClr val="tx1"/>
                </a:solidFill>
              </a:rPr>
              <a:t>Rozdíly v měření vyplývají z dosavadní nedokonalosti laboratorních metod a individuálních rozdílů v podílu rychlých a pomalých vláken </a:t>
            </a:r>
            <a:r>
              <a:rPr lang="cs-CZ" sz="2000" dirty="0">
                <a:solidFill>
                  <a:schemeClr val="tx1"/>
                </a:solidFill>
              </a:rPr>
              <a:t>(např. při běhu na 1000 m vytváří sprinter aerobně pouze </a:t>
            </a:r>
            <a:r>
              <a:rPr lang="cs-CZ" sz="2000" dirty="0" smtClean="0">
                <a:solidFill>
                  <a:schemeClr val="tx1"/>
                </a:solidFill>
              </a:rPr>
              <a:t>61 % </a:t>
            </a:r>
            <a:r>
              <a:rPr lang="cs-CZ" sz="2000" dirty="0">
                <a:solidFill>
                  <a:schemeClr val="tx1"/>
                </a:solidFill>
              </a:rPr>
              <a:t>energie, průměrný člověk 66 % a vytrvalec 70 %).</a:t>
            </a:r>
          </a:p>
        </p:txBody>
      </p:sp>
    </p:spTree>
    <p:extLst>
      <p:ext uri="{BB962C8B-B14F-4D97-AF65-F5344CB8AC3E}">
        <p14:creationId xmlns:p14="http://schemas.microsoft.com/office/powerpoint/2010/main" val="3109815025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0786" y="142874"/>
            <a:ext cx="10631213" cy="2647623"/>
          </a:xfrm>
        </p:spPr>
        <p:txBody>
          <a:bodyPr>
            <a:normAutofit fontScale="90000"/>
          </a:bodyPr>
          <a:lstStyle/>
          <a:p>
            <a:pPr algn="l">
              <a:buClr>
                <a:srgbClr val="FFFF00"/>
              </a:buClr>
              <a:defRPr/>
            </a:pPr>
            <a:r>
              <a:rPr lang="cs-CZ" sz="2000" b="1" u="sng" cap="all" dirty="0" smtClean="0">
                <a:solidFill>
                  <a:srgbClr val="C00000"/>
                </a:solidFill>
                <a:latin typeface="Calibri" panose="020F0502020204030204" pitchFamily="34" charset="0"/>
              </a:rPr>
              <a:t>Způsoby </a:t>
            </a:r>
            <a:r>
              <a:rPr lang="cs-CZ" sz="2000" b="1" u="sng" cap="all" dirty="0">
                <a:solidFill>
                  <a:srgbClr val="C00000"/>
                </a:solidFill>
                <a:latin typeface="Calibri" panose="020F0502020204030204" pitchFamily="34" charset="0"/>
              </a:rPr>
              <a:t>získávání energie</a:t>
            </a:r>
            <a:br>
              <a:rPr lang="cs-CZ" sz="2000" b="1" u="sng" cap="all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cs-CZ" sz="2000" b="1" u="sng" cap="all" dirty="0">
                <a:solidFill>
                  <a:srgbClr val="C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  </a:t>
            </a:r>
            <a:r>
              <a:rPr lang="cs-CZ" sz="2000" b="1" u="sng" cap="all" dirty="0">
                <a:solidFill>
                  <a:srgbClr val="C00000"/>
                </a:solidFill>
                <a:latin typeface="Calibri" panose="020F0502020204030204" pitchFamily="34" charset="0"/>
              </a:rPr>
              <a:t>Anaerobní</a:t>
            </a:r>
            <a:r>
              <a:rPr lang="cs-CZ" sz="2000" b="1" u="sng" cap="all" dirty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 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na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začátku zátěže, při náhlém zvýšení intenzity svalové práce nebo při vysoké intenzitě svalové práce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způsobem 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anaerobní </a:t>
            </a:r>
            <a:r>
              <a:rPr lang="cs-CZ" sz="2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alaktátovým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– energie je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uvolněna z ATP a CP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cs-CZ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kreatinfosfát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) bez účasti anaerobní glykolýzy a tvorby laktátu (ATP-CP systém) a způsobem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anaerobně laktátový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energie získána z anaerobní glykolýzy s tvorbou laktátu.</a:t>
            </a:r>
            <a:b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cs-CZ" sz="2000" b="1" u="sng" cap="all" dirty="0">
                <a:solidFill>
                  <a:srgbClr val="C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  </a:t>
            </a:r>
            <a:r>
              <a:rPr lang="cs-CZ" sz="2000" b="1" u="sng" dirty="0">
                <a:solidFill>
                  <a:srgbClr val="C00000"/>
                </a:solidFill>
                <a:latin typeface="Calibri" panose="020F0502020204030204" pitchFamily="34" charset="0"/>
              </a:rPr>
              <a:t>AEROBNÍ</a:t>
            </a:r>
            <a:r>
              <a:rPr lang="cs-CZ" sz="2000" dirty="0">
                <a:solidFill>
                  <a:srgbClr val="C00000"/>
                </a:solidFill>
                <a:latin typeface="Calibri" panose="020F0502020204030204" pitchFamily="34" charset="0"/>
              </a:rPr>
              <a:t>: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způsob získávání ATP je dominantní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tělesných aktivitách vytrvalostního charakteru trvajícího déle než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2–3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minuty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. Úroveň aerobních schopností je ovlivněna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dědičností (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80 %).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Aerobní schopnosti jsou limitujícím faktorem výkonnosti ve vytrvalostních disciplínách a o její úrovni nás informuje spotřeba kyslíku (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VO2)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– maximální množství kyslíku přijaté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organismem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</a:rPr>
              <a:t>              </a:t>
            </a:r>
            <a:r>
              <a:rPr lang="cs-CZ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                                             </a:t>
            </a:r>
            <a:endParaRPr lang="cs-CZ" sz="1600" b="1" u="sng" cap="all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931010"/>
              </p:ext>
            </p:extLst>
          </p:nvPr>
        </p:nvGraphicFramePr>
        <p:xfrm>
          <a:off x="3155730" y="2790496"/>
          <a:ext cx="7441323" cy="4067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Rastrový obrázek" r:id="rId3" imgW="6028571" imgH="3742857" progId="PBrush">
                  <p:embed/>
                </p:oleObj>
              </mc:Choice>
              <mc:Fallback>
                <p:oleObj name="Rastrový obrázek" r:id="rId3" imgW="6028571" imgH="3742857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730" y="2790496"/>
                        <a:ext cx="7441323" cy="40675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19074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7987" y="362607"/>
            <a:ext cx="9486626" cy="614855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 smtClean="0"/>
              <a:t>Dělení svalů z funkčního hlediska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9467" y="1182415"/>
            <a:ext cx="10290796" cy="54548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800" b="1" dirty="0" smtClean="0">
                <a:solidFill>
                  <a:srgbClr val="C00000"/>
                </a:solidFill>
              </a:rPr>
              <a:t>Posturální </a:t>
            </a:r>
            <a:r>
              <a:rPr lang="cs-CZ" sz="2800" b="1" dirty="0">
                <a:solidFill>
                  <a:srgbClr val="C00000"/>
                </a:solidFill>
              </a:rPr>
              <a:t>svaly </a:t>
            </a:r>
            <a:r>
              <a:rPr lang="cs-CZ" sz="2800" b="1" dirty="0"/>
              <a:t>udržují základní polohu těla, jsou tedy v neustálém napětí a mají tendenci ke </a:t>
            </a:r>
            <a:r>
              <a:rPr lang="cs-CZ" sz="2800" b="1" dirty="0" smtClean="0"/>
              <a:t>zkrácení</a:t>
            </a:r>
          </a:p>
          <a:p>
            <a:pPr>
              <a:spcBef>
                <a:spcPts val="0"/>
              </a:spcBef>
            </a:pPr>
            <a:r>
              <a:rPr lang="cs-CZ" sz="2800" b="1" dirty="0" err="1" smtClean="0">
                <a:solidFill>
                  <a:srgbClr val="C00000"/>
                </a:solidFill>
              </a:rPr>
              <a:t>Fázické</a:t>
            </a:r>
            <a:r>
              <a:rPr lang="cs-CZ" sz="2800" b="1" dirty="0" smtClean="0">
                <a:solidFill>
                  <a:srgbClr val="C00000"/>
                </a:solidFill>
              </a:rPr>
              <a:t> svaly </a:t>
            </a:r>
            <a:r>
              <a:rPr lang="cs-CZ" sz="2800" b="1" dirty="0"/>
              <a:t>jsou vykonavateli pohybů. Snadněji se </a:t>
            </a:r>
            <a:r>
              <a:rPr lang="cs-CZ" sz="2800" b="1" dirty="0" smtClean="0"/>
              <a:t>unaví, mají </a:t>
            </a:r>
            <a:r>
              <a:rPr lang="cs-CZ" sz="2800" b="1" dirty="0"/>
              <a:t>tendenci k oslabování (hypotonii</a:t>
            </a:r>
            <a:r>
              <a:rPr lang="cs-CZ" sz="2800" b="1" dirty="0" smtClean="0"/>
              <a:t>)</a:t>
            </a:r>
            <a:endParaRPr lang="cs-CZ" sz="2800" b="1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Obě </a:t>
            </a:r>
            <a:r>
              <a:rPr lang="cs-CZ" sz="2400" dirty="0"/>
              <a:t>skupiny svalů se navzájem ovlivňují a musí být v rovnováze, jinak může docházet ke svalovým </a:t>
            </a:r>
            <a:r>
              <a:rPr lang="cs-CZ" sz="2400" dirty="0" err="1"/>
              <a:t>dysbalancím</a:t>
            </a:r>
            <a:r>
              <a:rPr lang="cs-CZ" sz="2400" dirty="0"/>
              <a:t>. </a:t>
            </a:r>
            <a:r>
              <a:rPr lang="cs-CZ" sz="2400" b="1" dirty="0">
                <a:solidFill>
                  <a:srgbClr val="C00000"/>
                </a:solidFill>
              </a:rPr>
              <a:t>Svalové </a:t>
            </a:r>
            <a:r>
              <a:rPr lang="cs-CZ" sz="2400" b="1" dirty="0" err="1">
                <a:solidFill>
                  <a:srgbClr val="C00000"/>
                </a:solidFill>
              </a:rPr>
              <a:t>dysbalance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mohou vyústit do závažných degenerativních a nevratných změn svalové tkáně se zmnožením vaziva, </a:t>
            </a:r>
            <a:r>
              <a:rPr lang="cs-CZ" sz="2400" dirty="0" smtClean="0"/>
              <a:t>k</a:t>
            </a:r>
            <a:r>
              <a:rPr lang="cs-CZ" sz="2400" dirty="0"/>
              <a:t> patologickým změnám šlach a kloubů. K těmto změnám může dojít u sportovců s trvalejším a intenzivnějším zatěžováním jen určitých svalových skupin. Proto jsou nezbytná </a:t>
            </a:r>
            <a:r>
              <a:rPr lang="cs-CZ" sz="2400" b="1" dirty="0">
                <a:solidFill>
                  <a:srgbClr val="C00000"/>
                </a:solidFill>
              </a:rPr>
              <a:t>kompenzační (vyrovnávací) cvičení 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altLang="cs-CZ" sz="2400" b="1" u="sng" dirty="0">
                <a:solidFill>
                  <a:srgbClr val="FF0000"/>
                </a:solidFill>
              </a:rPr>
              <a:t>Ve všech kosterních svalech jsou všechny typy vláken, v různém poměru.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783832285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00200" y="659517"/>
            <a:ext cx="52832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u="sng" dirty="0"/>
              <a:t>TYP ZÁTĚŽE:</a:t>
            </a:r>
          </a:p>
          <a:p>
            <a:r>
              <a:rPr lang="cs-CZ" sz="2000" dirty="0"/>
              <a:t>•KONTINUÁLNÍ</a:t>
            </a:r>
          </a:p>
          <a:p>
            <a:r>
              <a:rPr lang="cs-CZ" sz="2000" dirty="0"/>
              <a:t>•INTERVALOVÁ se střídáním intenzity zatížení </a:t>
            </a:r>
          </a:p>
          <a:p>
            <a:endParaRPr lang="cs-CZ" sz="2000" dirty="0"/>
          </a:p>
          <a:p>
            <a:r>
              <a:rPr lang="cs-CZ" sz="2000" dirty="0"/>
              <a:t> </a:t>
            </a:r>
            <a:r>
              <a:rPr lang="cs-CZ" sz="2000" b="1" u="sng" dirty="0"/>
              <a:t>TRVÁNÍ VÝKONU:</a:t>
            </a:r>
          </a:p>
          <a:p>
            <a:r>
              <a:rPr lang="cs-CZ" sz="2000" dirty="0"/>
              <a:t>•TRVÁNÍ VÝKONU (např. 10s. , 1 hod. apod.)</a:t>
            </a:r>
          </a:p>
          <a:p>
            <a:r>
              <a:rPr lang="cs-CZ" sz="2000" dirty="0"/>
              <a:t>•ZÁPASU (např. 3x 2min)</a:t>
            </a:r>
          </a:p>
          <a:p>
            <a:r>
              <a:rPr lang="cs-CZ" sz="2000" dirty="0"/>
              <a:t>•UTKÁNÍ (např. 2x 45min)</a:t>
            </a:r>
          </a:p>
          <a:p>
            <a:endParaRPr lang="cs-CZ" sz="2000" dirty="0"/>
          </a:p>
          <a:p>
            <a:r>
              <a:rPr lang="cs-CZ" sz="2000" b="1" u="sng" dirty="0"/>
              <a:t> INTENZITA ZATÍŽENÍ:</a:t>
            </a:r>
          </a:p>
          <a:p>
            <a:r>
              <a:rPr lang="cs-CZ" sz="2000" dirty="0"/>
              <a:t>•NÍZKÁ – hodiny (3-20 h) </a:t>
            </a:r>
          </a:p>
          <a:p>
            <a:r>
              <a:rPr lang="cs-CZ" sz="2000" dirty="0"/>
              <a:t>•STŘEDNÍ ◦krátkého trvání – minuty (3-7min)</a:t>
            </a:r>
          </a:p>
          <a:p>
            <a:r>
              <a:rPr lang="cs-CZ" sz="2000" dirty="0"/>
              <a:t>◦dlouhého trvání – desítky minut (7min – 3h</a:t>
            </a:r>
            <a:r>
              <a:rPr lang="cs-CZ" sz="2000" dirty="0" smtClean="0"/>
              <a:t>)</a:t>
            </a:r>
            <a:endParaRPr lang="cs-CZ" sz="2000" dirty="0"/>
          </a:p>
          <a:p>
            <a:r>
              <a:rPr lang="cs-CZ" sz="2000" dirty="0"/>
              <a:t>•SUBMAXIMÁLNÍ ◦desítky sekund (40-60s)</a:t>
            </a:r>
          </a:p>
          <a:p>
            <a:r>
              <a:rPr lang="cs-CZ" sz="2000" dirty="0"/>
              <a:t>◦minuty (1-3min</a:t>
            </a:r>
            <a:r>
              <a:rPr lang="cs-CZ" sz="2000" dirty="0" smtClean="0"/>
              <a:t>)</a:t>
            </a:r>
            <a:endParaRPr lang="cs-CZ" sz="2000" dirty="0"/>
          </a:p>
          <a:p>
            <a:r>
              <a:rPr lang="cs-CZ" sz="2000" dirty="0"/>
              <a:t>•MAXIMÁLNÍ  – sekundy 15-50s</a:t>
            </a:r>
          </a:p>
          <a:p>
            <a:r>
              <a:rPr lang="cs-CZ" sz="2000" dirty="0"/>
              <a:t>•SUPRAMAXIMÁLNÍ – sekundy (do 15s)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83400" y="1174552"/>
            <a:ext cx="50038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u="sng" dirty="0"/>
              <a:t> </a:t>
            </a:r>
            <a:r>
              <a:rPr lang="cs-CZ" sz="2000" b="1" u="sng" dirty="0"/>
              <a:t>METABOLICKÉ KRYTÍ</a:t>
            </a:r>
          </a:p>
          <a:p>
            <a:r>
              <a:rPr lang="cs-CZ" sz="2000" dirty="0"/>
              <a:t>•ATP-CP systém</a:t>
            </a:r>
          </a:p>
          <a:p>
            <a:r>
              <a:rPr lang="cs-CZ" sz="2000" dirty="0"/>
              <a:t>•ANAEROBNÍ GLYKOLYTICKÁ (</a:t>
            </a:r>
            <a:r>
              <a:rPr lang="cs-CZ" sz="2000" dirty="0" err="1"/>
              <a:t>glykolitická</a:t>
            </a:r>
            <a:r>
              <a:rPr lang="cs-CZ" sz="2000" dirty="0"/>
              <a:t> fosforylace)</a:t>
            </a:r>
          </a:p>
          <a:p>
            <a:r>
              <a:rPr lang="cs-CZ" sz="2000" dirty="0"/>
              <a:t>•AEROBNÍ GLYKOLÝZA, OXIDATIVNÍ FOSFORYLACE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 </a:t>
            </a:r>
            <a:r>
              <a:rPr lang="cs-CZ" sz="2000" b="1" u="sng" dirty="0"/>
              <a:t>ZDROJE ENERGIE: </a:t>
            </a:r>
          </a:p>
          <a:p>
            <a:r>
              <a:rPr lang="cs-CZ" sz="2000" dirty="0"/>
              <a:t>•ATP a CP</a:t>
            </a:r>
          </a:p>
          <a:p>
            <a:r>
              <a:rPr lang="cs-CZ" sz="2000" dirty="0"/>
              <a:t>•GLYKOGEN (svalový, jaterní)</a:t>
            </a:r>
          </a:p>
          <a:p>
            <a:r>
              <a:rPr lang="cs-CZ" sz="2000" dirty="0"/>
              <a:t>•VOLNÉ MASTNÉ </a:t>
            </a:r>
            <a:r>
              <a:rPr lang="cs-CZ" sz="2000" dirty="0" smtClean="0"/>
              <a:t>KYSELINY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1424092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8534400" cy="1143000"/>
          </a:xfrm>
        </p:spPr>
        <p:txBody>
          <a:bodyPr/>
          <a:lstStyle/>
          <a:p>
            <a:pPr algn="ctr">
              <a:defRPr/>
            </a:pP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tréninkový model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971550"/>
            <a:ext cx="9963150" cy="5734051"/>
          </a:xfrm>
          <a:scene3d>
            <a:camera prst="orthographicFront"/>
            <a:lightRig rig="threePt" dir="t"/>
          </a:scene3d>
          <a:sp3d contourW="6350">
            <a:contourClr>
              <a:schemeClr val="bg2">
                <a:lumMod val="90000"/>
              </a:schemeClr>
            </a:contourClr>
          </a:sp3d>
        </p:spPr>
      </p:pic>
    </p:spTree>
    <p:extLst>
      <p:ext uri="{BB962C8B-B14F-4D97-AF65-F5344CB8AC3E}">
        <p14:creationId xmlns:p14="http://schemas.microsoft.com/office/powerpoint/2010/main" val="422577895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487362"/>
          </a:xfrm>
        </p:spPr>
        <p:txBody>
          <a:bodyPr/>
          <a:lstStyle/>
          <a:p>
            <a:pPr algn="ctr"/>
            <a:r>
              <a:rPr lang="cs-CZ" altLang="cs-CZ" sz="3600" u="sng">
                <a:solidFill>
                  <a:srgbClr val="FFFF00"/>
                </a:solidFill>
                <a:latin typeface="Calibri" panose="020F0502020204030204" pitchFamily="34" charset="0"/>
              </a:rPr>
              <a:t>Řízení tréninku dle SF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half" idx="1"/>
          </p:nvPr>
        </p:nvSpPr>
        <p:spPr>
          <a:xfrm>
            <a:off x="1676400" y="914400"/>
            <a:ext cx="8839200" cy="1295400"/>
          </a:xfrm>
        </p:spPr>
        <p:txBody>
          <a:bodyPr/>
          <a:lstStyle/>
          <a:p>
            <a:pPr marL="34925" indent="0">
              <a:buNone/>
            </a:pPr>
            <a:r>
              <a:rPr lang="cs-CZ" altLang="cs-CZ" sz="2400" b="1">
                <a:solidFill>
                  <a:srgbClr val="FFFF00"/>
                </a:solidFill>
                <a:latin typeface="Calibri" panose="020F0502020204030204" pitchFamily="34" charset="0"/>
              </a:rPr>
              <a:t>Karvonenův vzorec </a:t>
            </a:r>
            <a:r>
              <a:rPr lang="cs-CZ" altLang="cs-CZ" sz="2400">
                <a:latin typeface="Calibri" panose="020F0502020204030204" pitchFamily="34" charset="0"/>
              </a:rPr>
              <a:t>zohledňující individuální odlišnosti v rozsahu SF.  </a:t>
            </a:r>
          </a:p>
          <a:p>
            <a:pPr marL="34925" indent="0">
              <a:buNone/>
            </a:pPr>
            <a:r>
              <a:rPr lang="cs-CZ" altLang="cs-CZ" sz="2400">
                <a:latin typeface="Calibri" panose="020F0502020204030204" pitchFamily="34" charset="0"/>
              </a:rPr>
              <a:t>* </a:t>
            </a:r>
            <a:r>
              <a:rPr lang="cs-CZ" altLang="cs-CZ" sz="2400" b="1" u="sng">
                <a:solidFill>
                  <a:srgbClr val="FFFF00"/>
                </a:solidFill>
                <a:latin typeface="Calibri" panose="020F0502020204030204" pitchFamily="34" charset="0"/>
              </a:rPr>
              <a:t>srdeční rozpětí</a:t>
            </a:r>
            <a:r>
              <a:rPr lang="cs-CZ" altLang="cs-CZ" sz="2400" b="1" u="sng">
                <a:latin typeface="Calibri" panose="020F0502020204030204" pitchFamily="34" charset="0"/>
              </a:rPr>
              <a:t>: </a:t>
            </a:r>
            <a:endParaRPr lang="cs-CZ" altLang="cs-CZ" sz="2400" u="sng">
              <a:latin typeface="Calibri" panose="020F0502020204030204" pitchFamily="34" charset="0"/>
            </a:endParaRPr>
          </a:p>
          <a:p>
            <a:pPr marL="34925" indent="0">
              <a:buNone/>
            </a:pPr>
            <a:r>
              <a:rPr lang="cs-CZ" altLang="cs-CZ" sz="2400" b="1">
                <a:solidFill>
                  <a:srgbClr val="FFFF00"/>
                </a:solidFill>
                <a:latin typeface="Calibri" panose="020F0502020204030204" pitchFamily="34" charset="0"/>
              </a:rPr>
              <a:t>   SR = SF max – SF klid = 190 – 60 = 130 </a:t>
            </a:r>
            <a:r>
              <a:rPr lang="cs-CZ" altLang="cs-CZ" sz="2400">
                <a:solidFill>
                  <a:srgbClr val="FFFF00"/>
                </a:solidFill>
                <a:latin typeface="Calibri" panose="020F0502020204030204" pitchFamily="34" charset="0"/>
              </a:rPr>
              <a:t>[tepů/min.]</a:t>
            </a:r>
          </a:p>
          <a:p>
            <a:pPr marL="34925" indent="0">
              <a:buNone/>
            </a:pPr>
            <a:endParaRPr lang="cs-CZ" altLang="cs-CZ" smtClean="0"/>
          </a:p>
        </p:txBody>
      </p:sp>
      <p:sp>
        <p:nvSpPr>
          <p:cNvPr id="31748" name="Zástupný symbol pro obsah 3"/>
          <p:cNvSpPr>
            <a:spLocks noGrp="1"/>
          </p:cNvSpPr>
          <p:nvPr>
            <p:ph sz="half" idx="2"/>
          </p:nvPr>
        </p:nvSpPr>
        <p:spPr>
          <a:xfrm>
            <a:off x="1676400" y="2362200"/>
            <a:ext cx="8839200" cy="4343400"/>
          </a:xfrm>
        </p:spPr>
        <p:txBody>
          <a:bodyPr/>
          <a:lstStyle/>
          <a:p>
            <a:pPr marL="34925" indent="0">
              <a:buNone/>
            </a:pPr>
            <a:r>
              <a:rPr lang="cs-CZ" altLang="cs-CZ" sz="2400" u="sng">
                <a:latin typeface="Calibri" panose="020F0502020204030204" pitchFamily="34" charset="0"/>
              </a:rPr>
              <a:t>Požadovaná intenzita </a:t>
            </a:r>
            <a:r>
              <a:rPr lang="cs-CZ" altLang="cs-CZ" sz="2400" b="1" u="sng">
                <a:solidFill>
                  <a:srgbClr val="FF0000"/>
                </a:solidFill>
                <a:latin typeface="Calibri" panose="020F0502020204030204" pitchFamily="34" charset="0"/>
              </a:rPr>
              <a:t>80 % SFmax</a:t>
            </a:r>
            <a:r>
              <a:rPr lang="cs-CZ" altLang="cs-CZ" sz="2400">
                <a:latin typeface="Calibri" panose="020F0502020204030204" pitchFamily="34" charset="0"/>
              </a:rPr>
              <a:t>:</a:t>
            </a:r>
          </a:p>
          <a:p>
            <a:pPr marL="34925" indent="0">
              <a:buNone/>
            </a:pPr>
            <a:r>
              <a:rPr lang="cs-CZ" altLang="cs-CZ" sz="2400" b="1">
                <a:solidFill>
                  <a:srgbClr val="FFFF00"/>
                </a:solidFill>
                <a:latin typeface="Calibri" panose="020F0502020204030204" pitchFamily="34" charset="0"/>
              </a:rPr>
              <a:t>TSF  = SF klid + (SFmax – SF klid) . 0,8 = </a:t>
            </a:r>
          </a:p>
          <a:p>
            <a:pPr marL="34925" indent="0">
              <a:buNone/>
            </a:pPr>
            <a:r>
              <a:rPr lang="cs-CZ" altLang="cs-CZ" sz="2400" b="1">
                <a:solidFill>
                  <a:srgbClr val="FFFF00"/>
                </a:solidFill>
                <a:latin typeface="Calibri" panose="020F0502020204030204" pitchFamily="34" charset="0"/>
              </a:rPr>
              <a:t>        = 60 + [(190 – 60) . 0,8] = </a:t>
            </a:r>
          </a:p>
          <a:p>
            <a:pPr marL="34925" indent="0">
              <a:buNone/>
            </a:pPr>
            <a:r>
              <a:rPr lang="cs-CZ" altLang="cs-CZ" sz="2400" b="1">
                <a:solidFill>
                  <a:srgbClr val="FFFF00"/>
                </a:solidFill>
                <a:latin typeface="Calibri" panose="020F0502020204030204" pitchFamily="34" charset="0"/>
              </a:rPr>
              <a:t>        = 60 + 104 = 164  [tepů/min.]</a:t>
            </a:r>
          </a:p>
          <a:p>
            <a:pPr marL="34925" indent="0">
              <a:buNone/>
            </a:pPr>
            <a:endParaRPr lang="cs-CZ" altLang="cs-CZ" sz="2000">
              <a:latin typeface="Calibri" panose="020F0502020204030204" pitchFamily="34" charset="0"/>
            </a:endParaRPr>
          </a:p>
          <a:p>
            <a:pPr marL="34925" indent="0">
              <a:buNone/>
            </a:pPr>
            <a:r>
              <a:rPr lang="cs-CZ" altLang="cs-CZ" sz="2400" b="1" u="sng">
                <a:solidFill>
                  <a:srgbClr val="FF0000"/>
                </a:solidFill>
                <a:latin typeface="Calibri" panose="020F0502020204030204" pitchFamily="34" charset="0"/>
              </a:rPr>
              <a:t>SF aktuální </a:t>
            </a:r>
            <a:r>
              <a:rPr lang="cs-CZ" altLang="cs-CZ" sz="2400" u="sng">
                <a:latin typeface="Calibri" panose="020F0502020204030204" pitchFamily="34" charset="0"/>
              </a:rPr>
              <a:t>(zjištěná) = </a:t>
            </a:r>
            <a:r>
              <a:rPr lang="cs-CZ" altLang="cs-CZ" sz="2400" b="1" u="sng">
                <a:solidFill>
                  <a:srgbClr val="FF0000"/>
                </a:solidFill>
                <a:latin typeface="Calibri" panose="020F0502020204030204" pitchFamily="34" charset="0"/>
              </a:rPr>
              <a:t>145</a:t>
            </a:r>
            <a:r>
              <a:rPr lang="cs-CZ" altLang="cs-CZ" sz="2400" u="sng">
                <a:latin typeface="Calibri" panose="020F0502020204030204" pitchFamily="34" charset="0"/>
              </a:rPr>
              <a:t> tepů/min.)</a:t>
            </a:r>
          </a:p>
          <a:p>
            <a:pPr marL="34925" indent="0">
              <a:buNone/>
            </a:pPr>
            <a:r>
              <a:rPr lang="cs-CZ" altLang="cs-CZ" sz="2400" b="1">
                <a:solidFill>
                  <a:srgbClr val="FFFF00"/>
                </a:solidFill>
                <a:latin typeface="Calibri" panose="020F0502020204030204" pitchFamily="34" charset="0"/>
              </a:rPr>
              <a:t>% SF max = [(SF aktuální - SF klid) . 100] / SF max - SF klid  = </a:t>
            </a:r>
          </a:p>
          <a:p>
            <a:pPr marL="34925" indent="0">
              <a:buNone/>
            </a:pPr>
            <a:r>
              <a:rPr lang="cs-CZ" altLang="cs-CZ" sz="2400" b="1">
                <a:solidFill>
                  <a:srgbClr val="FFFF00"/>
                </a:solidFill>
                <a:latin typeface="Calibri" panose="020F0502020204030204" pitchFamily="34" charset="0"/>
              </a:rPr>
              <a:t>                  = [(145-60) .100] / 190-60 = </a:t>
            </a:r>
          </a:p>
          <a:p>
            <a:pPr marL="34925" indent="0">
              <a:buNone/>
            </a:pPr>
            <a:r>
              <a:rPr lang="cs-CZ" altLang="cs-CZ" sz="2400" b="1">
                <a:solidFill>
                  <a:srgbClr val="FFFF00"/>
                </a:solidFill>
                <a:latin typeface="Calibri" panose="020F0502020204030204" pitchFamily="34" charset="0"/>
              </a:rPr>
              <a:t>                  = </a:t>
            </a:r>
            <a:r>
              <a:rPr lang="cs-CZ" altLang="cs-CZ" sz="2400" b="1">
                <a:solidFill>
                  <a:srgbClr val="FF0000"/>
                </a:solidFill>
                <a:latin typeface="Calibri" panose="020F0502020204030204" pitchFamily="34" charset="0"/>
              </a:rPr>
              <a:t>65  [%]</a:t>
            </a:r>
          </a:p>
          <a:p>
            <a:pPr marL="34925" indent="0">
              <a:buNone/>
            </a:pPr>
            <a:endParaRPr lang="cs-CZ" altLang="cs-CZ" sz="20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42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smtClean="0">
                <a:solidFill>
                  <a:srgbClr val="FFFF00"/>
                </a:solidFill>
              </a:rPr>
              <a:t>Laktát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143000"/>
            <a:ext cx="84582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FF00"/>
              </a:buClr>
              <a:buSzPct val="104000"/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v těle se neustále vytváří malé množství </a:t>
            </a:r>
            <a:br>
              <a:rPr lang="cs-CZ" altLang="cs-CZ" sz="2800" dirty="0"/>
            </a:br>
            <a:r>
              <a:rPr lang="cs-CZ" altLang="cs-CZ" sz="2800" b="1" dirty="0">
                <a:solidFill>
                  <a:srgbClr val="FFFF00"/>
                </a:solidFill>
              </a:rPr>
              <a:t>La klidový 0,5–1,5 </a:t>
            </a:r>
            <a:r>
              <a:rPr lang="cs-CZ" altLang="cs-CZ" sz="2800" b="1" dirty="0" err="1">
                <a:solidFill>
                  <a:srgbClr val="FFFF00"/>
                </a:solidFill>
              </a:rPr>
              <a:t>mmol</a:t>
            </a:r>
            <a:r>
              <a:rPr lang="cs-CZ" altLang="cs-CZ" sz="2800" b="1" dirty="0">
                <a:solidFill>
                  <a:srgbClr val="FFFF00"/>
                </a:solidFill>
              </a:rPr>
              <a:t>/l </a:t>
            </a:r>
            <a:r>
              <a:rPr lang="cs-CZ" altLang="cs-CZ" sz="2400" dirty="0"/>
              <a:t>- jako při AE zatížení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SzPct val="104000"/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nejvydatnější získávání energie anaerobním způsobem při intenzivních zatíženích mezi 15-60 s, VO2max 70%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SzPct val="104000"/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koncentrace La ve svalech vždy vyšší než v krvi/ do krve se zpožděním  (5-20 min.)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SzPct val="104000"/>
              <a:buFont typeface="Arial" panose="020B0604020202020204" pitchFamily="34" charset="0"/>
              <a:buChar char="•"/>
              <a:defRPr/>
            </a:pPr>
            <a:r>
              <a:rPr lang="cs-CZ" altLang="cs-CZ" sz="2800" i="1" dirty="0">
                <a:solidFill>
                  <a:srgbClr val="FFFF00"/>
                </a:solidFill>
              </a:rPr>
              <a:t>La odbourávají</a:t>
            </a:r>
            <a:r>
              <a:rPr lang="cs-CZ" altLang="cs-CZ" sz="2800" dirty="0"/>
              <a:t>: </a:t>
            </a:r>
          </a:p>
          <a:p>
            <a:pPr marL="36512" indent="0" eaLnBrk="1" hangingPunct="1">
              <a:lnSpc>
                <a:spcPct val="80000"/>
              </a:lnSpc>
              <a:buClr>
                <a:srgbClr val="FFFF00"/>
              </a:buClr>
              <a:buNone/>
              <a:defRPr/>
            </a:pPr>
            <a:r>
              <a:rPr lang="cs-CZ" altLang="cs-CZ" sz="2800" b="1" dirty="0"/>
              <a:t>    játra </a:t>
            </a:r>
            <a:r>
              <a:rPr lang="cs-CZ" altLang="cs-CZ" sz="2800" dirty="0"/>
              <a:t>– 50 %</a:t>
            </a:r>
          </a:p>
          <a:p>
            <a:pPr marL="36512" indent="0" eaLnBrk="1" hangingPunct="1">
              <a:lnSpc>
                <a:spcPct val="80000"/>
              </a:lnSpc>
              <a:buClr>
                <a:srgbClr val="FFFF00"/>
              </a:buClr>
              <a:buNone/>
              <a:defRPr/>
            </a:pPr>
            <a:r>
              <a:rPr lang="cs-CZ" altLang="cs-CZ" sz="2800" b="1" dirty="0"/>
              <a:t>    nezatěžované svalstvo </a:t>
            </a:r>
            <a:r>
              <a:rPr lang="cs-CZ" altLang="cs-CZ" sz="2800" dirty="0"/>
              <a:t>- 30 %</a:t>
            </a:r>
          </a:p>
          <a:p>
            <a:pPr marL="36512" indent="0" eaLnBrk="1" hangingPunct="1">
              <a:lnSpc>
                <a:spcPct val="80000"/>
              </a:lnSpc>
              <a:buClr>
                <a:srgbClr val="FFFF00"/>
              </a:buClr>
              <a:buNone/>
              <a:defRPr/>
            </a:pPr>
            <a:r>
              <a:rPr lang="cs-CZ" altLang="cs-CZ" sz="2800" b="1" dirty="0"/>
              <a:t>    srdce </a:t>
            </a:r>
            <a:r>
              <a:rPr lang="cs-CZ" altLang="cs-CZ" sz="2800" dirty="0"/>
              <a:t>– 10 %</a:t>
            </a:r>
          </a:p>
          <a:p>
            <a:pPr marL="36512" indent="0" eaLnBrk="1" hangingPunct="1">
              <a:lnSpc>
                <a:spcPct val="80000"/>
              </a:lnSpc>
              <a:buClr>
                <a:srgbClr val="FFFF00"/>
              </a:buClr>
              <a:buNone/>
              <a:defRPr/>
            </a:pPr>
            <a:r>
              <a:rPr lang="cs-CZ" altLang="cs-CZ" sz="2800" b="1" dirty="0"/>
              <a:t>    ledviny </a:t>
            </a:r>
            <a:r>
              <a:rPr lang="cs-CZ" altLang="cs-CZ" sz="2800" dirty="0"/>
              <a:t>– 10 %</a:t>
            </a:r>
          </a:p>
        </p:txBody>
      </p:sp>
    </p:spTree>
    <p:extLst>
      <p:ext uri="{BB962C8B-B14F-4D97-AF65-F5344CB8AC3E}">
        <p14:creationId xmlns:p14="http://schemas.microsoft.com/office/powerpoint/2010/main" val="4154291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03388" y="692150"/>
            <a:ext cx="8812212" cy="5905500"/>
          </a:xfrm>
        </p:spPr>
        <p:txBody>
          <a:bodyPr/>
          <a:lstStyle/>
          <a:p>
            <a:pPr marL="36512" indent="0" eaLnBrk="1" hangingPunct="1">
              <a:lnSpc>
                <a:spcPct val="80000"/>
              </a:lnSpc>
              <a:buClr>
                <a:srgbClr val="FFFF00"/>
              </a:buClr>
              <a:buNone/>
              <a:defRPr/>
            </a:pPr>
            <a:r>
              <a:rPr lang="cs-CZ" altLang="cs-CZ" sz="2800" i="1" dirty="0"/>
              <a:t>rychlost odbourávání La: 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600" dirty="0"/>
              <a:t>netrénovaný </a:t>
            </a:r>
            <a:r>
              <a:rPr lang="cs-CZ" altLang="cs-CZ" sz="3600" b="1" dirty="0">
                <a:solidFill>
                  <a:srgbClr val="FFFF00"/>
                </a:solidFill>
              </a:rPr>
              <a:t>0,3</a:t>
            </a:r>
            <a:r>
              <a:rPr lang="cs-CZ" altLang="cs-CZ" sz="3600" dirty="0"/>
              <a:t> </a:t>
            </a:r>
            <a:r>
              <a:rPr lang="cs-CZ" altLang="cs-CZ" sz="3600" dirty="0" err="1"/>
              <a:t>mmol</a:t>
            </a:r>
            <a:r>
              <a:rPr lang="cs-CZ" altLang="cs-CZ" sz="3600" dirty="0"/>
              <a:t> /min.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600" u="sng" dirty="0"/>
              <a:t>trénovaný     </a:t>
            </a:r>
            <a:r>
              <a:rPr lang="cs-CZ" altLang="cs-CZ" sz="3600" b="1" u="sng" dirty="0">
                <a:solidFill>
                  <a:srgbClr val="FFFF00"/>
                </a:solidFill>
              </a:rPr>
              <a:t>0,5</a:t>
            </a:r>
            <a:r>
              <a:rPr lang="cs-CZ" altLang="cs-CZ" sz="3600" u="sng" dirty="0"/>
              <a:t> </a:t>
            </a:r>
            <a:r>
              <a:rPr lang="cs-CZ" altLang="cs-CZ" sz="3600" u="sng" dirty="0" err="1"/>
              <a:t>mmol</a:t>
            </a:r>
            <a:r>
              <a:rPr lang="cs-CZ" altLang="cs-CZ" sz="3600" u="sng" dirty="0"/>
              <a:t>/min.</a:t>
            </a:r>
          </a:p>
          <a:p>
            <a:pPr marL="36512" indent="0" eaLnBrk="1" hangingPunct="1">
              <a:lnSpc>
                <a:spcPct val="80000"/>
              </a:lnSpc>
              <a:buClr>
                <a:srgbClr val="FFFF00"/>
              </a:buClr>
              <a:buNone/>
              <a:defRPr/>
            </a:pPr>
            <a:r>
              <a:rPr lang="cs-CZ" altLang="cs-CZ" sz="3600" dirty="0"/>
              <a:t>    měření - ušní lalůček, prst</a:t>
            </a:r>
            <a:endParaRPr lang="cs-CZ" altLang="cs-CZ" sz="3600" b="1" dirty="0"/>
          </a:p>
          <a:p>
            <a:pPr marL="36512" indent="0" eaLnBrk="1" hangingPunct="1">
              <a:lnSpc>
                <a:spcPct val="80000"/>
              </a:lnSpc>
              <a:buClr>
                <a:srgbClr val="FFFF00"/>
              </a:buClr>
              <a:buNone/>
              <a:defRPr/>
            </a:pPr>
            <a:endParaRPr lang="cs-CZ" altLang="cs-CZ" sz="3600" b="1" dirty="0"/>
          </a:p>
          <a:p>
            <a:pPr marL="36512" indent="0" eaLnBrk="1" hangingPunct="1">
              <a:lnSpc>
                <a:spcPct val="80000"/>
              </a:lnSpc>
              <a:buClr>
                <a:srgbClr val="FFFF00"/>
              </a:buClr>
              <a:buNone/>
              <a:defRPr/>
            </a:pPr>
            <a:r>
              <a:rPr lang="cs-CZ" altLang="cs-CZ" sz="2800" i="1" dirty="0"/>
              <a:t>hodnocení intenzity zatížení: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600" b="1" dirty="0"/>
              <a:t>aerobní : </a:t>
            </a:r>
            <a:r>
              <a:rPr lang="cs-CZ" altLang="cs-CZ" sz="3600" b="1" dirty="0">
                <a:solidFill>
                  <a:srgbClr val="FFFF00"/>
                </a:solidFill>
              </a:rPr>
              <a:t>do 2</a:t>
            </a:r>
            <a:r>
              <a:rPr lang="cs-CZ" altLang="cs-CZ" sz="3600" dirty="0">
                <a:solidFill>
                  <a:srgbClr val="FFFF00"/>
                </a:solidFill>
              </a:rPr>
              <a:t> </a:t>
            </a:r>
            <a:r>
              <a:rPr lang="cs-CZ" altLang="cs-CZ" sz="3600" dirty="0" err="1"/>
              <a:t>mmol</a:t>
            </a:r>
            <a:r>
              <a:rPr lang="cs-CZ" altLang="cs-CZ" sz="3600" dirty="0"/>
              <a:t>/l La 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600" b="1" dirty="0"/>
              <a:t>aerobně- anaerobní : </a:t>
            </a:r>
            <a:r>
              <a:rPr lang="cs-CZ" altLang="cs-CZ" sz="3600" b="1" dirty="0">
                <a:solidFill>
                  <a:srgbClr val="FFFF00"/>
                </a:solidFill>
              </a:rPr>
              <a:t>3 – 7</a:t>
            </a:r>
            <a:r>
              <a:rPr lang="cs-CZ" altLang="cs-CZ" sz="3600" dirty="0">
                <a:solidFill>
                  <a:srgbClr val="FFFF00"/>
                </a:solidFill>
              </a:rPr>
              <a:t> </a:t>
            </a:r>
            <a:r>
              <a:rPr lang="cs-CZ" altLang="cs-CZ" sz="3600" dirty="0" err="1"/>
              <a:t>mmol</a:t>
            </a:r>
            <a:r>
              <a:rPr lang="cs-CZ" altLang="cs-CZ" sz="3600" dirty="0"/>
              <a:t>/l La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600" b="1" dirty="0"/>
              <a:t>anaerobní : </a:t>
            </a:r>
            <a:r>
              <a:rPr lang="cs-CZ" altLang="cs-CZ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3600" b="1" dirty="0">
                <a:solidFill>
                  <a:srgbClr val="FFFF00"/>
                </a:solidFill>
              </a:rPr>
              <a:t> 7</a:t>
            </a:r>
            <a:r>
              <a:rPr lang="cs-CZ" altLang="cs-CZ" sz="36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 err="1"/>
              <a:t>mmol</a:t>
            </a:r>
            <a:r>
              <a:rPr lang="cs-CZ" altLang="cs-CZ" sz="3600" dirty="0"/>
              <a:t>/l La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1712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algn="ctr" eaLnBrk="1" hangingPunct="1"/>
            <a:r>
              <a:rPr lang="cs-CZ" altLang="cs-CZ" b="1" smtClean="0">
                <a:solidFill>
                  <a:srgbClr val="00FF00"/>
                </a:solidFill>
              </a:rPr>
              <a:t>Spotřeba kyslíku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76400"/>
            <a:ext cx="8686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FF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FF00"/>
                </a:solidFill>
              </a:rPr>
              <a:t>maximální spotřeba kyslíku VO2max </a:t>
            </a:r>
            <a:r>
              <a:rPr lang="cs-CZ" altLang="cs-CZ" sz="2800" dirty="0"/>
              <a:t>= </a:t>
            </a:r>
            <a:r>
              <a:rPr lang="cs-CZ" altLang="cs-CZ" sz="2400" dirty="0"/>
              <a:t>schopnost organismu kyslík přijímat, transportovat a využívat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rozvoj VO2max závisí na intenzitě a na objemu zátěže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špičkové výkony : </a:t>
            </a:r>
            <a:r>
              <a:rPr lang="cs-CZ" altLang="cs-CZ" sz="2400" b="1" dirty="0">
                <a:solidFill>
                  <a:srgbClr val="00FF00"/>
                </a:solidFill>
              </a:rPr>
              <a:t>muži 78 ml/</a:t>
            </a:r>
            <a:r>
              <a:rPr lang="cs-CZ" altLang="cs-CZ" sz="2400" b="1" dirty="0" err="1">
                <a:solidFill>
                  <a:srgbClr val="00FF00"/>
                </a:solidFill>
              </a:rPr>
              <a:t>kg.min</a:t>
            </a:r>
            <a:r>
              <a:rPr lang="cs-CZ" altLang="cs-CZ" sz="2400" b="1" dirty="0">
                <a:solidFill>
                  <a:srgbClr val="00FF00"/>
                </a:solidFill>
              </a:rPr>
              <a:t> </a:t>
            </a:r>
            <a:r>
              <a:rPr lang="cs-CZ" altLang="cs-CZ" sz="1600" b="1" dirty="0" smtClean="0">
                <a:solidFill>
                  <a:srgbClr val="00FF00"/>
                </a:solidFill>
              </a:rPr>
              <a:t>(až </a:t>
            </a:r>
            <a:r>
              <a:rPr lang="cs-CZ" altLang="cs-CZ" sz="1600" b="1" dirty="0" smtClean="0">
                <a:solidFill>
                  <a:srgbClr val="00FF00"/>
                </a:solidFill>
              </a:rPr>
              <a:t>91 </a:t>
            </a:r>
            <a:r>
              <a:rPr lang="cs-CZ" altLang="cs-CZ" sz="1600" b="1" dirty="0" smtClean="0">
                <a:solidFill>
                  <a:srgbClr val="00FF00"/>
                </a:solidFill>
              </a:rPr>
              <a:t>ml/</a:t>
            </a:r>
            <a:r>
              <a:rPr lang="cs-CZ" altLang="cs-CZ" sz="1600" b="1" dirty="0" err="1" smtClean="0">
                <a:solidFill>
                  <a:srgbClr val="00FF00"/>
                </a:solidFill>
              </a:rPr>
              <a:t>kg.min</a:t>
            </a:r>
            <a:r>
              <a:rPr lang="cs-CZ" altLang="cs-CZ" sz="1600" b="1" dirty="0" smtClean="0">
                <a:solidFill>
                  <a:srgbClr val="00FF00"/>
                </a:solidFill>
              </a:rPr>
              <a:t>)</a:t>
            </a:r>
            <a:endParaRPr lang="cs-CZ" altLang="cs-CZ" sz="1600" b="1" dirty="0">
              <a:solidFill>
                <a:srgbClr val="00FF00"/>
              </a:solidFill>
            </a:endParaRPr>
          </a:p>
          <a:p>
            <a:pPr marL="36512" indent="0" eaLnBrk="1" hangingPunct="1">
              <a:lnSpc>
                <a:spcPct val="90000"/>
              </a:lnSpc>
              <a:buClr>
                <a:srgbClr val="00FF00"/>
              </a:buClr>
              <a:buSzPct val="100000"/>
              <a:buNone/>
              <a:defRPr/>
            </a:pPr>
            <a:r>
              <a:rPr lang="cs-CZ" altLang="cs-CZ" sz="2400" b="1" dirty="0">
                <a:solidFill>
                  <a:srgbClr val="00FF00"/>
                </a:solidFill>
              </a:rPr>
              <a:t>                                  ženy 68 ml/</a:t>
            </a:r>
            <a:r>
              <a:rPr lang="cs-CZ" altLang="cs-CZ" sz="2400" b="1" dirty="0" err="1">
                <a:solidFill>
                  <a:srgbClr val="00FF00"/>
                </a:solidFill>
              </a:rPr>
              <a:t>kg.min</a:t>
            </a:r>
            <a:endParaRPr lang="cs-CZ" altLang="cs-CZ" sz="2400" b="1" dirty="0">
              <a:solidFill>
                <a:srgbClr val="00FF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běžná populace:   muži 45</a:t>
            </a:r>
          </a:p>
          <a:p>
            <a:pPr marL="36512" indent="0" eaLnBrk="1" hangingPunct="1">
              <a:lnSpc>
                <a:spcPct val="90000"/>
              </a:lnSpc>
              <a:buClr>
                <a:srgbClr val="00FF00"/>
              </a:buClr>
              <a:buSzPct val="100000"/>
              <a:buNone/>
              <a:defRPr/>
            </a:pPr>
            <a:r>
              <a:rPr lang="cs-CZ" altLang="cs-CZ" sz="2400" dirty="0"/>
              <a:t>                                  ženy 35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pokud </a:t>
            </a:r>
            <a:r>
              <a:rPr lang="cs-CZ" altLang="cs-CZ" sz="2400" dirty="0" err="1"/>
              <a:t>dlohodobě</a:t>
            </a:r>
            <a:r>
              <a:rPr lang="cs-CZ" altLang="cs-CZ" sz="2400" dirty="0"/>
              <a:t> VO</a:t>
            </a:r>
            <a:r>
              <a:rPr lang="cs-CZ" altLang="cs-CZ" sz="1800" dirty="0"/>
              <a:t>2</a:t>
            </a:r>
            <a:r>
              <a:rPr lang="cs-CZ" altLang="cs-CZ" sz="2400" dirty="0"/>
              <a:t>max klesá = pravděpodobná chyba v celkovém dávkování a účinnosti tréninku</a:t>
            </a:r>
          </a:p>
        </p:txBody>
      </p:sp>
    </p:spTree>
    <p:extLst>
      <p:ext uri="{BB962C8B-B14F-4D97-AF65-F5344CB8AC3E}">
        <p14:creationId xmlns:p14="http://schemas.microsoft.com/office/powerpoint/2010/main" val="551537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8839200" cy="1143000"/>
          </a:xfrm>
        </p:spPr>
        <p:txBody>
          <a:bodyPr/>
          <a:lstStyle/>
          <a:p>
            <a:pPr algn="ctr"/>
            <a:r>
              <a:rPr lang="cs-CZ" altLang="cs-CZ" sz="3600" b="1" i="1" dirty="0"/>
              <a:t>Rychlost běhu podle hodnot VO</a:t>
            </a:r>
            <a:r>
              <a:rPr lang="cs-CZ" altLang="cs-CZ" sz="3600" b="1" i="1" baseline="-25000" dirty="0"/>
              <a:t>2 </a:t>
            </a:r>
            <a:r>
              <a:rPr lang="cs-CZ" altLang="cs-CZ" sz="3600" b="1" i="1" dirty="0" err="1" smtClean="0"/>
              <a:t>max</a:t>
            </a:r>
            <a:r>
              <a:rPr lang="cs-CZ" altLang="cs-CZ" sz="3600" b="1" i="1" dirty="0" smtClean="0"/>
              <a:t> </a:t>
            </a:r>
            <a:r>
              <a:rPr lang="cs-CZ" altLang="cs-CZ" sz="1600" i="1" dirty="0" smtClean="0"/>
              <a:t>(příklad) </a:t>
            </a:r>
            <a:r>
              <a:rPr lang="cs-CZ" altLang="cs-CZ" sz="1600" dirty="0" smtClean="0"/>
              <a:t> </a:t>
            </a:r>
            <a:r>
              <a:rPr lang="cs-CZ" altLang="cs-CZ" sz="1600" i="1" dirty="0" smtClean="0"/>
              <a:t>   </a:t>
            </a:r>
            <a:endParaRPr lang="cs-CZ" altLang="cs-CZ" sz="1600" dirty="0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4953000"/>
          </a:xfrm>
        </p:spPr>
        <p:txBody>
          <a:bodyPr/>
          <a:lstStyle/>
          <a:p>
            <a:pPr marL="34925" indent="0" algn="ctr">
              <a:buNone/>
            </a:pPr>
            <a:r>
              <a:rPr lang="pt-BR" altLang="cs-CZ" sz="2800" b="1" dirty="0">
                <a:solidFill>
                  <a:srgbClr val="FFFF00"/>
                </a:solidFill>
              </a:rPr>
              <a:t>v [km/h] = [ 3,99 + VO</a:t>
            </a:r>
            <a:r>
              <a:rPr lang="pt-BR" altLang="cs-CZ" sz="2000" b="1" dirty="0">
                <a:solidFill>
                  <a:srgbClr val="FFFF00"/>
                </a:solidFill>
              </a:rPr>
              <a:t>2</a:t>
            </a:r>
            <a:r>
              <a:rPr lang="pt-BR" altLang="cs-CZ" sz="2800" b="1" dirty="0">
                <a:solidFill>
                  <a:srgbClr val="FFFF00"/>
                </a:solidFill>
              </a:rPr>
              <a:t>max (ml/min/.kg) ] / 3,656 </a:t>
            </a:r>
            <a:endParaRPr lang="cs-CZ" altLang="cs-CZ" sz="2800" b="1" dirty="0">
              <a:solidFill>
                <a:srgbClr val="FFFF00"/>
              </a:solidFill>
            </a:endParaRPr>
          </a:p>
          <a:p>
            <a:pPr marL="34925" indent="0">
              <a:buNone/>
            </a:pPr>
            <a:endParaRPr lang="cs-CZ" altLang="cs-CZ" dirty="0" smtClean="0"/>
          </a:p>
          <a:p>
            <a:pPr marL="34925" indent="0">
              <a:buNone/>
            </a:pPr>
            <a:endParaRPr lang="cs-CZ" altLang="cs-CZ" dirty="0" smtClean="0"/>
          </a:p>
          <a:p>
            <a:pPr marL="34925" indent="0">
              <a:buNone/>
            </a:pPr>
            <a:endParaRPr lang="cs-CZ" altLang="cs-CZ" dirty="0" smtClean="0"/>
          </a:p>
          <a:p>
            <a:pPr marL="34925" indent="0">
              <a:buNone/>
            </a:pPr>
            <a:endParaRPr lang="cs-CZ" altLang="cs-CZ" dirty="0" smtClean="0"/>
          </a:p>
          <a:p>
            <a:pPr marL="34925" indent="0">
              <a:buNone/>
            </a:pPr>
            <a:endParaRPr lang="cs-CZ" altLang="cs-CZ" dirty="0" smtClean="0"/>
          </a:p>
          <a:p>
            <a:pPr marL="34925" indent="0">
              <a:buNone/>
            </a:pPr>
            <a:endParaRPr lang="cs-CZ" altLang="cs-CZ" dirty="0" smtClean="0"/>
          </a:p>
          <a:p>
            <a:pPr marL="34925" indent="0">
              <a:buNone/>
            </a:pPr>
            <a:endParaRPr lang="cs-CZ" altLang="cs-CZ" dirty="0" smtClean="0"/>
          </a:p>
          <a:p>
            <a:pPr marL="34925" indent="0" algn="r">
              <a:buNone/>
            </a:pPr>
            <a:endParaRPr lang="cs-CZ" altLang="cs-CZ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24001" y="2819401"/>
          <a:ext cx="9144003" cy="2667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5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5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44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34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946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VO</a:t>
                      </a:r>
                      <a:r>
                        <a:rPr lang="cs-CZ" sz="1800" b="1" baseline="-25000" dirty="0">
                          <a:solidFill>
                            <a:srgbClr val="FF0000"/>
                          </a:solidFill>
                          <a:effectLst/>
                        </a:rPr>
                        <a:t>2 </a:t>
                      </a:r>
                      <a:r>
                        <a:rPr lang="cs-CZ" sz="1800" b="1" baseline="-25000" dirty="0" err="1" smtClean="0">
                          <a:solidFill>
                            <a:srgbClr val="FF0000"/>
                          </a:solidFill>
                          <a:effectLst/>
                        </a:rPr>
                        <a:t>max</a:t>
                      </a:r>
                      <a:endParaRPr lang="cs-CZ" sz="1800" b="1" baseline="-25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[ml /min/kg]</a:t>
                      </a:r>
                      <a:r>
                        <a:rPr lang="cs-CZ" sz="1800" baseline="-25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50-52,5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52,5-55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55-57,5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57,5-60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60-62,5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62,5-65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65-67,5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67,5-70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70-72,5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12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80 %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km/hod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11,8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12,4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12,8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13,4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14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14,6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15,1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15,6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16,2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1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</a:t>
                      </a:r>
                      <a:r>
                        <a:rPr lang="cs-CZ" sz="1800" dirty="0" smtClean="0">
                          <a:effectLst/>
                        </a:rPr>
                        <a:t>m [</a:t>
                      </a:r>
                      <a:r>
                        <a:rPr lang="cs-CZ" sz="1800" dirty="0">
                          <a:effectLst/>
                        </a:rPr>
                        <a:t>s]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30,3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28,1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26,8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25,7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24,7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23,8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23,1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22,3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1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km/min.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5:03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4:50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4:41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4:28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4:17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4:07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3:58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3:50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3:43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20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4136254" y="960755"/>
            <a:ext cx="2596155" cy="1104270"/>
          </a:xfrm>
          <a:prstGeom prst="ellipse">
            <a:avLst/>
          </a:prstGeom>
          <a:gradFill>
            <a:gsLst>
              <a:gs pos="72000">
                <a:schemeClr val="bg2">
                  <a:tint val="90000"/>
                  <a:satMod val="92000"/>
                  <a:lumMod val="120000"/>
                </a:schemeClr>
              </a:gs>
              <a:gs pos="0">
                <a:srgbClr val="FF0000">
                  <a:lumMod val="98000"/>
                  <a:lumOff val="2000"/>
                </a:srgbClr>
              </a:gs>
            </a:gsLst>
            <a:path path="circle">
              <a:fillToRect l="50000" t="50000" r="100000" b="100000"/>
            </a:path>
          </a:gra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2400" b="1" dirty="0" smtClean="0"/>
              <a:t>SO </a:t>
            </a:r>
            <a:r>
              <a:rPr lang="cs-CZ" altLang="cs-CZ" sz="2400" b="1" dirty="0" err="1" smtClean="0"/>
              <a:t>slow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oxidativ</a:t>
            </a:r>
            <a:r>
              <a:rPr lang="cs-CZ" altLang="cs-CZ" sz="2800" b="1" dirty="0" err="1" smtClean="0"/>
              <a:t>e</a:t>
            </a:r>
            <a:endParaRPr lang="cs-CZ" altLang="cs-CZ" sz="2800" b="1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745500" y="886790"/>
            <a:ext cx="2390754" cy="138499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altLang="cs-CZ" sz="3600" b="1" dirty="0">
                <a:solidFill>
                  <a:schemeClr val="bg1"/>
                </a:solidFill>
              </a:rPr>
              <a:t>t</a:t>
            </a:r>
            <a:r>
              <a:rPr lang="cs-CZ" altLang="cs-CZ" sz="3600" b="1" dirty="0" smtClean="0">
                <a:solidFill>
                  <a:schemeClr val="bg1"/>
                </a:solidFill>
              </a:rPr>
              <a:t>yp I </a:t>
            </a:r>
            <a:endParaRPr lang="cs-CZ" altLang="cs-CZ" sz="3600" b="1" dirty="0">
              <a:solidFill>
                <a:schemeClr val="bg1"/>
              </a:solidFill>
            </a:endParaRPr>
          </a:p>
          <a:p>
            <a:pPr algn="ctr"/>
            <a:r>
              <a:rPr lang="cs-CZ" altLang="cs-CZ" sz="2400" b="1" dirty="0" smtClean="0">
                <a:solidFill>
                  <a:schemeClr val="bg1"/>
                </a:solidFill>
              </a:rPr>
              <a:t>červené </a:t>
            </a:r>
          </a:p>
          <a:p>
            <a:pPr algn="ctr"/>
            <a:r>
              <a:rPr lang="cs-CZ" altLang="cs-CZ" sz="2400" b="1" dirty="0" smtClean="0">
                <a:solidFill>
                  <a:schemeClr val="bg1"/>
                </a:solidFill>
              </a:rPr>
              <a:t>vlákno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690790" y="1294368"/>
            <a:ext cx="3719846" cy="437043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bg1"/>
              </a:gs>
            </a:gsLst>
            <a:path path="circle">
              <a:fillToRect l="50000" t="50000" r="100000" b="100000"/>
            </a:path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cs-CZ" altLang="cs-CZ" sz="2400" b="1" dirty="0"/>
              <a:t>pomalé oxidativn</a:t>
            </a:r>
            <a:r>
              <a:rPr lang="cs-CZ" altLang="cs-CZ" sz="2800" b="1" dirty="0"/>
              <a:t>í </a:t>
            </a:r>
            <a:r>
              <a:rPr lang="cs-CZ" altLang="cs-CZ" sz="2400" b="1" dirty="0"/>
              <a:t>vlákno</a:t>
            </a: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 flipV="1">
            <a:off x="1745500" y="2210229"/>
            <a:ext cx="776952" cy="318194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722418" y="3001108"/>
            <a:ext cx="9305459" cy="360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52425" indent="-352425">
              <a:buFontTx/>
              <a:buChar char="•"/>
            </a:pPr>
            <a:r>
              <a:rPr lang="cs-CZ" altLang="cs-CZ" sz="2400" b="1" dirty="0" smtClean="0"/>
              <a:t>aerobní lipolýza, glykolýza, </a:t>
            </a:r>
            <a:r>
              <a:rPr lang="cs-CZ" altLang="cs-CZ" sz="2400" b="1" dirty="0" err="1" smtClean="0"/>
              <a:t>laktátolýza</a:t>
            </a:r>
            <a:endParaRPr lang="cs-CZ" altLang="cs-CZ" sz="2400" b="1" dirty="0" smtClean="0"/>
          </a:p>
          <a:p>
            <a:pPr marL="352425" indent="-352425">
              <a:buFontTx/>
              <a:buChar char="•"/>
            </a:pPr>
            <a:r>
              <a:rPr lang="cs-CZ" altLang="cs-CZ" sz="2400" b="1" dirty="0" err="1" smtClean="0"/>
              <a:t>omalá</a:t>
            </a:r>
            <a:r>
              <a:rPr lang="cs-CZ" altLang="cs-CZ" sz="2400" b="1" dirty="0" smtClean="0"/>
              <a:t> unavitelnost – odolnost proti únavě</a:t>
            </a:r>
            <a:endParaRPr lang="cs-CZ" altLang="cs-CZ" sz="2400" b="1" dirty="0"/>
          </a:p>
          <a:p>
            <a:pPr marL="352425" indent="-352425">
              <a:buFontTx/>
              <a:buChar char="•"/>
            </a:pPr>
            <a:r>
              <a:rPr lang="cs-CZ" altLang="cs-CZ" sz="2400" b="1" dirty="0" smtClean="0"/>
              <a:t>bohaté </a:t>
            </a:r>
            <a:r>
              <a:rPr lang="cs-CZ" altLang="cs-CZ" sz="2400" b="1" dirty="0"/>
              <a:t>krevní </a:t>
            </a:r>
            <a:r>
              <a:rPr lang="cs-CZ" altLang="cs-CZ" sz="2400" b="1" dirty="0" smtClean="0"/>
              <a:t>zásobení - vysoký </a:t>
            </a:r>
            <a:r>
              <a:rPr lang="cs-CZ" altLang="cs-CZ" sz="2400" b="1" dirty="0"/>
              <a:t>obsah </a:t>
            </a:r>
            <a:r>
              <a:rPr lang="cs-CZ" altLang="cs-CZ" sz="2400" b="1" dirty="0" smtClean="0"/>
              <a:t>myoglobinu </a:t>
            </a:r>
            <a:r>
              <a:rPr lang="cs-CZ" altLang="cs-CZ" sz="2400" b="1" dirty="0"/>
              <a:t>– velká oxidační </a:t>
            </a:r>
            <a:r>
              <a:rPr lang="cs-CZ" altLang="cs-CZ" sz="2400" b="1" dirty="0" smtClean="0"/>
              <a:t>kapacita - vázanost O2</a:t>
            </a:r>
          </a:p>
          <a:p>
            <a:pPr marL="352425" indent="-352425">
              <a:buFontTx/>
              <a:buChar char="•"/>
            </a:pPr>
            <a:r>
              <a:rPr lang="cs-CZ" altLang="cs-CZ" sz="2400" b="1" dirty="0" smtClean="0"/>
              <a:t>energie primárně štěpením tuků</a:t>
            </a:r>
            <a:endParaRPr lang="cs-CZ" altLang="cs-CZ" sz="2400" b="1" dirty="0"/>
          </a:p>
          <a:p>
            <a:pPr marL="352425" indent="-352425">
              <a:buFontTx/>
              <a:buChar char="•"/>
            </a:pPr>
            <a:r>
              <a:rPr lang="cs-CZ" altLang="cs-CZ" sz="2400" b="1" dirty="0" smtClean="0"/>
              <a:t>kontrakce </a:t>
            </a:r>
            <a:r>
              <a:rPr lang="cs-CZ" altLang="cs-CZ" sz="2400" b="1" dirty="0"/>
              <a:t>po impulsu až </a:t>
            </a:r>
            <a:r>
              <a:rPr lang="cs-CZ" altLang="cs-CZ" sz="2400" b="1" dirty="0" smtClean="0"/>
              <a:t>70-140 </a:t>
            </a:r>
            <a:r>
              <a:rPr lang="cs-CZ" altLang="cs-CZ" sz="2400" b="1" dirty="0" err="1" smtClean="0"/>
              <a:t>ms</a:t>
            </a:r>
            <a:r>
              <a:rPr lang="cs-CZ" altLang="cs-CZ" sz="2400" b="1" dirty="0" smtClean="0"/>
              <a:t> s větší silou </a:t>
            </a:r>
          </a:p>
          <a:p>
            <a:pPr marL="352425" indent="-352425">
              <a:buFontTx/>
              <a:buChar char="•"/>
            </a:pPr>
            <a:r>
              <a:rPr lang="cs-CZ" altLang="cs-CZ" sz="2400" b="1" dirty="0" smtClean="0"/>
              <a:t>(statická a pomalá činnost)</a:t>
            </a:r>
          </a:p>
          <a:p>
            <a:r>
              <a:rPr lang="cs-CZ" altLang="cs-CZ" sz="2800" b="1" dirty="0" smtClean="0">
                <a:solidFill>
                  <a:srgbClr val="FF0000"/>
                </a:solidFill>
              </a:rPr>
              <a:t>  </a:t>
            </a:r>
            <a:r>
              <a:rPr lang="cs-CZ" altLang="cs-CZ" sz="2800" b="1" u="sng" dirty="0" smtClean="0">
                <a:solidFill>
                  <a:srgbClr val="FF0000"/>
                </a:solidFill>
              </a:rPr>
              <a:t> uplatnění</a:t>
            </a:r>
            <a:r>
              <a:rPr lang="cs-CZ" altLang="cs-CZ" sz="2800" b="1" dirty="0">
                <a:solidFill>
                  <a:srgbClr val="FF0000"/>
                </a:solidFill>
              </a:rPr>
              <a:t>: vytrvalostní zátěž nižší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intenzity = AE </a:t>
            </a:r>
            <a:endParaRPr lang="cs-CZ" altLang="cs-CZ" sz="2800" b="1" dirty="0">
              <a:solidFill>
                <a:srgbClr val="FF0000"/>
              </a:solidFill>
            </a:endParaRPr>
          </a:p>
          <a:p>
            <a:pPr>
              <a:spcBef>
                <a:spcPct val="15000"/>
              </a:spcBef>
              <a:buFontTx/>
              <a:buChar char="•"/>
            </a:pPr>
            <a:endParaRPr lang="cs-CZ" alt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4465674" y="340241"/>
            <a:ext cx="75622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altLang="cs-CZ" sz="2000" b="1" u="sng" dirty="0"/>
              <a:t>Energetický metabolismus různých typů svalových </a:t>
            </a:r>
            <a:r>
              <a:rPr lang="cs-CZ" altLang="cs-CZ" sz="2000" b="1" u="sng" dirty="0" smtClean="0"/>
              <a:t>vláken</a:t>
            </a:r>
            <a:endParaRPr lang="cs-CZ" altLang="cs-CZ" sz="2000" i="1" u="sng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altLang="cs-CZ" sz="2000" i="1" dirty="0"/>
              <a:t>(</a:t>
            </a:r>
            <a:r>
              <a:rPr lang="cs-CZ" altLang="cs-CZ" sz="2000" i="1" dirty="0" err="1"/>
              <a:t>McArdle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Katch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Katch</a:t>
            </a:r>
            <a:r>
              <a:rPr lang="cs-CZ" altLang="cs-CZ" sz="2000" i="1" dirty="0"/>
              <a:t>, 2007, </a:t>
            </a:r>
            <a:r>
              <a:rPr lang="cs-CZ" altLang="cs-CZ" sz="2000" i="1" dirty="0" err="1"/>
              <a:t>Powers</a:t>
            </a:r>
            <a:r>
              <a:rPr lang="cs-CZ" altLang="cs-CZ" sz="2000" i="1" dirty="0"/>
              <a:t> </a:t>
            </a:r>
            <a:r>
              <a:rPr lang="en-US" altLang="cs-CZ" sz="2000" i="1" dirty="0"/>
              <a:t>&amp;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Howley</a:t>
            </a:r>
            <a:r>
              <a:rPr lang="cs-CZ" altLang="cs-CZ" sz="2000" i="1" dirty="0"/>
              <a:t> 2007)</a:t>
            </a:r>
          </a:p>
        </p:txBody>
      </p:sp>
    </p:spTree>
    <p:extLst>
      <p:ext uri="{BB962C8B-B14F-4D97-AF65-F5344CB8AC3E}">
        <p14:creationId xmlns:p14="http://schemas.microsoft.com/office/powerpoint/2010/main" val="42468556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931453" y="1624378"/>
            <a:ext cx="3280412" cy="1133744"/>
          </a:xfrm>
          <a:prstGeom prst="ellipse">
            <a:avLst/>
          </a:prstGeom>
          <a:gradFill>
            <a:gsLst>
              <a:gs pos="72000">
                <a:schemeClr val="bg2">
                  <a:tint val="90000"/>
                  <a:satMod val="92000"/>
                  <a:lumMod val="120000"/>
                </a:schemeClr>
              </a:gs>
              <a:gs pos="0">
                <a:srgbClr val="FF0000">
                  <a:lumMod val="98000"/>
                  <a:lumOff val="2000"/>
                </a:srgbClr>
              </a:gs>
            </a:gsLst>
            <a:path path="circle">
              <a:fillToRect l="50000" t="50000" r="100000" b="100000"/>
            </a:path>
          </a:gra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2400" b="1" dirty="0" smtClean="0"/>
              <a:t>FOG </a:t>
            </a:r>
          </a:p>
          <a:p>
            <a:pPr algn="ctr"/>
            <a:r>
              <a:rPr lang="cs-CZ" altLang="cs-CZ" sz="2400" b="1" dirty="0"/>
              <a:t>f</a:t>
            </a:r>
            <a:r>
              <a:rPr lang="cs-CZ" altLang="cs-CZ" sz="2400" b="1" dirty="0" smtClean="0"/>
              <a:t>ast </a:t>
            </a:r>
            <a:r>
              <a:rPr lang="cs-CZ" altLang="cs-CZ" sz="2400" b="1" dirty="0" err="1" smtClean="0"/>
              <a:t>oxidative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glykolyti</a:t>
            </a:r>
            <a:r>
              <a:rPr lang="cs-CZ" altLang="cs-CZ" sz="2800" b="1" dirty="0" err="1" smtClean="0"/>
              <a:t>c</a:t>
            </a:r>
            <a:endParaRPr lang="cs-CZ" altLang="cs-CZ" sz="2800" b="1" dirty="0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932709" y="459008"/>
            <a:ext cx="83958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cs-CZ" altLang="cs-CZ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                     TYPOLOGIE   </a:t>
            </a:r>
            <a:r>
              <a:rPr lang="cs-CZ" altLang="cs-CZ" sz="24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SVALOVÝCH   </a:t>
            </a:r>
            <a:r>
              <a:rPr lang="cs-CZ" altLang="cs-CZ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VLÁKEN</a:t>
            </a:r>
          </a:p>
          <a:p>
            <a:pPr algn="just"/>
            <a:r>
              <a:rPr lang="cs-CZ" alt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rychlá.: typ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IIa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FOG +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IIx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FG</a:t>
            </a:r>
          </a:p>
          <a:p>
            <a:pPr algn="just"/>
            <a:r>
              <a:rPr lang="cs-CZ" altLang="cs-CZ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omalá: typ I SO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76745" y="1779012"/>
            <a:ext cx="2954708" cy="10156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altLang="cs-CZ" sz="3600" b="1" dirty="0">
                <a:solidFill>
                  <a:schemeClr val="bg1"/>
                </a:solidFill>
              </a:rPr>
              <a:t>typ </a:t>
            </a:r>
            <a:r>
              <a:rPr lang="cs-CZ" altLang="cs-CZ" sz="3600" b="1" dirty="0" err="1" smtClean="0">
                <a:solidFill>
                  <a:schemeClr val="bg1"/>
                </a:solidFill>
              </a:rPr>
              <a:t>IIa</a:t>
            </a:r>
            <a:endParaRPr lang="cs-CZ" altLang="cs-CZ" sz="3600" b="1" dirty="0">
              <a:solidFill>
                <a:schemeClr val="bg1"/>
              </a:solidFill>
            </a:endParaRPr>
          </a:p>
          <a:p>
            <a:pPr algn="ctr"/>
            <a:r>
              <a:rPr lang="cs-CZ" altLang="cs-CZ" sz="2400" b="1" dirty="0" smtClean="0">
                <a:solidFill>
                  <a:schemeClr val="bg1"/>
                </a:solidFill>
              </a:rPr>
              <a:t>červené vlákno</a:t>
            </a:r>
            <a:endParaRPr lang="cs-CZ" altLang="cs-CZ" sz="2400" b="1" dirty="0">
              <a:solidFill>
                <a:schemeClr val="bg1"/>
              </a:solidFill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211865" y="1989333"/>
            <a:ext cx="3879263" cy="387798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bg1"/>
              </a:gs>
            </a:gsLst>
            <a:path path="circle">
              <a:fillToRect l="50000" t="50000" r="100000" b="100000"/>
            </a:path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cs-CZ" altLang="cs-CZ" sz="2400" b="1" dirty="0"/>
              <a:t>r</a:t>
            </a:r>
            <a:r>
              <a:rPr lang="cs-CZ" altLang="cs-CZ" sz="2400" b="1" dirty="0" smtClean="0"/>
              <a:t>ychlé oxidativní</a:t>
            </a:r>
            <a:endParaRPr lang="cs-CZ" altLang="cs-CZ" sz="2400" b="1" dirty="0"/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 flipV="1">
            <a:off x="976745" y="2758122"/>
            <a:ext cx="486126" cy="2777051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744706" y="2914350"/>
            <a:ext cx="10240641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altLang="cs-CZ" sz="2400" b="1" dirty="0"/>
              <a:t>převážně aerobní i anaerobní glykolýza, částečně ATP-</a:t>
            </a:r>
            <a:r>
              <a:rPr lang="cs-CZ" altLang="cs-CZ" sz="2400" b="1" dirty="0" err="1"/>
              <a:t>lýza</a:t>
            </a:r>
            <a:r>
              <a:rPr lang="cs-CZ" altLang="cs-CZ" sz="2400" b="1" dirty="0"/>
              <a:t> (produkce </a:t>
            </a:r>
            <a:r>
              <a:rPr lang="cs-CZ" altLang="cs-CZ" sz="2400" b="1" dirty="0" smtClean="0"/>
              <a:t>LA)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altLang="cs-CZ" sz="2400" b="1" dirty="0" smtClean="0"/>
              <a:t>středně </a:t>
            </a:r>
            <a:r>
              <a:rPr lang="cs-CZ" altLang="cs-CZ" sz="2400" b="1" dirty="0"/>
              <a:t>rychlá unavitelnost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altLang="cs-CZ" sz="2400" b="1" dirty="0" smtClean="0"/>
              <a:t>přechodný typ mezi </a:t>
            </a:r>
            <a:r>
              <a:rPr lang="cs-CZ" altLang="cs-CZ" sz="2400" b="1" dirty="0" err="1" smtClean="0"/>
              <a:t>Ia</a:t>
            </a:r>
            <a:r>
              <a:rPr lang="cs-CZ" altLang="cs-CZ" sz="2400" b="1" dirty="0" smtClean="0"/>
              <a:t> - </a:t>
            </a:r>
            <a:r>
              <a:rPr lang="cs-CZ" altLang="cs-CZ" sz="2400" b="1" dirty="0" err="1" smtClean="0"/>
              <a:t>IIx</a:t>
            </a:r>
            <a:r>
              <a:rPr lang="cs-CZ" altLang="cs-CZ" sz="2400" b="1" dirty="0" smtClean="0"/>
              <a:t>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altLang="cs-CZ" sz="2400" b="1" dirty="0"/>
              <a:t>obsahují velké množství glykogenu a </a:t>
            </a:r>
            <a:r>
              <a:rPr lang="cs-CZ" altLang="cs-CZ" sz="2400" b="1" dirty="0" err="1" smtClean="0"/>
              <a:t>kreatinofosfátu</a:t>
            </a:r>
            <a:endParaRPr lang="cs-CZ" altLang="cs-CZ" sz="2400" b="1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altLang="cs-CZ" sz="2400" b="1" dirty="0" smtClean="0"/>
              <a:t>spalují především sacharidy ATP štěpením glykogenu, 2 min., - tvorba LA</a:t>
            </a:r>
            <a:endParaRPr lang="cs-CZ" altLang="cs-CZ" sz="2400" b="1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altLang="cs-CZ" sz="2400" b="1" dirty="0" smtClean="0"/>
              <a:t>rychlá kontrakce s velkou silou (silové a rychlostní aktivity)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altLang="cs-CZ" sz="2400" b="1" dirty="0" smtClean="0"/>
              <a:t> </a:t>
            </a:r>
            <a:r>
              <a:rPr lang="cs-CZ" altLang="cs-CZ" sz="2400" b="1" dirty="0"/>
              <a:t>po impulsu </a:t>
            </a:r>
            <a:r>
              <a:rPr lang="cs-CZ" altLang="cs-CZ" sz="2400" b="1" dirty="0" smtClean="0"/>
              <a:t>50-100 </a:t>
            </a:r>
            <a:r>
              <a:rPr lang="cs-CZ" altLang="cs-CZ" sz="2400" b="1" dirty="0" err="1" smtClean="0"/>
              <a:t>ms</a:t>
            </a:r>
            <a:r>
              <a:rPr lang="cs-CZ" altLang="cs-CZ" sz="2400" b="1" dirty="0" smtClean="0"/>
              <a:t>             </a:t>
            </a:r>
            <a:endParaRPr lang="cs-CZ" altLang="cs-CZ" sz="2400" b="1" u="sng" dirty="0" smtClean="0">
              <a:solidFill>
                <a:srgbClr val="FF0000"/>
              </a:solidFill>
            </a:endParaRPr>
          </a:p>
          <a:p>
            <a:r>
              <a:rPr lang="cs-CZ" altLang="cs-CZ" sz="2800" b="1" u="sng" dirty="0" smtClean="0">
                <a:solidFill>
                  <a:srgbClr val="FF0000"/>
                </a:solidFill>
              </a:rPr>
              <a:t>uplatnění</a:t>
            </a:r>
            <a:r>
              <a:rPr lang="cs-CZ" altLang="cs-CZ" sz="2800" b="1" u="sng" dirty="0">
                <a:solidFill>
                  <a:srgbClr val="FF0000"/>
                </a:solidFill>
              </a:rPr>
              <a:t>: </a:t>
            </a:r>
            <a:r>
              <a:rPr lang="cs-CZ" altLang="cs-CZ" sz="2800" b="1" dirty="0">
                <a:solidFill>
                  <a:srgbClr val="FF0000"/>
                </a:solidFill>
              </a:rPr>
              <a:t>při zátěžích střední až </a:t>
            </a:r>
            <a:r>
              <a:rPr lang="cs-CZ" altLang="cs-CZ" sz="2800" b="1" dirty="0" err="1">
                <a:solidFill>
                  <a:srgbClr val="FF0000"/>
                </a:solidFill>
              </a:rPr>
              <a:t>submaximální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intenzity provázející aerobní </a:t>
            </a:r>
            <a:r>
              <a:rPr lang="cs-CZ" altLang="cs-CZ" sz="2800" b="1" dirty="0">
                <a:solidFill>
                  <a:srgbClr val="FF0000"/>
                </a:solidFill>
              </a:rPr>
              <a:t>i anaerobní způsob úhrady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energie</a:t>
            </a:r>
            <a:endParaRPr lang="cs-CZ" alt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5993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010397" y="1552775"/>
            <a:ext cx="3066311" cy="387798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100000" b="100000"/>
            </a:path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cs-CZ" altLang="cs-CZ" sz="2400" b="1" dirty="0">
                <a:latin typeface="Calibri" panose="020F0502020204030204" pitchFamily="34" charset="0"/>
              </a:rPr>
              <a:t>rychlé </a:t>
            </a:r>
            <a:r>
              <a:rPr lang="cs-CZ" altLang="cs-CZ" sz="2400" b="1" dirty="0" smtClean="0">
                <a:latin typeface="Calibri" panose="020F0502020204030204" pitchFamily="34" charset="0"/>
              </a:rPr>
              <a:t>glykolytické </a:t>
            </a:r>
            <a:endParaRPr lang="cs-CZ" altLang="cs-CZ" sz="2400" b="1" dirty="0">
              <a:latin typeface="Calibri" panose="020F0502020204030204" pitchFamily="34" charset="0"/>
            </a:endParaRPr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5775808" y="1316601"/>
            <a:ext cx="2400844" cy="968682"/>
          </a:xfrm>
          <a:prstGeom prst="ellipse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100000" b="100000"/>
            </a:path>
          </a:gradFill>
          <a:ln w="317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2400" b="1" dirty="0" smtClean="0"/>
              <a:t>FG fast </a:t>
            </a:r>
            <a:r>
              <a:rPr lang="cs-CZ" altLang="cs-CZ" sz="2400" b="1" dirty="0" err="1"/>
              <a:t>glycolytic</a:t>
            </a:r>
            <a:endParaRPr lang="cs-CZ" altLang="cs-CZ" sz="2400" b="1" dirty="0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 flipV="1">
            <a:off x="1339652" y="1188283"/>
            <a:ext cx="673158" cy="3737007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012810" y="2521457"/>
            <a:ext cx="985069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52425" indent="-352425">
              <a:buFontTx/>
              <a:buChar char="•"/>
            </a:pPr>
            <a:r>
              <a:rPr lang="cs-CZ" altLang="cs-CZ" sz="2400" b="1" dirty="0"/>
              <a:t>anaerobní glykolýza a ATP-</a:t>
            </a:r>
            <a:r>
              <a:rPr lang="cs-CZ" altLang="cs-CZ" sz="2400" b="1" dirty="0" err="1"/>
              <a:t>lýza</a:t>
            </a:r>
            <a:r>
              <a:rPr lang="cs-CZ" altLang="cs-CZ" sz="2400" b="1" dirty="0"/>
              <a:t> (produkce </a:t>
            </a:r>
            <a:r>
              <a:rPr lang="cs-CZ" altLang="cs-CZ" sz="2400" b="1" dirty="0" smtClean="0"/>
              <a:t>LA)</a:t>
            </a:r>
            <a:endParaRPr lang="cs-CZ" altLang="cs-CZ" sz="2400" b="1" dirty="0"/>
          </a:p>
          <a:p>
            <a:pPr marL="352425" indent="-352425">
              <a:buFontTx/>
              <a:buChar char="•"/>
            </a:pPr>
            <a:r>
              <a:rPr lang="cs-CZ" altLang="cs-CZ" sz="2400" b="1" dirty="0" smtClean="0"/>
              <a:t>rychle unavitelné</a:t>
            </a:r>
          </a:p>
          <a:p>
            <a:pPr marL="352425" indent="-352425">
              <a:buFontTx/>
              <a:buChar char="•"/>
            </a:pPr>
            <a:r>
              <a:rPr lang="cs-CZ" altLang="cs-CZ" sz="2400" b="1" dirty="0"/>
              <a:t>n</a:t>
            </a:r>
            <a:r>
              <a:rPr lang="cs-CZ" altLang="cs-CZ" sz="2400" b="1" dirty="0" smtClean="0"/>
              <a:t>ízký obsah myoglobinu – malé krevní zásobení</a:t>
            </a:r>
          </a:p>
          <a:p>
            <a:pPr marL="352425" indent="-352425">
              <a:buFontTx/>
              <a:buChar char="•"/>
            </a:pPr>
            <a:r>
              <a:rPr lang="cs-CZ" altLang="cs-CZ" sz="2400" b="1" dirty="0" smtClean="0"/>
              <a:t>největší dynamická síla</a:t>
            </a:r>
            <a:endParaRPr lang="cs-CZ" altLang="cs-CZ" sz="2400" b="1" dirty="0"/>
          </a:p>
          <a:p>
            <a:pPr marL="352425" indent="-352425">
              <a:buFontTx/>
              <a:buChar char="•"/>
            </a:pPr>
            <a:r>
              <a:rPr lang="cs-CZ" altLang="cs-CZ" sz="2400" b="1" dirty="0" smtClean="0"/>
              <a:t>nejvyšší kapacita glykolytická = mohutná, rychlá, krátká kontrakce    po </a:t>
            </a:r>
            <a:r>
              <a:rPr lang="cs-CZ" altLang="cs-CZ" sz="2400" b="1" dirty="0"/>
              <a:t>krátkou </a:t>
            </a:r>
            <a:r>
              <a:rPr lang="cs-CZ" altLang="cs-CZ" sz="2400" b="1" dirty="0" smtClean="0"/>
              <a:t>dobu (10-40 </a:t>
            </a:r>
            <a:r>
              <a:rPr lang="cs-CZ" altLang="cs-CZ" sz="2400" b="1" dirty="0" err="1" smtClean="0"/>
              <a:t>ms</a:t>
            </a:r>
            <a:r>
              <a:rPr lang="cs-CZ" altLang="cs-CZ" sz="2400" b="1" dirty="0" smtClean="0"/>
              <a:t>)</a:t>
            </a:r>
            <a:endParaRPr lang="cs-CZ" altLang="cs-CZ" sz="2400" b="1" dirty="0"/>
          </a:p>
          <a:p>
            <a:pPr>
              <a:buFontTx/>
              <a:buChar char="•"/>
            </a:pPr>
            <a:r>
              <a:rPr lang="cs-CZ" altLang="cs-CZ" sz="2400" b="1" dirty="0"/>
              <a:t> </a:t>
            </a:r>
            <a:r>
              <a:rPr lang="cs-CZ" altLang="cs-CZ" sz="2400" b="1" dirty="0" smtClean="0"/>
              <a:t>  energie výhradně z ATP a CP (ANA-</a:t>
            </a:r>
            <a:r>
              <a:rPr lang="cs-CZ" altLang="cs-CZ" sz="2400" b="1" dirty="0" err="1" smtClean="0"/>
              <a:t>alaktát</a:t>
            </a:r>
            <a:r>
              <a:rPr lang="cs-CZ" altLang="cs-CZ" sz="2400" b="1" dirty="0" smtClean="0"/>
              <a:t>., 10-15 s)</a:t>
            </a:r>
            <a:endParaRPr lang="cs-CZ" altLang="cs-CZ" sz="2400" b="1" dirty="0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195486" y="5321301"/>
            <a:ext cx="10715160" cy="954107"/>
          </a:xfrm>
          <a:prstGeom prst="rect">
            <a:avLst/>
          </a:prstGeom>
          <a:gradFill>
            <a:gsLst>
              <a:gs pos="85000">
                <a:schemeClr val="bg2">
                  <a:tint val="90000"/>
                  <a:satMod val="92000"/>
                  <a:lumMod val="120000"/>
                </a:schemeClr>
              </a:gs>
              <a:gs pos="6000">
                <a:schemeClr val="bg1">
                  <a:lumMod val="75000"/>
                </a:schemeClr>
              </a:gs>
            </a:gsLst>
            <a:path path="circle">
              <a:fillToRect l="50000" t="50000" r="100000" b="100000"/>
            </a:path>
          </a:gradFill>
          <a:ln w="158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Silové a rychlostní výkony maximální intenzity </a:t>
            </a:r>
          </a:p>
          <a:p>
            <a:pPr algn="ctr"/>
            <a:r>
              <a:rPr lang="cs-CZ" altLang="cs-CZ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s dominancí anaerobního energetického metabolismu</a:t>
            </a:r>
            <a:endParaRPr lang="cs-CZ" altLang="cs-CZ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52596" y="1188284"/>
            <a:ext cx="4223212" cy="1077218"/>
          </a:xfrm>
          <a:prstGeom prst="rect">
            <a:avLst/>
          </a:prstGeom>
          <a:gradFill>
            <a:gsLst>
              <a:gs pos="5800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1">
                  <a:lumMod val="65000"/>
                </a:schemeClr>
              </a:gs>
            </a:gsLst>
            <a:path path="circle">
              <a:fillToRect l="50000" t="50000" r="100000" b="100000"/>
            </a:path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cs-CZ" altLang="cs-CZ" sz="3600" b="1" dirty="0"/>
              <a:t>typ IIX</a:t>
            </a:r>
          </a:p>
          <a:p>
            <a:pPr algn="ctr"/>
            <a:r>
              <a:rPr lang="cs-CZ" altLang="cs-CZ" sz="2800" b="1" dirty="0" smtClean="0">
                <a:latin typeface="Times New Roman" panose="02020603050405020304" pitchFamily="18" charset="0"/>
              </a:rPr>
              <a:t>bílé vlákno</a:t>
            </a:r>
          </a:p>
        </p:txBody>
      </p:sp>
    </p:spTree>
    <p:extLst>
      <p:ext uri="{BB962C8B-B14F-4D97-AF65-F5344CB8AC3E}">
        <p14:creationId xmlns:p14="http://schemas.microsoft.com/office/powerpoint/2010/main" val="24903057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96"/>
          <p:cNvGraphicFramePr>
            <a:graphicFrameLocks/>
          </p:cNvGraphicFramePr>
          <p:nvPr>
            <p:extLst/>
          </p:nvPr>
        </p:nvGraphicFramePr>
        <p:xfrm>
          <a:off x="2115434" y="2136148"/>
          <a:ext cx="9462978" cy="2647794"/>
        </p:xfrm>
        <a:graphic>
          <a:graphicData uri="http://schemas.openxmlformats.org/drawingml/2006/table">
            <a:tbl>
              <a:tblPr/>
              <a:tblGrid>
                <a:gridCol w="3286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6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5154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Podíl typů vláken na složení svalů elitních atletů (%)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Disciplína</a:t>
                      </a:r>
                      <a:endParaRPr kumimoji="0" lang="cs-CZ" alt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cs-CZ" alt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IIa a IIx(b)</a:t>
                      </a:r>
                      <a:endParaRPr kumimoji="0" lang="cs-CZ" alt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Vytrvalostní běžci</a:t>
                      </a:r>
                      <a:endParaRPr kumimoji="0" lang="cs-CZ" alt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70-80</a:t>
                      </a:r>
                      <a:endParaRPr kumimoji="0" lang="cs-CZ" alt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20-30</a:t>
                      </a:r>
                      <a:endParaRPr kumimoji="0" lang="cs-CZ" alt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Sprinteři</a:t>
                      </a:r>
                      <a:endParaRPr kumimoji="0" lang="cs-CZ" alt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25-30</a:t>
                      </a:r>
                      <a:endParaRPr kumimoji="0" lang="cs-CZ" alt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70-75</a:t>
                      </a:r>
                      <a:endParaRPr kumimoji="0" lang="cs-CZ" alt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Nesportovci</a:t>
                      </a:r>
                      <a:endParaRPr kumimoji="0" lang="cs-CZ" alt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47-53</a:t>
                      </a:r>
                      <a:endParaRPr kumimoji="0" lang="cs-CZ" alt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47-53</a:t>
                      </a:r>
                      <a:endParaRPr kumimoji="0" lang="cs-CZ" alt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13521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678580" y="327025"/>
            <a:ext cx="47681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alt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DĚLENÍ SVALOVÉ ČINNOSTI</a:t>
            </a:r>
            <a:endParaRPr lang="cs-CZ" alt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992313" y="1647825"/>
            <a:ext cx="8424862" cy="17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>
            <a:spAutoFit/>
          </a:bodyPr>
          <a:lstStyle>
            <a:lvl1pPr>
              <a:tabLst>
                <a:tab pos="623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623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623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623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623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ČINNOST   STATICKÁ</a:t>
            </a:r>
            <a:endParaRPr lang="cs-CZ" altLang="cs-CZ" sz="2800" dirty="0">
              <a:latin typeface="+mn-lt"/>
            </a:endParaRPr>
          </a:p>
          <a:p>
            <a:pPr>
              <a:lnSpc>
                <a:spcPct val="130000"/>
              </a:lnSpc>
            </a:pPr>
            <a:r>
              <a:rPr lang="cs-CZ" altLang="cs-CZ" sz="2800" dirty="0">
                <a:latin typeface="+mn-lt"/>
              </a:rPr>
              <a:t>	převažuje svalová síla ve výdrži s </a:t>
            </a:r>
            <a:r>
              <a:rPr lang="cs-CZ" altLang="cs-CZ" sz="2800" b="1" i="1" dirty="0">
                <a:latin typeface="+mn-lt"/>
              </a:rPr>
              <a:t>minimální změnou</a:t>
            </a:r>
            <a:r>
              <a:rPr lang="cs-CZ" altLang="cs-CZ" sz="2800" dirty="0">
                <a:latin typeface="+mn-lt"/>
              </a:rPr>
              <a:t> 	svalové délky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882776" y="3860800"/>
            <a:ext cx="8424863" cy="17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ČINNOST   DYNAMICKÁ</a:t>
            </a:r>
            <a:endParaRPr lang="cs-CZ" altLang="cs-CZ" sz="2800" dirty="0">
              <a:latin typeface="+mn-lt"/>
            </a:endParaRPr>
          </a:p>
          <a:p>
            <a:pPr algn="just">
              <a:lnSpc>
                <a:spcPct val="130000"/>
              </a:lnSpc>
            </a:pPr>
            <a:r>
              <a:rPr lang="cs-CZ" altLang="cs-CZ" sz="2800" dirty="0">
                <a:latin typeface="+mn-lt"/>
              </a:rPr>
              <a:t>	rytmické </a:t>
            </a:r>
            <a:r>
              <a:rPr lang="cs-CZ" altLang="cs-CZ" sz="2800" b="1" i="1" dirty="0">
                <a:latin typeface="+mn-lt"/>
              </a:rPr>
              <a:t>střídání</a:t>
            </a:r>
            <a:r>
              <a:rPr lang="cs-CZ" altLang="cs-CZ" sz="2800" dirty="0">
                <a:latin typeface="+mn-lt"/>
              </a:rPr>
              <a:t> kontrakce a relaxace se změnou 	    	svalové délky, s různou účasti svalového působení</a:t>
            </a:r>
          </a:p>
        </p:txBody>
      </p:sp>
    </p:spTree>
    <p:extLst>
      <p:ext uri="{BB962C8B-B14F-4D97-AF65-F5344CB8AC3E}">
        <p14:creationId xmlns:p14="http://schemas.microsoft.com/office/powerpoint/2010/main" val="679080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32660" y="757277"/>
            <a:ext cx="8859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alt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DRUHY  DYNAMICKÉ  SVALOVÉ  ČINNOSTI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982662" y="1731693"/>
            <a:ext cx="9796194" cy="126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ČINNOST   SILOVÁ</a:t>
            </a:r>
            <a:endParaRPr lang="cs-CZ" altLang="cs-CZ" sz="2800" dirty="0">
              <a:latin typeface="+mn-lt"/>
            </a:endParaRP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cs-CZ" altLang="cs-CZ" sz="2800" dirty="0" smtClean="0">
                <a:latin typeface="+mn-lt"/>
              </a:rPr>
              <a:t>pohybová </a:t>
            </a:r>
            <a:r>
              <a:rPr lang="cs-CZ" altLang="cs-CZ" sz="2800" dirty="0">
                <a:latin typeface="+mn-lt"/>
              </a:rPr>
              <a:t>činnost se zdůrazněnými </a:t>
            </a:r>
            <a:r>
              <a:rPr lang="cs-CZ" altLang="cs-CZ" sz="2800" b="1" i="1" dirty="0">
                <a:latin typeface="+mn-lt"/>
              </a:rPr>
              <a:t>silovými</a:t>
            </a:r>
            <a:r>
              <a:rPr lang="cs-CZ" altLang="cs-CZ" sz="2800" dirty="0">
                <a:latin typeface="+mn-lt"/>
              </a:rPr>
              <a:t> </a:t>
            </a:r>
            <a:r>
              <a:rPr lang="cs-CZ" altLang="cs-CZ" sz="2800" dirty="0" smtClean="0">
                <a:latin typeface="+mn-lt"/>
              </a:rPr>
              <a:t>nároky, trvání </a:t>
            </a:r>
            <a:r>
              <a:rPr lang="cs-CZ" altLang="cs-CZ" sz="2800" dirty="0">
                <a:latin typeface="+mn-lt"/>
              </a:rPr>
              <a:t>kontrakce je delší než trvání relaxace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982662" y="3186811"/>
            <a:ext cx="9696308" cy="91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ČINNOST   RYCHLOSTNÍ</a:t>
            </a:r>
            <a:endParaRPr lang="cs-CZ" altLang="cs-CZ" sz="2800" dirty="0">
              <a:latin typeface="+mj-lt"/>
            </a:endParaRP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cs-CZ" altLang="cs-CZ" sz="2800" dirty="0" smtClean="0">
                <a:latin typeface="+mj-lt"/>
              </a:rPr>
              <a:t>pohybová </a:t>
            </a:r>
            <a:r>
              <a:rPr lang="cs-CZ" altLang="cs-CZ" sz="2800" dirty="0">
                <a:latin typeface="+mj-lt"/>
              </a:rPr>
              <a:t>činnost s velmi </a:t>
            </a:r>
            <a:r>
              <a:rPr lang="cs-CZ" altLang="cs-CZ" sz="2800" b="1" i="1" dirty="0">
                <a:latin typeface="+mj-lt"/>
              </a:rPr>
              <a:t>rychlým střídáním</a:t>
            </a:r>
            <a:r>
              <a:rPr lang="cs-CZ" altLang="cs-CZ" sz="2800" dirty="0">
                <a:latin typeface="+mj-lt"/>
              </a:rPr>
              <a:t> </a:t>
            </a:r>
            <a:r>
              <a:rPr lang="cs-CZ" altLang="cs-CZ" sz="2800" dirty="0" smtClean="0">
                <a:latin typeface="+mj-lt"/>
              </a:rPr>
              <a:t>kontrakcí a </a:t>
            </a:r>
            <a:r>
              <a:rPr lang="cs-CZ" altLang="cs-CZ" sz="2800" dirty="0">
                <a:latin typeface="+mj-lt"/>
              </a:rPr>
              <a:t>relaxací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982662" y="4308348"/>
            <a:ext cx="9696308" cy="91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ČINNOST   OBRATNOSTNÍ</a:t>
            </a:r>
            <a:endParaRPr lang="cs-CZ" altLang="cs-CZ" sz="2800" dirty="0">
              <a:latin typeface="+mj-lt"/>
            </a:endParaRP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cs-CZ" altLang="cs-CZ" sz="2800" dirty="0" smtClean="0">
                <a:latin typeface="+mj-lt"/>
              </a:rPr>
              <a:t>pohybová činnost</a:t>
            </a:r>
            <a:r>
              <a:rPr lang="cs-CZ" altLang="cs-CZ" sz="2800" dirty="0">
                <a:latin typeface="+mj-lt"/>
              </a:rPr>
              <a:t> </a:t>
            </a:r>
            <a:r>
              <a:rPr lang="cs-CZ" altLang="cs-CZ" sz="2800" dirty="0" smtClean="0">
                <a:latin typeface="+mj-lt"/>
              </a:rPr>
              <a:t>s dominancí </a:t>
            </a:r>
            <a:r>
              <a:rPr lang="cs-CZ" altLang="cs-CZ" sz="2800" b="1" i="1" dirty="0" smtClean="0">
                <a:latin typeface="+mj-lt"/>
              </a:rPr>
              <a:t>jemné koordinace</a:t>
            </a:r>
            <a:r>
              <a:rPr lang="cs-CZ" altLang="cs-CZ" sz="2800" dirty="0">
                <a:latin typeface="+mj-lt"/>
              </a:rPr>
              <a:t> </a:t>
            </a:r>
            <a:r>
              <a:rPr lang="cs-CZ" altLang="cs-CZ" sz="2800" dirty="0" smtClean="0">
                <a:latin typeface="+mj-lt"/>
              </a:rPr>
              <a:t>svalové </a:t>
            </a:r>
            <a:r>
              <a:rPr lang="cs-CZ" altLang="cs-CZ" sz="2800" dirty="0">
                <a:latin typeface="+mj-lt"/>
              </a:rPr>
              <a:t>činnosti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932719" y="5429885"/>
            <a:ext cx="9696308" cy="91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ČINNOST   VYTRVALOSTNÍ</a:t>
            </a:r>
            <a:endParaRPr lang="cs-CZ" altLang="cs-CZ" sz="2800" dirty="0">
              <a:latin typeface="+mj-lt"/>
            </a:endParaRP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cs-CZ" altLang="cs-CZ" sz="2800" dirty="0" smtClean="0">
                <a:latin typeface="+mj-lt"/>
              </a:rPr>
              <a:t>pohybová činnost </a:t>
            </a:r>
            <a:r>
              <a:rPr lang="cs-CZ" altLang="cs-CZ" sz="2800" dirty="0">
                <a:latin typeface="+mj-lt"/>
              </a:rPr>
              <a:t> </a:t>
            </a:r>
            <a:r>
              <a:rPr lang="cs-CZ" altLang="cs-CZ" sz="2800" dirty="0" smtClean="0">
                <a:latin typeface="+mj-lt"/>
              </a:rPr>
              <a:t>s důrazem </a:t>
            </a:r>
            <a:r>
              <a:rPr lang="cs-CZ" altLang="cs-CZ" sz="2800" dirty="0">
                <a:latin typeface="+mj-lt"/>
              </a:rPr>
              <a:t>na </a:t>
            </a:r>
            <a:r>
              <a:rPr lang="cs-CZ" altLang="cs-CZ" sz="2800" b="1" i="1" dirty="0" smtClean="0">
                <a:latin typeface="+mj-lt"/>
              </a:rPr>
              <a:t>dlouhodobou</a:t>
            </a:r>
            <a:r>
              <a:rPr lang="cs-CZ" altLang="cs-CZ" sz="2800" dirty="0" smtClean="0">
                <a:latin typeface="+mj-lt"/>
              </a:rPr>
              <a:t> </a:t>
            </a:r>
            <a:r>
              <a:rPr lang="cs-CZ" altLang="cs-CZ" sz="2800" dirty="0">
                <a:latin typeface="+mj-lt"/>
              </a:rPr>
              <a:t>svalovou činnost</a:t>
            </a:r>
          </a:p>
        </p:txBody>
      </p:sp>
    </p:spTree>
    <p:extLst>
      <p:ext uri="{BB962C8B-B14F-4D97-AF65-F5344CB8AC3E}">
        <p14:creationId xmlns:p14="http://schemas.microsoft.com/office/powerpoint/2010/main" val="7689243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670301" y="327025"/>
            <a:ext cx="4816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altLang="cs-CZ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ADAPTACE  NA  ZÁTĚŽ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66876" y="981075"/>
            <a:ext cx="8634413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ČINNOST   SILOVÁ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cs-CZ" altLang="cs-CZ" sz="2800" dirty="0">
                <a:latin typeface="Calibri" panose="020F0502020204030204" pitchFamily="34" charset="0"/>
              </a:rPr>
              <a:t>	hypertrofie vláken </a:t>
            </a:r>
            <a:r>
              <a:rPr lang="cs-CZ" altLang="cs-CZ" sz="2800" dirty="0" smtClean="0">
                <a:latin typeface="Calibri" panose="020F0502020204030204" pitchFamily="34" charset="0"/>
              </a:rPr>
              <a:t>IIX,    </a:t>
            </a:r>
            <a:r>
              <a:rPr lang="cs-CZ" altLang="cs-CZ" sz="2800" dirty="0">
                <a:latin typeface="Calibri" panose="020F0502020204030204" pitchFamily="34" charset="0"/>
              </a:rPr>
              <a:t>aktivita </a:t>
            </a:r>
            <a:r>
              <a:rPr lang="cs-CZ" altLang="cs-CZ" sz="2800" dirty="0" err="1">
                <a:latin typeface="Calibri" panose="020F0502020204030204" pitchFamily="34" charset="0"/>
              </a:rPr>
              <a:t>myokinázy</a:t>
            </a:r>
            <a:endParaRPr lang="cs-CZ" altLang="cs-CZ" sz="2800" dirty="0">
              <a:latin typeface="Calibri" panose="020F0502020204030204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703388" y="2060575"/>
            <a:ext cx="8634412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ČINNOST   RYCHLOSTNÍ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cs-CZ" altLang="cs-CZ" sz="2800" dirty="0">
                <a:latin typeface="Calibri" panose="020F0502020204030204" pitchFamily="34" charset="0"/>
              </a:rPr>
              <a:t>	obsahu a utilizace ATP a CP, hypertrofie vláken </a:t>
            </a:r>
            <a:r>
              <a:rPr lang="cs-CZ" altLang="cs-CZ" sz="2800" dirty="0" smtClean="0">
                <a:latin typeface="Calibri" panose="020F0502020204030204" pitchFamily="34" charset="0"/>
              </a:rPr>
              <a:t>IIX</a:t>
            </a:r>
            <a:endParaRPr lang="cs-CZ" altLang="cs-CZ" sz="2800" dirty="0">
              <a:latin typeface="Calibri" panose="020F0502020204030204" pitchFamily="34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631950" y="3141664"/>
            <a:ext cx="89281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8000">
            <a:spAutoFit/>
          </a:bodyPr>
          <a:lstStyle>
            <a:lvl1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ČINNOST   RYCHLOSTNĚ–VYTRVALOSTNÍ </a:t>
            </a:r>
            <a:r>
              <a:rPr lang="cs-CZ" altLang="cs-CZ" sz="2400" b="1" i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(</a:t>
            </a:r>
            <a:r>
              <a:rPr lang="cs-CZ" altLang="cs-CZ" sz="2400" b="1" i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sym typeface="Symbol" panose="05050102010706020507" pitchFamily="18" charset="2"/>
              </a:rPr>
              <a:t></a:t>
            </a:r>
            <a:r>
              <a:rPr lang="cs-CZ" altLang="cs-CZ" sz="2400" b="1" i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2min)</a:t>
            </a: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cs-CZ" altLang="cs-CZ" sz="2800" dirty="0">
                <a:latin typeface="Calibri" panose="020F0502020204030204" pitchFamily="34" charset="0"/>
              </a:rPr>
              <a:t>	aktivita glykolytického systému,   utilizace glykogenu v II,</a:t>
            </a: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cs-CZ" altLang="cs-CZ" sz="2800" dirty="0">
                <a:latin typeface="Calibri" panose="020F0502020204030204" pitchFamily="34" charset="0"/>
              </a:rPr>
              <a:t>	</a:t>
            </a:r>
            <a:r>
              <a:rPr lang="cs-CZ" altLang="cs-CZ" sz="2800" dirty="0" err="1">
                <a:latin typeface="Calibri" panose="020F0502020204030204" pitchFamily="34" charset="0"/>
              </a:rPr>
              <a:t>pufrovací</a:t>
            </a:r>
            <a:r>
              <a:rPr lang="cs-CZ" altLang="cs-CZ" sz="2800" dirty="0">
                <a:latin typeface="Calibri" panose="020F0502020204030204" pitchFamily="34" charset="0"/>
              </a:rPr>
              <a:t> kapacity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703388" y="4652963"/>
            <a:ext cx="8856662" cy="158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8000">
            <a:spAutoFit/>
          </a:bodyPr>
          <a:lstStyle>
            <a:lvl1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altLang="cs-CZ" sz="2800" b="1" dirty="0">
                <a:solidFill>
                  <a:srgbClr val="0000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ČINNOST   VYTRVALOSTNÍ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cs-CZ" altLang="cs-CZ" sz="2800" dirty="0">
                <a:latin typeface="Calibri" panose="020F0502020204030204" pitchFamily="34" charset="0"/>
              </a:rPr>
              <a:t>	mitochondrií, aktivita enzymů dýchacího řetězce, 	</a:t>
            </a:r>
            <a:r>
              <a:rPr lang="cs-CZ" altLang="cs-CZ" sz="2800" dirty="0" err="1">
                <a:latin typeface="Calibri" panose="020F0502020204030204" pitchFamily="34" charset="0"/>
              </a:rPr>
              <a:t>kapilarizace</a:t>
            </a:r>
            <a:r>
              <a:rPr lang="cs-CZ" altLang="cs-CZ" sz="2800" dirty="0">
                <a:latin typeface="Calibri" panose="020F0502020204030204" pitchFamily="34" charset="0"/>
              </a:rPr>
              <a:t>, hypertrofie I, možná 	konverze z II   I(?), 	hladiny svalového glykogenu o 100%,    aktivita lipá</a:t>
            </a:r>
            <a:r>
              <a:rPr lang="cs-CZ" altLang="cs-CZ" sz="2800" dirty="0">
                <a:latin typeface="Times New Roman" panose="02020603050405020304" pitchFamily="18" charset="0"/>
              </a:rPr>
              <a:t>zy</a:t>
            </a: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1990726" y="2584450"/>
            <a:ext cx="144463" cy="287338"/>
          </a:xfrm>
          <a:prstGeom prst="upArrow">
            <a:avLst>
              <a:gd name="adj1" fmla="val 50000"/>
              <a:gd name="adj2" fmla="val 497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5421605" y="1484313"/>
            <a:ext cx="144463" cy="287337"/>
          </a:xfrm>
          <a:prstGeom prst="upArrow">
            <a:avLst>
              <a:gd name="adj1" fmla="val 50000"/>
              <a:gd name="adj2" fmla="val 497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7826375" y="874713"/>
            <a:ext cx="2808288" cy="360362"/>
          </a:xfrm>
          <a:prstGeom prst="rect">
            <a:avLst/>
          </a:prstGeom>
          <a:solidFill>
            <a:srgbClr val="FFFFB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>
                <a:latin typeface="Times New Roman" panose="02020603050405020304" pitchFamily="18" charset="0"/>
              </a:rPr>
              <a:t>ADP + ADP      ATP + AMP</a:t>
            </a:r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9120189" y="1052513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8112125" y="1268413"/>
            <a:ext cx="1079500" cy="2159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1990726" y="3644900"/>
            <a:ext cx="144463" cy="287338"/>
          </a:xfrm>
          <a:prstGeom prst="upArrow">
            <a:avLst>
              <a:gd name="adj1" fmla="val 50000"/>
              <a:gd name="adj2" fmla="val 497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6738873" y="3644900"/>
            <a:ext cx="144462" cy="287338"/>
          </a:xfrm>
          <a:prstGeom prst="upArrow">
            <a:avLst>
              <a:gd name="adj1" fmla="val 50000"/>
              <a:gd name="adj2" fmla="val 4972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34" name="AutoShape 14"/>
          <p:cNvSpPr>
            <a:spLocks noChangeArrowheads="1"/>
          </p:cNvSpPr>
          <p:nvPr/>
        </p:nvSpPr>
        <p:spPr bwMode="auto">
          <a:xfrm>
            <a:off x="1992313" y="4149725"/>
            <a:ext cx="144462" cy="287338"/>
          </a:xfrm>
          <a:prstGeom prst="upArrow">
            <a:avLst>
              <a:gd name="adj1" fmla="val 50000"/>
              <a:gd name="adj2" fmla="val 4972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1992313" y="5157789"/>
            <a:ext cx="144462" cy="287337"/>
          </a:xfrm>
          <a:prstGeom prst="upArrow">
            <a:avLst>
              <a:gd name="adj1" fmla="val 50000"/>
              <a:gd name="adj2" fmla="val 497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4295776" y="5157789"/>
            <a:ext cx="144463" cy="287337"/>
          </a:xfrm>
          <a:prstGeom prst="upArrow">
            <a:avLst>
              <a:gd name="adj1" fmla="val 50000"/>
              <a:gd name="adj2" fmla="val 497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9480551" y="56610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1992313" y="5518150"/>
            <a:ext cx="144462" cy="287338"/>
          </a:xfrm>
          <a:prstGeom prst="upArrow">
            <a:avLst>
              <a:gd name="adj1" fmla="val 50000"/>
              <a:gd name="adj2" fmla="val 4972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1992313" y="5878514"/>
            <a:ext cx="144462" cy="287337"/>
          </a:xfrm>
          <a:prstGeom prst="upArrow">
            <a:avLst>
              <a:gd name="adj1" fmla="val 50000"/>
              <a:gd name="adj2" fmla="val 497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7685234" y="5878513"/>
            <a:ext cx="144462" cy="287338"/>
          </a:xfrm>
          <a:prstGeom prst="upArrow">
            <a:avLst>
              <a:gd name="adj1" fmla="val 50000"/>
              <a:gd name="adj2" fmla="val 4972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9583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0_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2_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3_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5_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911</TotalTime>
  <Words>1279</Words>
  <Application>Microsoft Office PowerPoint</Application>
  <PresentationFormat>Širokoúhlá obrazovka</PresentationFormat>
  <Paragraphs>254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6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42" baseType="lpstr">
      <vt:lpstr>Arial</vt:lpstr>
      <vt:lpstr>Calibri</vt:lpstr>
      <vt:lpstr>Franklin Gothic Book</vt:lpstr>
      <vt:lpstr>Garamond</vt:lpstr>
      <vt:lpstr>Symbol</vt:lpstr>
      <vt:lpstr>Times New Roman</vt:lpstr>
      <vt:lpstr>Wingdings</vt:lpstr>
      <vt:lpstr>Wingdings 2</vt:lpstr>
      <vt:lpstr>Wingdings 3</vt:lpstr>
      <vt:lpstr>Stébla</vt:lpstr>
      <vt:lpstr>10_Technický</vt:lpstr>
      <vt:lpstr>12_Technický</vt:lpstr>
      <vt:lpstr>13_Technický</vt:lpstr>
      <vt:lpstr>14_Technický</vt:lpstr>
      <vt:lpstr>15_Technický</vt:lpstr>
      <vt:lpstr>Rastrový obrázek</vt:lpstr>
      <vt:lpstr>Jarní semestr 15.4.2016 blok: 2. doc. PhDr. Ladislav Bedřich, CSc.  1. ENERGETICKÝ METABOLISMUS SVALOVÝCH VLÁKEM 2. Energetické systémy (Atp-cp, la, o2)</vt:lpstr>
      <vt:lpstr>Dělení svalů z funkčního hlediska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ENERGETICKÉ SYSTÉMY</vt:lpstr>
      <vt:lpstr>1. ATP-CP systém</vt:lpstr>
      <vt:lpstr>2. LA systém </vt:lpstr>
      <vt:lpstr>3. O2 - AE (oxydativní systém)</vt:lpstr>
      <vt:lpstr>Prezentace aplikace PowerPoint</vt:lpstr>
      <vt:lpstr>Prezentace aplikace PowerPoint</vt:lpstr>
      <vt:lpstr>Podíl energetických zdrojů  v závislosti na čase při maximálním výkonu </vt:lpstr>
      <vt:lpstr>Prezentace aplikace PowerPoint</vt:lpstr>
      <vt:lpstr>Prezentace aplikace PowerPoint</vt:lpstr>
      <vt:lpstr>Způsoby získávání energie   Anaerobní:  na začátku zátěže, při náhlém zvýšení intenzity svalové práce nebo při vysoké intenzitě svalové práce způsobem  anaerobní alaktátovým – energie je uvolněna z ATP a CP (kreatinfosfát) bez účasti anaerobní glykolýzy a tvorby laktátu (ATP-CP systém) a způsobem anaerobně laktátový energie získána z anaerobní glykolýzy s tvorbou laktátu.   AEROBNÍ: způsob získávání ATP je dominantní při tělesných aktivitách vytrvalostního charakteru trvajícího déle než 2–3 minuty. Úroveň aerobních schopností je ovlivněna dědičností (80 %). Aerobní schopnosti jsou limitujícím faktorem výkonnosti ve vytrvalostních disciplínách a o její úrovni nás informuje spotřeba kyslíku (VO2) – maximální množství kyslíku přijaté organismem                                                                   </vt:lpstr>
      <vt:lpstr>Prezentace aplikace PowerPoint</vt:lpstr>
      <vt:lpstr>Základní tréninkový model</vt:lpstr>
      <vt:lpstr>Řízení tréninku dle SF</vt:lpstr>
      <vt:lpstr>Laktát</vt:lpstr>
      <vt:lpstr>Prezentace aplikace PowerPoint</vt:lpstr>
      <vt:lpstr>Spotřeba kyslíku</vt:lpstr>
      <vt:lpstr>Rychlost běhu podle hodnot VO2 max (příklad)    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Ladislav Bedřich</dc:creator>
  <cp:lastModifiedBy>Ladislav Bedřich</cp:lastModifiedBy>
  <cp:revision>77</cp:revision>
  <dcterms:created xsi:type="dcterms:W3CDTF">2016-04-04T12:55:51Z</dcterms:created>
  <dcterms:modified xsi:type="dcterms:W3CDTF">2017-11-08T07:00:59Z</dcterms:modified>
</cp:coreProperties>
</file>