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3" r:id="rId3"/>
    <p:sldId id="271" r:id="rId4"/>
    <p:sldId id="284" r:id="rId5"/>
    <p:sldId id="264" r:id="rId6"/>
    <p:sldId id="256" r:id="rId7"/>
    <p:sldId id="257" r:id="rId8"/>
    <p:sldId id="265" r:id="rId9"/>
    <p:sldId id="282" r:id="rId10"/>
    <p:sldId id="266" r:id="rId11"/>
    <p:sldId id="267" r:id="rId12"/>
    <p:sldId id="268" r:id="rId13"/>
    <p:sldId id="269" r:id="rId14"/>
    <p:sldId id="288" r:id="rId15"/>
    <p:sldId id="296" r:id="rId16"/>
    <p:sldId id="297" r:id="rId17"/>
    <p:sldId id="298" r:id="rId18"/>
    <p:sldId id="299" r:id="rId19"/>
    <p:sldId id="289" r:id="rId20"/>
    <p:sldId id="290" r:id="rId21"/>
    <p:sldId id="291" r:id="rId22"/>
    <p:sldId id="293" r:id="rId23"/>
    <p:sldId id="294" r:id="rId24"/>
    <p:sldId id="292" r:id="rId25"/>
    <p:sldId id="301" r:id="rId26"/>
    <p:sldId id="303" r:id="rId27"/>
    <p:sldId id="272" r:id="rId28"/>
    <p:sldId id="281" r:id="rId29"/>
    <p:sldId id="300" r:id="rId30"/>
    <p:sldId id="273" r:id="rId31"/>
    <p:sldId id="274" r:id="rId32"/>
    <p:sldId id="275" r:id="rId33"/>
    <p:sldId id="276" r:id="rId34"/>
    <p:sldId id="278" r:id="rId35"/>
    <p:sldId id="279" r:id="rId36"/>
    <p:sldId id="280" r:id="rId37"/>
    <p:sldId id="277" r:id="rId38"/>
    <p:sldId id="302" r:id="rId39"/>
    <p:sldId id="285" r:id="rId40"/>
    <p:sldId id="286" r:id="rId41"/>
    <p:sldId id="287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8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87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84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18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93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8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40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48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34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06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58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00083-3EE3-442B-A139-021E37DE2017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07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zaklady-diagnostiky-a-terapie-poruch-pohybov&#233;ho-aparatu-1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Základy diagnostiky a terapie poruch pohybového aparátu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,,Kdo léčí jen v místě bolesti, je ztracen.“ </a:t>
            </a:r>
          </a:p>
          <a:p>
            <a:pPr marL="0" indent="0" algn="ctr">
              <a:buNone/>
            </a:pPr>
            <a:r>
              <a:rPr lang="cs-CZ" dirty="0" smtClean="0"/>
              <a:t>(Prof. </a:t>
            </a:r>
            <a:r>
              <a:rPr lang="cs-CZ" dirty="0" err="1" smtClean="0"/>
              <a:t>Lewit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93096"/>
            <a:ext cx="2381250" cy="18669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556792"/>
            <a:ext cx="1616968" cy="161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Druh, vznik a průběh potíží + charakter bolesti</a:t>
            </a:r>
          </a:p>
          <a:p>
            <a:endParaRPr lang="cs-CZ" dirty="0" smtClean="0"/>
          </a:p>
          <a:p>
            <a:r>
              <a:rPr lang="cs-CZ" dirty="0" smtClean="0"/>
              <a:t>Osobní a. (vč. </a:t>
            </a:r>
            <a:r>
              <a:rPr lang="cs-CZ" dirty="0"/>
              <a:t>p</a:t>
            </a:r>
            <a:r>
              <a:rPr lang="cs-CZ" dirty="0" smtClean="0"/>
              <a:t>ředchozích úrazů a operací)</a:t>
            </a:r>
          </a:p>
          <a:p>
            <a:r>
              <a:rPr lang="cs-CZ" dirty="0" smtClean="0"/>
              <a:t>Rodinná a.</a:t>
            </a:r>
          </a:p>
          <a:p>
            <a:r>
              <a:rPr lang="cs-CZ" dirty="0" err="1" smtClean="0"/>
              <a:t>Prac</a:t>
            </a:r>
            <a:r>
              <a:rPr lang="cs-CZ" dirty="0" smtClean="0"/>
              <a:t>. a sociál. a.</a:t>
            </a:r>
          </a:p>
          <a:p>
            <a:r>
              <a:rPr lang="cs-CZ" dirty="0" smtClean="0"/>
              <a:t>Sport. </a:t>
            </a:r>
            <a:r>
              <a:rPr lang="cs-CZ" dirty="0"/>
              <a:t>a</a:t>
            </a:r>
            <a:r>
              <a:rPr lang="cs-CZ" dirty="0" smtClean="0"/>
              <a:t>.</a:t>
            </a:r>
          </a:p>
          <a:p>
            <a:r>
              <a:rPr lang="cs-CZ" dirty="0" smtClean="0"/>
              <a:t>Rehabilitační a.</a:t>
            </a:r>
          </a:p>
          <a:p>
            <a:r>
              <a:rPr lang="cs-CZ" dirty="0" smtClean="0"/>
              <a:t>Alergolog. </a:t>
            </a:r>
            <a:r>
              <a:rPr lang="cs-CZ" dirty="0"/>
              <a:t>a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Farmakol</a:t>
            </a:r>
            <a:r>
              <a:rPr lang="cs-CZ" dirty="0" smtClean="0"/>
              <a:t>. a.</a:t>
            </a:r>
          </a:p>
          <a:p>
            <a:r>
              <a:rPr lang="cs-CZ" dirty="0" smtClean="0"/>
              <a:t>Gynekolog. a.</a:t>
            </a:r>
          </a:p>
          <a:p>
            <a:r>
              <a:rPr lang="cs-CZ" dirty="0" smtClean="0"/>
              <a:t>Abusus</a:t>
            </a:r>
          </a:p>
          <a:p>
            <a:r>
              <a:rPr lang="cs-CZ" dirty="0" smtClean="0"/>
              <a:t>Fyziologické funkce</a:t>
            </a:r>
          </a:p>
          <a:p>
            <a:endParaRPr lang="cs-CZ" dirty="0" smtClean="0"/>
          </a:p>
          <a:p>
            <a:r>
              <a:rPr lang="cs-CZ" dirty="0" smtClean="0"/>
              <a:t>Detailní anamnéza nynějšího onemocnění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780928"/>
            <a:ext cx="3575444" cy="238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88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Kineziologický rozbor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Zahájen už při vstupu pacienta do ambulance</a:t>
            </a:r>
          </a:p>
          <a:p>
            <a:r>
              <a:rPr lang="cs-CZ" dirty="0" smtClean="0"/>
              <a:t>Lokální x všeobecný</a:t>
            </a:r>
          </a:p>
          <a:p>
            <a:r>
              <a:rPr lang="cs-CZ" dirty="0" smtClean="0"/>
              <a:t>Ve stoji a při chůzi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3 zásadní oblasti pro řízení vzpřímeného stoje: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Cervikokraniální skloubení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Chodidlo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Os </a:t>
            </a:r>
            <a:r>
              <a:rPr lang="cs-CZ" dirty="0" err="1" smtClean="0"/>
              <a:t>sacrum</a:t>
            </a:r>
            <a:r>
              <a:rPr lang="cs-CZ" dirty="0" smtClean="0"/>
              <a:t> a SI skloubení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437112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92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Aspekce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povšechná (komplexní)- vstup do ordinace, chůze, sed, držení těla; stoj NEKORIGUJEME</a:t>
            </a:r>
          </a:p>
          <a:p>
            <a:r>
              <a:rPr lang="cs-CZ" dirty="0" smtClean="0"/>
              <a:t>2. cílená- nutná KOREKCE stoje- paty k sobě, špičky mírně od sebe</a:t>
            </a:r>
          </a:p>
          <a:p>
            <a:r>
              <a:rPr lang="cs-CZ" dirty="0" smtClean="0"/>
              <a:t>2a. Pohled zezadu- od pánve dolů, poté nahoru</a:t>
            </a:r>
          </a:p>
          <a:p>
            <a:r>
              <a:rPr lang="cs-CZ" dirty="0" smtClean="0"/>
              <a:t>2b. Pohled z boku- od hlavy dolů</a:t>
            </a:r>
          </a:p>
          <a:p>
            <a:r>
              <a:rPr lang="cs-CZ" dirty="0" smtClean="0"/>
              <a:t>2c. Pohled zepředu- od hlavy dolů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1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Aspekce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Následně ještě vyšetřujeme stoj na 1 noze a chůzi na místě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5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palpace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Subjektivní</a:t>
            </a:r>
          </a:p>
          <a:p>
            <a:r>
              <a:rPr lang="cs-CZ" dirty="0" smtClean="0"/>
              <a:t>Teplota a hladkost kůže, její pocení a napětí</a:t>
            </a:r>
          </a:p>
          <a:p>
            <a:r>
              <a:rPr lang="cs-CZ" dirty="0" smtClean="0"/>
              <a:t>Kůže, podkoží, fascie, svalstvo, periost, bříško svalu i úpon</a:t>
            </a:r>
          </a:p>
          <a:p>
            <a:r>
              <a:rPr lang="cs-CZ" dirty="0" smtClean="0"/>
              <a:t>Vzájemná pohyblivost tkání proti sobě a vyhledání příp. bariér</a:t>
            </a:r>
          </a:p>
          <a:p>
            <a:r>
              <a:rPr lang="cs-CZ" dirty="0" smtClean="0"/>
              <a:t>Presumpce neviny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7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Fenomén bariéry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1. FUNKČNÍ B. = první odpor po dosažení pasivního předpětí tkáně, a to lehce, bez použití hrubého tlaku nebo síly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FYZIOLOG.B.= ohraničena odporem měkkých tkání při mírném zvýšení tlaku ve </a:t>
            </a:r>
            <a:r>
              <a:rPr lang="cs-CZ" dirty="0" err="1" smtClean="0"/>
              <a:t>fční</a:t>
            </a:r>
            <a:r>
              <a:rPr lang="cs-CZ" dirty="0" smtClean="0"/>
              <a:t> b., při lehkém tlaku se poddává a je pružná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3. PATOLOG.B. = charakteristická podstatně menším rozsahem pohybu nebo posunutí; </a:t>
            </a:r>
            <a:r>
              <a:rPr lang="cs-CZ" b="1" dirty="0"/>
              <a:t>p</a:t>
            </a:r>
            <a:r>
              <a:rPr lang="cs-CZ" b="1" dirty="0" smtClean="0"/>
              <a:t>ři pokusu o </a:t>
            </a:r>
            <a:r>
              <a:rPr lang="cs-CZ" b="1" dirty="0" err="1" smtClean="0"/>
              <a:t>dopružení</a:t>
            </a:r>
            <a:r>
              <a:rPr lang="cs-CZ" b="1" dirty="0" smtClean="0"/>
              <a:t> nebo dotlačení se naráží na odpor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76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Trigger</a:t>
            </a:r>
            <a:r>
              <a:rPr lang="cs-CZ" dirty="0" smtClean="0"/>
              <a:t> point </a:t>
            </a:r>
          </a:p>
          <a:p>
            <a:r>
              <a:rPr lang="cs-CZ" dirty="0" smtClean="0"/>
              <a:t>tzv. spoušťový bod, tedy bod zvýšené dráždivosti v tuhém </a:t>
            </a:r>
            <a:r>
              <a:rPr lang="cs-CZ" dirty="0" err="1" smtClean="0"/>
              <a:t>sval.snopci</a:t>
            </a:r>
            <a:r>
              <a:rPr lang="cs-CZ" dirty="0" smtClean="0"/>
              <a:t>, který je bolestivý na tlak a lze z něho vyvolat přenesenou bolest, mnohdy i vegetativní příznaky</a:t>
            </a:r>
          </a:p>
          <a:p>
            <a:r>
              <a:rPr lang="cs-CZ" dirty="0" smtClean="0"/>
              <a:t>V okolí tohoto bodu jsou </a:t>
            </a:r>
            <a:r>
              <a:rPr lang="cs-CZ" dirty="0" err="1" smtClean="0"/>
              <a:t>sval.vlákna</a:t>
            </a:r>
            <a:r>
              <a:rPr lang="cs-CZ" dirty="0" smtClean="0"/>
              <a:t> ve stavu kontrakce, zbytek svalu je v klidu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0"/>
            <a:ext cx="28575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7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Tender point= bolestivý bod na okostici kloubních pouzdrech, při úponech šlach a vazů</a:t>
            </a:r>
          </a:p>
          <a:p>
            <a:r>
              <a:rPr lang="cs-CZ" dirty="0" smtClean="0"/>
              <a:t>I tyto body mohou být zdrojem přenesené bolesti a v příp. jejich přítomnosti ve sval. úponech mají úzký vztah ke sval. </a:t>
            </a:r>
            <a:r>
              <a:rPr lang="cs-CZ" dirty="0" err="1" smtClean="0"/>
              <a:t>trigger</a:t>
            </a:r>
            <a:r>
              <a:rPr lang="cs-CZ" dirty="0" smtClean="0"/>
              <a:t> pointům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37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Hyperalg</a:t>
            </a:r>
            <a:r>
              <a:rPr lang="cs-CZ" dirty="0" smtClean="0"/>
              <a:t>(et)</a:t>
            </a:r>
            <a:r>
              <a:rPr lang="cs-CZ" dirty="0" err="1" smtClean="0"/>
              <a:t>ická</a:t>
            </a:r>
            <a:r>
              <a:rPr lang="cs-CZ" dirty="0" smtClean="0"/>
              <a:t> zóna </a:t>
            </a:r>
          </a:p>
          <a:p>
            <a:r>
              <a:rPr lang="cs-CZ" dirty="0" smtClean="0"/>
              <a:t>Kožní úseky se zvýšenou citlivostí, rezistencí, potivostí a sníženou </a:t>
            </a:r>
            <a:r>
              <a:rPr lang="cs-CZ" dirty="0" err="1" smtClean="0"/>
              <a:t>protažitelností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Kůže a podkoží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auskultace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Zvukové fenomény, které pohyb v kloubech doprovázejí (</a:t>
            </a:r>
            <a:r>
              <a:rPr lang="cs-CZ" dirty="0" err="1" smtClean="0"/>
              <a:t>drásoty</a:t>
            </a:r>
            <a:r>
              <a:rPr lang="cs-CZ" dirty="0" smtClean="0"/>
              <a:t>, vrzání aj.)</a:t>
            </a:r>
          </a:p>
          <a:p>
            <a:r>
              <a:rPr lang="cs-CZ" dirty="0" smtClean="0"/>
              <a:t>Fenomén lupnutí při uvolnění kloubní blokády (není ale podmínkou úspěšné mobilizační terapie!!!)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25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Náplň a průběh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Noha, koleno, kyčel </a:t>
            </a:r>
          </a:p>
          <a:p>
            <a:r>
              <a:rPr lang="cs-CZ" dirty="0" smtClean="0"/>
              <a:t>pánev a SI kloub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De facto </a:t>
            </a:r>
            <a:r>
              <a:rPr lang="cs-CZ" b="1" u="sng" dirty="0" smtClean="0"/>
              <a:t>měkké a mobilizační techniky</a:t>
            </a:r>
          </a:p>
          <a:p>
            <a:endParaRPr lang="cs-CZ" dirty="0" smtClean="0"/>
          </a:p>
          <a:p>
            <a:r>
              <a:rPr lang="cs-CZ" dirty="0" smtClean="0"/>
              <a:t>Zkoušení každou hodinu na minulou lekci</a:t>
            </a:r>
          </a:p>
          <a:p>
            <a:r>
              <a:rPr lang="cs-CZ" dirty="0" smtClean="0"/>
              <a:t>Seminární práce</a:t>
            </a:r>
          </a:p>
          <a:p>
            <a:r>
              <a:rPr lang="cs-CZ" dirty="0" smtClean="0"/>
              <a:t>Závěr: test a praktická zkouška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340768"/>
            <a:ext cx="3707904" cy="257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64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Ostatní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</a:t>
            </a:r>
            <a:r>
              <a:rPr lang="cs-CZ" dirty="0" err="1" smtClean="0"/>
              <a:t>hypermobilita</a:t>
            </a:r>
            <a:r>
              <a:rPr lang="cs-CZ" dirty="0" smtClean="0"/>
              <a:t>: testování dle </a:t>
            </a:r>
            <a:r>
              <a:rPr lang="cs-CZ" dirty="0" err="1" smtClean="0"/>
              <a:t>Beightona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5 jednoduchých zkoušek, kdy za každou pozitivní zkoušku získá pacient bod; na závěr se body sečtou a určí se tíže konstituční </a:t>
            </a:r>
            <a:r>
              <a:rPr lang="cs-CZ" dirty="0" err="1" smtClean="0"/>
              <a:t>hypermobility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Max počet je 9 bodů, lehký stupeň je do 5 bodů, těžší při více jak 5 bodech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42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Beighton</a:t>
            </a:r>
            <a:r>
              <a:rPr lang="cs-CZ" dirty="0" smtClean="0"/>
              <a:t> </a:t>
            </a:r>
            <a:r>
              <a:rPr lang="cs-CZ" dirty="0" err="1" smtClean="0"/>
              <a:t>scale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Pasivní ohnutí malíku směrem ke hřbetu ruky nad 90° (1 bod za každou stranu)</a:t>
            </a:r>
          </a:p>
          <a:p>
            <a:pPr marL="514350" indent="-514350">
              <a:buAutoNum type="arabicPeriod"/>
            </a:pPr>
            <a:r>
              <a:rPr lang="cs-CZ" dirty="0" smtClean="0"/>
              <a:t>Pasivní přiložení palce k předloktí (-II-)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Hyperextenze</a:t>
            </a:r>
            <a:r>
              <a:rPr lang="cs-CZ" dirty="0" smtClean="0"/>
              <a:t> lokte nad 10° (-II-)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Hyperextenze</a:t>
            </a:r>
            <a:r>
              <a:rPr lang="cs-CZ" dirty="0" smtClean="0"/>
              <a:t> kolene nad 10° (-II-)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Předklon trupu s nataženými koleny, dotkne-li se proband dlaněmi země (1 bod)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9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 pohybu v kloubech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aktivní pohyb: rozsah a stereotyp, </a:t>
            </a:r>
            <a:r>
              <a:rPr lang="cs-CZ" dirty="0" err="1" smtClean="0"/>
              <a:t>extraart.porucha</a:t>
            </a:r>
            <a:r>
              <a:rPr lang="cs-CZ" dirty="0" smtClean="0"/>
              <a:t>?</a:t>
            </a:r>
          </a:p>
          <a:p>
            <a:r>
              <a:rPr lang="cs-CZ" dirty="0" smtClean="0"/>
              <a:t>2. pasivní pohyb: omezení při </a:t>
            </a:r>
            <a:r>
              <a:rPr lang="cs-CZ" dirty="0" err="1" smtClean="0"/>
              <a:t>intraart.poruše</a:t>
            </a:r>
            <a:r>
              <a:rPr lang="cs-CZ" dirty="0" smtClean="0"/>
              <a:t>?</a:t>
            </a:r>
          </a:p>
          <a:p>
            <a:r>
              <a:rPr lang="cs-CZ" dirty="0" smtClean="0"/>
              <a:t>3. pohyb proti odporu: úponová bolest?</a:t>
            </a:r>
          </a:p>
          <a:p>
            <a:r>
              <a:rPr lang="cs-CZ" dirty="0" smtClean="0"/>
              <a:t>4. Joint play: distrakce, </a:t>
            </a:r>
            <a:r>
              <a:rPr lang="cs-CZ" dirty="0" err="1" smtClean="0"/>
              <a:t>anteropost.posun</a:t>
            </a:r>
            <a:r>
              <a:rPr lang="cs-CZ" dirty="0" smtClean="0"/>
              <a:t>, </a:t>
            </a:r>
            <a:r>
              <a:rPr lang="cs-CZ" dirty="0" err="1" smtClean="0"/>
              <a:t>laterolat.posun</a:t>
            </a:r>
            <a:r>
              <a:rPr lang="cs-CZ" dirty="0" smtClean="0"/>
              <a:t>, rotační pohyb, </a:t>
            </a:r>
            <a:r>
              <a:rPr lang="cs-CZ" dirty="0" err="1" smtClean="0"/>
              <a:t>zaúhlení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45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Kloubní vzorec (</a:t>
            </a:r>
            <a:r>
              <a:rPr lang="cs-CZ" dirty="0" err="1" smtClean="0"/>
              <a:t>capsullar</a:t>
            </a:r>
            <a:r>
              <a:rPr lang="cs-CZ" dirty="0" smtClean="0"/>
              <a:t> 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Typická kombinace omezení rozsahu kloubního pohybu a bolesti vyskytující se v případech, kdy jsou postiženy struktury vlastního kloubu</a:t>
            </a:r>
          </a:p>
          <a:p>
            <a:r>
              <a:rPr lang="cs-CZ" dirty="0" smtClean="0"/>
              <a:t>Kloubní pouzdro se stává limitující strukturou omezující rozsah pohybu</a:t>
            </a:r>
          </a:p>
          <a:p>
            <a:r>
              <a:rPr lang="cs-CZ" dirty="0" smtClean="0"/>
              <a:t>Např. artróza GH </a:t>
            </a:r>
            <a:r>
              <a:rPr lang="cs-CZ" dirty="0" err="1" smtClean="0"/>
              <a:t>skl</a:t>
            </a:r>
            <a:r>
              <a:rPr lang="cs-CZ" dirty="0" smtClean="0"/>
              <a:t>.: typicky dochází k postupnému omezování rozsahu pohybu </a:t>
            </a:r>
            <a:r>
              <a:rPr lang="cs-CZ" b="1" dirty="0" smtClean="0"/>
              <a:t>NEJVÍCE</a:t>
            </a:r>
            <a:r>
              <a:rPr lang="cs-CZ" dirty="0" smtClean="0"/>
              <a:t> do ZR, dále do ABD a nakonec VR</a:t>
            </a:r>
          </a:p>
          <a:p>
            <a:r>
              <a:rPr lang="cs-CZ" dirty="0" smtClean="0"/>
              <a:t>(KYK: VR-EXT-FLX-ZR, KOK: FLX-EXT, HL.K: DF-PF)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03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Svalová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oslabení zkrácených svalů</a:t>
            </a:r>
          </a:p>
          <a:p>
            <a:r>
              <a:rPr lang="cs-CZ" dirty="0" smtClean="0"/>
              <a:t>2. oslabení protažených svalů</a:t>
            </a:r>
          </a:p>
          <a:p>
            <a:r>
              <a:rPr lang="cs-CZ" dirty="0" smtClean="0"/>
              <a:t>3. oslabení svalů s </a:t>
            </a:r>
            <a:r>
              <a:rPr lang="cs-CZ" dirty="0" err="1" smtClean="0"/>
              <a:t>TrPs</a:t>
            </a:r>
            <a:endParaRPr lang="cs-CZ" dirty="0" smtClean="0"/>
          </a:p>
          <a:p>
            <a:r>
              <a:rPr lang="cs-CZ" dirty="0" smtClean="0"/>
              <a:t>4. </a:t>
            </a:r>
            <a:r>
              <a:rPr lang="cs-CZ" dirty="0" err="1" smtClean="0"/>
              <a:t>arthrogenetické</a:t>
            </a:r>
            <a:r>
              <a:rPr lang="cs-CZ" dirty="0" smtClean="0"/>
              <a:t> oslabení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45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Pohybové stereotypy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Globální x </a:t>
            </a:r>
            <a:r>
              <a:rPr lang="cs-CZ" dirty="0" smtClean="0"/>
              <a:t>lokální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107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DNS dle Koláře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měsíc</a:t>
            </a:r>
          </a:p>
          <a:p>
            <a:r>
              <a:rPr lang="cs-CZ" dirty="0" smtClean="0"/>
              <a:t>Medvěd</a:t>
            </a:r>
          </a:p>
          <a:p>
            <a:r>
              <a:rPr lang="cs-CZ" dirty="0" err="1" smtClean="0"/>
              <a:t>Skvot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417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u="sng" dirty="0" smtClean="0"/>
              <a:t>nekontraktilní tkáně </a:t>
            </a:r>
            <a:r>
              <a:rPr lang="cs-CZ" dirty="0" smtClean="0"/>
              <a:t>(kůže, podkoží, fascie):</a:t>
            </a:r>
          </a:p>
          <a:p>
            <a:pPr marL="0" indent="0">
              <a:buNone/>
            </a:pPr>
            <a:r>
              <a:rPr lang="cs-CZ" dirty="0" smtClean="0"/>
              <a:t>Terapii </a:t>
            </a:r>
            <a:r>
              <a:rPr lang="cs-CZ" dirty="0" err="1" smtClean="0"/>
              <a:t>n.tkání</a:t>
            </a:r>
            <a:r>
              <a:rPr lang="cs-CZ" dirty="0" smtClean="0"/>
              <a:t> při nálezu patologické b. provádíme tak, že dosahujeme předpětí ve směru </a:t>
            </a:r>
            <a:r>
              <a:rPr lang="cs-CZ" dirty="0" err="1" smtClean="0"/>
              <a:t>patol.b</a:t>
            </a:r>
            <a:r>
              <a:rPr lang="cs-CZ" dirty="0" smtClean="0"/>
              <a:t>. V tomto předpětí tah nebo tlak nepovolujeme, ani nezvětšujeme. Pouze čekáme, až se bariéra uvolní a dostaví se tzv. </a:t>
            </a:r>
            <a:r>
              <a:rPr lang="cs-CZ" b="1" dirty="0" smtClean="0"/>
              <a:t>fenomén tání </a:t>
            </a:r>
            <a:r>
              <a:rPr lang="cs-CZ" dirty="0" smtClean="0"/>
              <a:t>(</a:t>
            </a:r>
            <a:r>
              <a:rPr lang="cs-CZ" dirty="0" err="1" smtClean="0"/>
              <a:t>release</a:t>
            </a:r>
            <a:r>
              <a:rPr lang="cs-CZ" dirty="0" smtClean="0"/>
              <a:t> </a:t>
            </a:r>
            <a:r>
              <a:rPr lang="cs-CZ" dirty="0" err="1" smtClean="0"/>
              <a:t>phenomenon</a:t>
            </a:r>
            <a:r>
              <a:rPr lang="cs-CZ" dirty="0" smtClean="0"/>
              <a:t>)- 10s i déle.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49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terapie- nekontraktilní tkáně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Kůže</a:t>
            </a:r>
            <a:r>
              <a:rPr lang="cs-CZ" dirty="0" smtClean="0"/>
              <a:t>: vyšetření konečky prstů, odtahování </a:t>
            </a:r>
          </a:p>
          <a:p>
            <a:r>
              <a:rPr lang="cs-CZ" u="sng" dirty="0" smtClean="0"/>
              <a:t>Podkoží</a:t>
            </a:r>
            <a:r>
              <a:rPr lang="cs-CZ" dirty="0" smtClean="0"/>
              <a:t>: </a:t>
            </a:r>
            <a:r>
              <a:rPr lang="cs-CZ" dirty="0" err="1" smtClean="0"/>
              <a:t>Leubel-Dick</a:t>
            </a:r>
            <a:r>
              <a:rPr lang="cs-CZ" dirty="0" smtClean="0"/>
              <a:t> (jedním prstem), </a:t>
            </a:r>
            <a:r>
              <a:rPr lang="cs-CZ" dirty="0" err="1" smtClean="0"/>
              <a:t>Kibler</a:t>
            </a:r>
            <a:r>
              <a:rPr lang="cs-CZ" dirty="0" smtClean="0"/>
              <a:t> (hrnutí řasy vytvořené oběma palci), tvar řas ve tvaru písmene S</a:t>
            </a:r>
            <a:r>
              <a:rPr lang="cs-CZ" dirty="0"/>
              <a:t> </a:t>
            </a:r>
            <a:r>
              <a:rPr lang="cs-CZ" dirty="0" smtClean="0"/>
              <a:t>a C, </a:t>
            </a:r>
            <a:r>
              <a:rPr lang="cs-CZ" dirty="0" err="1" smtClean="0"/>
              <a:t>Interdigitální</a:t>
            </a:r>
            <a:r>
              <a:rPr lang="cs-CZ" dirty="0" smtClean="0"/>
              <a:t> řasy</a:t>
            </a:r>
          </a:p>
          <a:p>
            <a:r>
              <a:rPr lang="cs-CZ" u="sng" dirty="0" smtClean="0"/>
              <a:t>Fascie</a:t>
            </a:r>
            <a:r>
              <a:rPr lang="cs-CZ" dirty="0" smtClean="0"/>
              <a:t>: posun, posun kolem podélné osy- distální část fixována, posun kolem podélné osy- obě ruce proti sobě- tzv. ždímání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30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Fascie- pozn.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Ligamenta</a:t>
            </a:r>
            <a:r>
              <a:rPr lang="cs-CZ" dirty="0" smtClean="0"/>
              <a:t> a šlachy jsou lokálním zesílením (kumulací) struktur fascií s převažující paralelní orientací kolagenních vláken</a:t>
            </a:r>
          </a:p>
          <a:p>
            <a:r>
              <a:rPr lang="cs-CZ" dirty="0" smtClean="0"/>
              <a:t>VELMI NEDOCENĚNÁ struktura v Evropě- řada </a:t>
            </a:r>
            <a:r>
              <a:rPr lang="cs-CZ" dirty="0" err="1" smtClean="0"/>
              <a:t>fcí</a:t>
            </a:r>
            <a:r>
              <a:rPr lang="cs-CZ" dirty="0" smtClean="0"/>
              <a:t>: imunita, stabilizace, limitace pohybu, PROPRIOCEPCE, ochrana a –komunikace- vnitřních orgánů… inervace sympatikem… řetězení funkčních a strukturálních poruch vč. psychosomatiky</a:t>
            </a:r>
          </a:p>
          <a:p>
            <a:r>
              <a:rPr lang="cs-CZ" b="1" u="sng" dirty="0" smtClean="0"/>
              <a:t>ROLFING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74388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I. Část- poruchy pohybového systému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429000"/>
            <a:ext cx="4402578" cy="247822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447675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2. </a:t>
            </a:r>
            <a:r>
              <a:rPr lang="cs-CZ" u="sng" dirty="0"/>
              <a:t>t</a:t>
            </a:r>
            <a:r>
              <a:rPr lang="cs-CZ" u="sng" dirty="0" smtClean="0"/>
              <a:t>erapie- svaly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inhibiční a facilitační metody</a:t>
            </a:r>
          </a:p>
          <a:p>
            <a:pPr marL="0" indent="0">
              <a:buNone/>
            </a:pPr>
            <a:r>
              <a:rPr lang="cs-CZ" dirty="0" smtClean="0"/>
              <a:t>Nejrozšířenější metodou je </a:t>
            </a:r>
            <a:r>
              <a:rPr lang="cs-CZ" b="1" dirty="0" smtClean="0"/>
              <a:t>PIR: </a:t>
            </a:r>
            <a:r>
              <a:rPr lang="cs-CZ" b="1" dirty="0" err="1" smtClean="0"/>
              <a:t>postizometrická</a:t>
            </a:r>
            <a:r>
              <a:rPr lang="cs-CZ" b="1" dirty="0" smtClean="0"/>
              <a:t> relaxace</a:t>
            </a:r>
            <a:r>
              <a:rPr lang="cs-CZ" dirty="0" smtClean="0"/>
              <a:t>. Principem je svalová relaxace, která následuje po cca 10ti s lehké izometrické kontrakci ošetřovaného svalu proti odporu terapeuta. Následující délka relaxační fáze je tak dlouhá, dokud terapeut sleduje zvyšující se uvolnění svalu, které terapeut násilně nezvyšuje. Následně vycházíme z dosažené </a:t>
            </a:r>
            <a:r>
              <a:rPr lang="cs-CZ" dirty="0" err="1" smtClean="0"/>
              <a:t>relax.polohy</a:t>
            </a:r>
            <a:r>
              <a:rPr lang="cs-CZ" dirty="0" smtClean="0"/>
              <a:t> (neopouštíme získaný terén).</a:t>
            </a:r>
          </a:p>
        </p:txBody>
      </p:sp>
    </p:spTree>
    <p:extLst>
      <p:ext uri="{BB962C8B-B14F-4D97-AF65-F5344CB8AC3E}">
        <p14:creationId xmlns:p14="http://schemas.microsoft.com/office/powerpoint/2010/main" val="51749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 svaly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PIR- ideální na Trp</a:t>
            </a:r>
          </a:p>
          <a:p>
            <a:r>
              <a:rPr lang="cs-CZ" dirty="0" smtClean="0"/>
              <a:t>X</a:t>
            </a:r>
          </a:p>
          <a:p>
            <a:r>
              <a:rPr lang="cs-CZ" dirty="0" smtClean="0"/>
              <a:t>Na zkrácené svaly: MET (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r>
              <a:rPr lang="cs-CZ" dirty="0" smtClean="0"/>
              <a:t> </a:t>
            </a:r>
            <a:r>
              <a:rPr lang="cs-CZ" dirty="0" err="1" smtClean="0"/>
              <a:t>technic</a:t>
            </a:r>
            <a:r>
              <a:rPr lang="cs-CZ" dirty="0" smtClean="0"/>
              <a:t>)- technika, při které je použit velký odpor proti izometrické kontrakci a následně intenzivní protažení daného svalu (mechanický efekt protažení + </a:t>
            </a:r>
            <a:r>
              <a:rPr lang="cs-CZ" dirty="0" err="1" smtClean="0"/>
              <a:t>postfacilitační</a:t>
            </a:r>
            <a:r>
              <a:rPr lang="cs-CZ" dirty="0" smtClean="0"/>
              <a:t> útlum agonisty)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02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 svaly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technika </a:t>
            </a:r>
            <a:r>
              <a:rPr lang="cs-CZ" b="1" dirty="0" smtClean="0"/>
              <a:t>AGR</a:t>
            </a:r>
            <a:r>
              <a:rPr lang="cs-CZ" dirty="0" smtClean="0"/>
              <a:t> (antigravitační relaxace) dle </a:t>
            </a:r>
            <a:r>
              <a:rPr lang="cs-CZ" dirty="0" err="1" smtClean="0"/>
              <a:t>Zbojana</a:t>
            </a:r>
            <a:r>
              <a:rPr lang="cs-CZ" dirty="0" smtClean="0"/>
              <a:t>- gravitaci využijeme jak pro fázi izometrickou, tak relaxační- vhodné pro </a:t>
            </a:r>
            <a:r>
              <a:rPr lang="cs-CZ" dirty="0" err="1" smtClean="0"/>
              <a:t>autoterapii</a:t>
            </a:r>
            <a:endParaRPr lang="cs-CZ" dirty="0"/>
          </a:p>
          <a:p>
            <a:r>
              <a:rPr lang="cs-CZ" dirty="0" smtClean="0"/>
              <a:t>Dále: </a:t>
            </a:r>
            <a:r>
              <a:rPr lang="cs-CZ" b="1" dirty="0" smtClean="0"/>
              <a:t>RI</a:t>
            </a:r>
            <a:r>
              <a:rPr lang="cs-CZ" dirty="0" smtClean="0"/>
              <a:t> (reciproční inhibice): sval relaxuje při aktivaci antagonisty</a:t>
            </a:r>
          </a:p>
          <a:p>
            <a:r>
              <a:rPr lang="cs-CZ" dirty="0" smtClean="0"/>
              <a:t>Dále: </a:t>
            </a:r>
            <a:r>
              <a:rPr lang="cs-CZ" b="1" dirty="0" err="1" smtClean="0"/>
              <a:t>presura</a:t>
            </a:r>
            <a:r>
              <a:rPr lang="cs-CZ" dirty="0" smtClean="0"/>
              <a:t>- lokální působení tlakem na reflexní změnu cca 30s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81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3. </a:t>
            </a:r>
            <a:r>
              <a:rPr lang="cs-CZ" u="sng" dirty="0"/>
              <a:t>t</a:t>
            </a:r>
            <a:r>
              <a:rPr lang="cs-CZ" u="sng" dirty="0" smtClean="0"/>
              <a:t>erapie- klouby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základním cílem je dosažení dostatečné </a:t>
            </a:r>
            <a:r>
              <a:rPr lang="cs-CZ" b="1" dirty="0" smtClean="0"/>
              <a:t>mobility a stability</a:t>
            </a:r>
            <a:r>
              <a:rPr lang="cs-CZ" dirty="0" smtClean="0"/>
              <a:t> pohyb. segmentu; mobilitu hodnotíme podle rozsahu pohybu a přítomnosti joint play  </a:t>
            </a:r>
          </a:p>
          <a:p>
            <a:r>
              <a:rPr lang="cs-CZ" dirty="0" smtClean="0"/>
              <a:t>Pro zvýšení joint play</a:t>
            </a:r>
            <a:r>
              <a:rPr lang="cs-CZ" b="1" dirty="0" smtClean="0"/>
              <a:t>: mobilizace</a:t>
            </a:r>
            <a:r>
              <a:rPr lang="cs-CZ" dirty="0" smtClean="0"/>
              <a:t> a nárazová manipulace + </a:t>
            </a:r>
            <a:r>
              <a:rPr lang="cs-CZ" b="1" dirty="0" smtClean="0"/>
              <a:t>trakce</a:t>
            </a:r>
          </a:p>
          <a:p>
            <a:r>
              <a:rPr lang="cs-CZ" dirty="0" smtClean="0"/>
              <a:t>Pro zvýšení stability: </a:t>
            </a:r>
            <a:r>
              <a:rPr lang="cs-CZ" b="1" dirty="0" smtClean="0"/>
              <a:t>aproximace</a:t>
            </a:r>
          </a:p>
        </p:txBody>
      </p:sp>
    </p:spTree>
    <p:extLst>
      <p:ext uri="{BB962C8B-B14F-4D97-AF65-F5344CB8AC3E}">
        <p14:creationId xmlns:p14="http://schemas.microsoft.com/office/powerpoint/2010/main" val="28314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Terapie-klouby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Kloubní mobilizace </a:t>
            </a:r>
            <a:r>
              <a:rPr lang="cs-CZ" dirty="0" smtClean="0"/>
              <a:t>je postupné, nenásilné obnovování hybnosti kloubu ve směru jeho omezení kloubní hry (funkční kloubní blokáda). Provádíme ji na základě výsledků vyšetření kloubní hry, kdy nacházíme její omezení v určitém směru.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66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 klouby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Zásady mobilizace:</a:t>
            </a:r>
          </a:p>
          <a:p>
            <a:pPr marL="514350" indent="-514350">
              <a:buAutoNum type="arabicPeriod"/>
            </a:pPr>
            <a:r>
              <a:rPr lang="cs-CZ" dirty="0" smtClean="0"/>
              <a:t>Jednu kostěnou část kloubu </a:t>
            </a:r>
            <a:r>
              <a:rPr lang="cs-CZ" b="1" dirty="0" smtClean="0"/>
              <a:t>fixujeme</a:t>
            </a:r>
            <a:r>
              <a:rPr lang="cs-CZ" dirty="0" smtClean="0"/>
              <a:t> (většinou </a:t>
            </a:r>
            <a:r>
              <a:rPr lang="cs-CZ" dirty="0" err="1" smtClean="0"/>
              <a:t>prox</a:t>
            </a:r>
            <a:r>
              <a:rPr lang="cs-CZ" dirty="0" smtClean="0"/>
              <a:t>.), druhou kostěnou částí kloubu </a:t>
            </a:r>
            <a:r>
              <a:rPr lang="cs-CZ" b="1" dirty="0" smtClean="0"/>
              <a:t>pohybujeme</a:t>
            </a:r>
            <a:r>
              <a:rPr lang="cs-CZ" dirty="0" smtClean="0"/>
              <a:t> (</a:t>
            </a:r>
            <a:r>
              <a:rPr lang="cs-CZ" dirty="0" err="1" smtClean="0"/>
              <a:t>větš.distální</a:t>
            </a:r>
            <a:r>
              <a:rPr lang="cs-CZ" dirty="0" smtClean="0"/>
              <a:t>)</a:t>
            </a:r>
          </a:p>
          <a:p>
            <a:pPr marL="514350" indent="-514350">
              <a:buAutoNum type="arabicPeriod"/>
            </a:pPr>
            <a:r>
              <a:rPr lang="cs-CZ" dirty="0" smtClean="0"/>
              <a:t>Poloha pacienta musí být pohodlná</a:t>
            </a:r>
          </a:p>
          <a:p>
            <a:pPr marL="514350" indent="-514350">
              <a:buAutoNum type="arabicPeriod"/>
            </a:pPr>
            <a:r>
              <a:rPr lang="cs-CZ" dirty="0" smtClean="0"/>
              <a:t>Terapeut zaujímá stabilní polohu, jeho předloktí je ve směru pružení</a:t>
            </a:r>
          </a:p>
          <a:p>
            <a:pPr marL="514350" indent="-514350">
              <a:buAutoNum type="arabicPeriod"/>
            </a:pPr>
            <a:r>
              <a:rPr lang="cs-CZ" dirty="0" smtClean="0"/>
              <a:t>Úchop co nejblíže kloubní štěrbině</a:t>
            </a:r>
          </a:p>
          <a:p>
            <a:pPr marL="0" indent="0">
              <a:buNone/>
            </a:pPr>
            <a:r>
              <a:rPr lang="cs-CZ" dirty="0" smtClean="0"/>
              <a:t>5. Pružíme ve směru, kde jsme vyšetřili omezení </a:t>
            </a:r>
            <a:r>
              <a:rPr lang="cs-CZ" dirty="0" err="1" smtClean="0"/>
              <a:t>j.play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7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 klouby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 kloubních mobilizacích můžeme využít i metody svalové facilitace a inhibice:</a:t>
            </a:r>
          </a:p>
          <a:p>
            <a:r>
              <a:rPr lang="cs-CZ" dirty="0" smtClean="0"/>
              <a:t>1. PIR, AGR</a:t>
            </a:r>
          </a:p>
          <a:p>
            <a:r>
              <a:rPr lang="cs-CZ" dirty="0"/>
              <a:t>2</a:t>
            </a:r>
            <a:r>
              <a:rPr lang="cs-CZ" dirty="0" smtClean="0"/>
              <a:t>. aktivní </a:t>
            </a:r>
            <a:r>
              <a:rPr lang="cs-CZ" dirty="0" err="1" smtClean="0"/>
              <a:t>repetitivní</a:t>
            </a:r>
            <a:r>
              <a:rPr lang="cs-CZ" dirty="0" smtClean="0"/>
              <a:t> pohyb ve směru omezené hybnosti- využití reciproční inhibice</a:t>
            </a:r>
          </a:p>
          <a:p>
            <a:r>
              <a:rPr lang="cs-CZ" dirty="0"/>
              <a:t>3</a:t>
            </a:r>
            <a:r>
              <a:rPr lang="cs-CZ" dirty="0" smtClean="0"/>
              <a:t>. přímá </a:t>
            </a:r>
            <a:r>
              <a:rPr lang="cs-CZ" dirty="0" err="1" smtClean="0"/>
              <a:t>repetitivní</a:t>
            </a:r>
            <a:r>
              <a:rPr lang="cs-CZ" dirty="0" smtClean="0"/>
              <a:t> svalová kontrakce- </a:t>
            </a:r>
            <a:r>
              <a:rPr lang="cs-CZ" dirty="0" err="1" smtClean="0"/>
              <a:t>mm.scale</a:t>
            </a:r>
            <a:r>
              <a:rPr lang="cs-CZ" dirty="0" smtClean="0"/>
              <a:t>.</a:t>
            </a:r>
          </a:p>
          <a:p>
            <a:r>
              <a:rPr lang="cs-CZ" dirty="0"/>
              <a:t>4</a:t>
            </a:r>
            <a:r>
              <a:rPr lang="cs-CZ" dirty="0" smtClean="0"/>
              <a:t>. dýchání: </a:t>
            </a:r>
            <a:r>
              <a:rPr lang="cs-CZ" dirty="0" err="1" smtClean="0"/>
              <a:t>inspirium</a:t>
            </a:r>
            <a:r>
              <a:rPr lang="cs-CZ" dirty="0" smtClean="0"/>
              <a:t> facilitační x </a:t>
            </a:r>
            <a:r>
              <a:rPr lang="cs-CZ" dirty="0" err="1" smtClean="0"/>
              <a:t>expir</a:t>
            </a:r>
            <a:r>
              <a:rPr lang="cs-CZ" dirty="0" smtClean="0"/>
              <a:t>. </a:t>
            </a:r>
            <a:r>
              <a:rPr lang="cs-CZ" smtClean="0"/>
              <a:t>inhibiční</a:t>
            </a:r>
            <a:endParaRPr lang="cs-CZ" dirty="0" smtClean="0"/>
          </a:p>
          <a:p>
            <a:r>
              <a:rPr lang="cs-CZ" dirty="0"/>
              <a:t>5</a:t>
            </a:r>
            <a:r>
              <a:rPr lang="cs-CZ" dirty="0" smtClean="0"/>
              <a:t>. pohyby očí: pohyby očí </a:t>
            </a:r>
            <a:r>
              <a:rPr lang="cs-CZ" dirty="0" err="1" smtClean="0"/>
              <a:t>facilitují</a:t>
            </a:r>
            <a:r>
              <a:rPr lang="cs-CZ" dirty="0" smtClean="0"/>
              <a:t> pohyb hlavy a trupu ve směru pohledu a inhibují opačný pohyb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6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Funkční poruchy- typy a terapie-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Kůže: HAZ; vyšetření konečky prstů, odtahování </a:t>
            </a:r>
          </a:p>
          <a:p>
            <a:r>
              <a:rPr lang="cs-CZ" dirty="0" smtClean="0"/>
              <a:t>Podkoží: HAZ; </a:t>
            </a:r>
            <a:r>
              <a:rPr lang="cs-CZ" dirty="0" err="1" smtClean="0"/>
              <a:t>Leubel-Dick</a:t>
            </a:r>
            <a:r>
              <a:rPr lang="cs-CZ" dirty="0" smtClean="0"/>
              <a:t>, </a:t>
            </a:r>
            <a:r>
              <a:rPr lang="cs-CZ" dirty="0" err="1" smtClean="0"/>
              <a:t>Kibler</a:t>
            </a:r>
            <a:r>
              <a:rPr lang="cs-CZ" dirty="0" smtClean="0"/>
              <a:t>, S, C, </a:t>
            </a:r>
            <a:r>
              <a:rPr lang="cs-CZ" dirty="0" err="1" smtClean="0"/>
              <a:t>Interdig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Fascie: </a:t>
            </a:r>
            <a:r>
              <a:rPr lang="cs-CZ" dirty="0" err="1" smtClean="0"/>
              <a:t>hypomobilita</a:t>
            </a:r>
            <a:r>
              <a:rPr lang="cs-CZ" dirty="0" smtClean="0"/>
              <a:t>; posun, </a:t>
            </a:r>
            <a:r>
              <a:rPr lang="cs-CZ" dirty="0" err="1" smtClean="0"/>
              <a:t>p.kolem</a:t>
            </a:r>
            <a:r>
              <a:rPr lang="cs-CZ" dirty="0" smtClean="0"/>
              <a:t> podélné osy </a:t>
            </a:r>
          </a:p>
          <a:p>
            <a:r>
              <a:rPr lang="cs-CZ" b="1" dirty="0" smtClean="0"/>
              <a:t>Sval: </a:t>
            </a:r>
            <a:r>
              <a:rPr lang="cs-CZ" b="1" dirty="0" err="1" smtClean="0"/>
              <a:t>TrP</a:t>
            </a:r>
            <a:r>
              <a:rPr lang="cs-CZ" b="1" dirty="0" smtClean="0"/>
              <a:t>, </a:t>
            </a:r>
            <a:r>
              <a:rPr lang="cs-CZ" b="1" dirty="0" err="1" smtClean="0"/>
              <a:t>TeP</a:t>
            </a:r>
            <a:r>
              <a:rPr lang="cs-CZ" b="1" dirty="0" smtClean="0"/>
              <a:t>, </a:t>
            </a:r>
            <a:r>
              <a:rPr lang="cs-CZ" b="1" dirty="0" err="1" smtClean="0"/>
              <a:t>periostové</a:t>
            </a:r>
            <a:r>
              <a:rPr lang="cs-CZ" b="1" dirty="0" smtClean="0"/>
              <a:t> body; PIR, MET, AGR </a:t>
            </a:r>
            <a:r>
              <a:rPr lang="cs-CZ" b="1" dirty="0" err="1" smtClean="0"/>
              <a:t>pressura</a:t>
            </a:r>
            <a:r>
              <a:rPr lang="cs-CZ" b="1" dirty="0" smtClean="0"/>
              <a:t> + RI</a:t>
            </a:r>
          </a:p>
          <a:p>
            <a:r>
              <a:rPr lang="cs-CZ" dirty="0" smtClean="0"/>
              <a:t>Kloub: blokáda x </a:t>
            </a:r>
            <a:r>
              <a:rPr lang="cs-CZ" dirty="0" err="1" smtClean="0"/>
              <a:t>hypermobilita</a:t>
            </a:r>
            <a:r>
              <a:rPr lang="cs-CZ" dirty="0" smtClean="0"/>
              <a:t>; mobilizace x stabilizace; dále aproximace a trakce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</a:t>
            </a:r>
          </a:p>
          <a:p>
            <a:r>
              <a:rPr lang="cs-CZ" dirty="0" smtClean="0"/>
              <a:t>Orgán: </a:t>
            </a:r>
            <a:r>
              <a:rPr lang="cs-CZ" dirty="0" err="1" smtClean="0"/>
              <a:t>vertebro</a:t>
            </a:r>
            <a:r>
              <a:rPr lang="cs-CZ" dirty="0" smtClean="0"/>
              <a:t>-viscerální vztahy; </a:t>
            </a:r>
            <a:r>
              <a:rPr lang="cs-CZ" dirty="0" err="1" smtClean="0"/>
              <a:t>visc.manipul</a:t>
            </a:r>
            <a:r>
              <a:rPr lang="cs-CZ" dirty="0" smtClean="0"/>
              <a:t>.</a:t>
            </a:r>
          </a:p>
          <a:p>
            <a:r>
              <a:rPr lang="cs-CZ" dirty="0" smtClean="0"/>
              <a:t>Jizva: komprese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2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+ 1 bonus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Funkční porucha</a:t>
            </a:r>
          </a:p>
          <a:p>
            <a:r>
              <a:rPr lang="cs-CZ" dirty="0" smtClean="0"/>
              <a:t>Bariéra</a:t>
            </a:r>
          </a:p>
          <a:p>
            <a:r>
              <a:rPr lang="cs-CZ" dirty="0" err="1" smtClean="0"/>
              <a:t>Trigger</a:t>
            </a:r>
            <a:r>
              <a:rPr lang="cs-CZ" dirty="0" smtClean="0"/>
              <a:t> Point</a:t>
            </a:r>
          </a:p>
          <a:p>
            <a:r>
              <a:rPr lang="cs-CZ" dirty="0" err="1" smtClean="0"/>
              <a:t>Postizometrická</a:t>
            </a:r>
            <a:r>
              <a:rPr lang="cs-CZ" dirty="0" smtClean="0"/>
              <a:t> relaxace</a:t>
            </a:r>
          </a:p>
          <a:p>
            <a:r>
              <a:rPr lang="cs-CZ" dirty="0" smtClean="0"/>
              <a:t>Kloubní </a:t>
            </a:r>
            <a:r>
              <a:rPr lang="cs-CZ" dirty="0" smtClean="0"/>
              <a:t>mobilizace</a:t>
            </a:r>
          </a:p>
          <a:p>
            <a:r>
              <a:rPr lang="cs-CZ" dirty="0" smtClean="0"/>
              <a:t>Reciproční inhibice</a:t>
            </a:r>
          </a:p>
          <a:p>
            <a:r>
              <a:rPr lang="cs-CZ" dirty="0" err="1" smtClean="0"/>
              <a:t>Postfacilitační</a:t>
            </a:r>
            <a:r>
              <a:rPr lang="cs-CZ" dirty="0" smtClean="0"/>
              <a:t> útlum</a:t>
            </a:r>
          </a:p>
          <a:p>
            <a:r>
              <a:rPr lang="cs-CZ" dirty="0" smtClean="0"/>
              <a:t>+ bonus: gama- systém (gama- smyčka)</a:t>
            </a:r>
            <a:endParaRPr lang="cs-CZ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9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48680"/>
            <a:ext cx="4194082" cy="5670400"/>
          </a:xfrm>
        </p:spPr>
      </p:pic>
    </p:spTree>
    <p:extLst>
      <p:ext uri="{BB962C8B-B14F-4D97-AF65-F5344CB8AC3E}">
        <p14:creationId xmlns:p14="http://schemas.microsoft.com/office/powerpoint/2010/main" val="159795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2736"/>
            <a:ext cx="6788944" cy="4525963"/>
          </a:xfrm>
        </p:spPr>
      </p:pic>
    </p:spTree>
    <p:extLst>
      <p:ext uri="{BB962C8B-B14F-4D97-AF65-F5344CB8AC3E}">
        <p14:creationId xmlns:p14="http://schemas.microsoft.com/office/powerpoint/2010/main" val="122149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a 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/>
              <a:t>DOBEŠ, </a:t>
            </a:r>
            <a:r>
              <a:rPr lang="cs-CZ" b="1" dirty="0" smtClean="0"/>
              <a:t>Miroslav et al. </a:t>
            </a:r>
            <a:r>
              <a:rPr lang="cs-CZ" b="1" dirty="0"/>
              <a:t>Diagnostika a terapie funkčních poruch pohybového systému (manuální terapie) pro fyzioterapeuty. Valašské Meziříčí: DOMIGA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KOS, Milan. Základy diagnostiky a terapie poruch pohybového aparátu: Manuální diagnostické a terapeutické techniky [online]. Fakulta sportovních studií Masarykovy Univerzity Brno, 2015 [cit. 2017-09-19]. Dostupné z: </a:t>
            </a:r>
            <a:r>
              <a:rPr lang="cs-CZ" b="1" u="sng" dirty="0">
                <a:hlinkClick r:id="rId2"/>
              </a:rPr>
              <a:t>http://</a:t>
            </a:r>
            <a:r>
              <a:rPr lang="cs-CZ" b="1" u="sng" dirty="0" smtClean="0">
                <a:hlinkClick r:id="rId2"/>
              </a:rPr>
              <a:t>www.fsps.muni.cz/</a:t>
            </a:r>
            <a:r>
              <a:rPr lang="cs-CZ" b="1" u="sng" dirty="0" err="1" smtClean="0">
                <a:hlinkClick r:id="rId2"/>
              </a:rPr>
              <a:t>impact</a:t>
            </a:r>
            <a:r>
              <a:rPr lang="cs-CZ" b="1" u="sng" dirty="0" smtClean="0">
                <a:hlinkClick r:id="rId2"/>
              </a:rPr>
              <a:t>/zaklady-diagnostiky-a-terapie-poruch-pohybového-aparatu-1</a:t>
            </a:r>
            <a:endParaRPr lang="cs-CZ" b="1" u="sng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Další: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GROSS, </a:t>
            </a:r>
            <a:r>
              <a:rPr lang="cs-CZ" dirty="0" err="1"/>
              <a:t>Jeffrey</a:t>
            </a:r>
            <a:r>
              <a:rPr lang="cs-CZ" dirty="0"/>
              <a:t> M., Joseph FETTO a </a:t>
            </a:r>
            <a:r>
              <a:rPr lang="cs-CZ" dirty="0" err="1"/>
              <a:t>Elaine</a:t>
            </a:r>
            <a:r>
              <a:rPr lang="cs-CZ" dirty="0"/>
              <a:t> Rosen SUPNICK. Vyšetření pohybového aparátu: překlad druhého anglického vydání. Praha: Triton, 2005. ISBN 80-7254-720-8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KOLÁŘ, Pavel. Rehabilitace v klinické praxi. Praha: </a:t>
            </a:r>
            <a:r>
              <a:rPr lang="cs-CZ" dirty="0" err="1"/>
              <a:t>Galén</a:t>
            </a:r>
            <a:r>
              <a:rPr lang="cs-CZ" dirty="0"/>
              <a:t>, c2009. ISBN 978-80-7262-657-1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LEWIT, Karel. Manipulační léčba v </a:t>
            </a:r>
            <a:r>
              <a:rPr lang="cs-CZ" dirty="0" err="1"/>
              <a:t>myoskeletální</a:t>
            </a:r>
            <a:r>
              <a:rPr lang="cs-CZ" dirty="0"/>
              <a:t> medicíně. 5. </a:t>
            </a:r>
            <a:r>
              <a:rPr lang="cs-CZ" dirty="0" err="1"/>
              <a:t>přeprac</a:t>
            </a:r>
            <a:r>
              <a:rPr lang="cs-CZ" dirty="0"/>
              <a:t>. vyd. Praha: Sdělovací technika ve spolupráci s Českou lékařskou společností J.E. Purkyně, c2003. ISBN 80-86645-04-5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PODĚBRADSKÝ, Jiří a Radana PODĚBRADSKÁ. Fyzikální terapie: manuál a algoritmy. Praha: </a:t>
            </a:r>
            <a:r>
              <a:rPr lang="cs-CZ" dirty="0" err="1"/>
              <a:t>Grada</a:t>
            </a:r>
            <a:r>
              <a:rPr lang="cs-CZ" dirty="0"/>
              <a:t>, 2009. ISBN 978-80-247-2899-5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VÉLE, František. Kineziologie pro klinickou praxi. Praha: </a:t>
            </a:r>
            <a:r>
              <a:rPr lang="cs-CZ" dirty="0" err="1"/>
              <a:t>Grada</a:t>
            </a:r>
            <a:r>
              <a:rPr lang="cs-CZ" dirty="0"/>
              <a:t>, 1997. ISBN 80-7169-256-5.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28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zdroje a zdroje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1. </a:t>
            </a:r>
            <a:r>
              <a:rPr lang="cs-CZ" dirty="0"/>
              <a:t>http://zeny.iprima.cz/zdravi/rec-tela-co-nam-odkryvaji-bolesti-v-ramenou</a:t>
            </a:r>
          </a:p>
          <a:p>
            <a:r>
              <a:rPr lang="cs-CZ" dirty="0" smtClean="0"/>
              <a:t>2. http</a:t>
            </a:r>
            <a:r>
              <a:rPr lang="cs-CZ" dirty="0"/>
              <a:t>://www.zdravie.sk/choroba/23403/zlomeniny-fraktury</a:t>
            </a:r>
          </a:p>
          <a:p>
            <a:r>
              <a:rPr lang="cs-CZ" dirty="0" smtClean="0"/>
              <a:t>3. http</a:t>
            </a:r>
            <a:r>
              <a:rPr lang="cs-CZ" dirty="0"/>
              <a:t>://prozeny.blesk.cz/clanek/pro-zeny-laska-a-vztahy-laska-a-vztahy/240347/jsme-hysterky-a-muzi-to-miluji-vime-proc.html</a:t>
            </a:r>
          </a:p>
          <a:p>
            <a:r>
              <a:rPr lang="cs-CZ" dirty="0" smtClean="0"/>
              <a:t>4. </a:t>
            </a:r>
            <a:r>
              <a:rPr lang="cs-CZ" dirty="0"/>
              <a:t>http://truebleuhealing.com/trigger-point-therapy.html</a:t>
            </a:r>
          </a:p>
          <a:p>
            <a:r>
              <a:rPr lang="cs-CZ" dirty="0" smtClean="0"/>
              <a:t>5. http</a:t>
            </a:r>
            <a:r>
              <a:rPr lang="cs-CZ" dirty="0"/>
              <a:t>://www.rodinka.sk/zdravie/zdravie/aktivna-rehabilitacna-liecba-skoliozy-po-ukonceni-korzetoterapie/</a:t>
            </a:r>
          </a:p>
          <a:p>
            <a:r>
              <a:rPr lang="cs-CZ" dirty="0" smtClean="0"/>
              <a:t>6. </a:t>
            </a:r>
            <a:r>
              <a:rPr lang="cs-CZ" dirty="0"/>
              <a:t>http://triggerpointrelief.com/cdrom/piriformis.html</a:t>
            </a:r>
          </a:p>
          <a:p>
            <a:r>
              <a:rPr lang="cs-CZ" dirty="0" smtClean="0"/>
              <a:t>7. </a:t>
            </a:r>
            <a:r>
              <a:rPr lang="cs-CZ" dirty="0"/>
              <a:t>https://www.fyzioklinika.cz/clanky-o-zdravi/prof-mudr-karel-lewit-drsc</a:t>
            </a:r>
          </a:p>
          <a:p>
            <a:r>
              <a:rPr lang="cs-CZ" dirty="0" smtClean="0"/>
              <a:t>8. </a:t>
            </a:r>
            <a:r>
              <a:rPr lang="cs-CZ" dirty="0"/>
              <a:t>http://www.levitas.cz/plantarni-fasciitida-syndrom-patni-ostruhy/</a:t>
            </a:r>
          </a:p>
          <a:p>
            <a:r>
              <a:rPr lang="cs-CZ" dirty="0" smtClean="0"/>
              <a:t>9. </a:t>
            </a:r>
            <a:r>
              <a:rPr lang="cs-CZ" dirty="0"/>
              <a:t>http://www.opsychologii.cz/clanek/270-anamneza-neni-ztratou-casu/</a:t>
            </a:r>
          </a:p>
          <a:p>
            <a:r>
              <a:rPr lang="cs-CZ" dirty="0" smtClean="0"/>
              <a:t>10. </a:t>
            </a:r>
            <a:r>
              <a:rPr lang="cs-CZ" dirty="0"/>
              <a:t>http://www.tptherapy.cz/Trigger-Points</a:t>
            </a:r>
          </a:p>
          <a:p>
            <a:r>
              <a:rPr lang="cs-CZ" dirty="0" smtClean="0"/>
              <a:t>11. </a:t>
            </a:r>
            <a:r>
              <a:rPr lang="cs-CZ" dirty="0"/>
              <a:t>http://www.harcovka.cz/index.php?akce=clanek&amp;idm=18&amp;ids=113</a:t>
            </a:r>
          </a:p>
          <a:p>
            <a:r>
              <a:rPr lang="cs-CZ" dirty="0"/>
              <a:t>12. https://www.healthrising.org/blog/2014/07/16/fighting-pain-chronic-fatigue-syndrome-trigger-point-myofascial-therapy</a:t>
            </a:r>
            <a:r>
              <a:rPr lang="cs-CZ" dirty="0" smtClean="0"/>
              <a:t>/</a:t>
            </a:r>
          </a:p>
          <a:p>
            <a:r>
              <a:rPr lang="cs-CZ" dirty="0" smtClean="0"/>
              <a:t>13. http://medicina.ronnie.cz/c-21171-strukturalni-a-funkcni-poruchy-pohyboveho-aparatu-i.html</a:t>
            </a:r>
          </a:p>
          <a:p>
            <a:r>
              <a:rPr lang="cs-CZ" smtClean="0"/>
              <a:t>14. </a:t>
            </a:r>
            <a:r>
              <a:rPr lang="cs-CZ" dirty="0" smtClean="0"/>
              <a:t>http://theses.cz/id/5ibdlx/PDF_hotova_bakalka.pdf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0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Porucha pohybového systému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6000" dirty="0" smtClean="0"/>
              <a:t>Strukturální</a:t>
            </a:r>
          </a:p>
          <a:p>
            <a:pPr marL="0" indent="0" algn="ctr">
              <a:buNone/>
            </a:pPr>
            <a:r>
              <a:rPr lang="cs-CZ" sz="6000" dirty="0" smtClean="0"/>
              <a:t>X</a:t>
            </a:r>
          </a:p>
          <a:p>
            <a:pPr marL="0" indent="0" algn="ctr">
              <a:buNone/>
            </a:pPr>
            <a:r>
              <a:rPr lang="cs-CZ" sz="6000" dirty="0" smtClean="0"/>
              <a:t>Funkční</a:t>
            </a:r>
          </a:p>
          <a:p>
            <a:pPr marL="0" indent="0" algn="ctr">
              <a:buNone/>
            </a:pPr>
            <a:r>
              <a:rPr lang="cs-CZ" sz="6000" dirty="0" smtClean="0"/>
              <a:t>X</a:t>
            </a:r>
          </a:p>
          <a:p>
            <a:pPr marL="0" indent="0" algn="ctr">
              <a:buNone/>
            </a:pPr>
            <a:r>
              <a:rPr lang="cs-CZ" sz="6000" dirty="0"/>
              <a:t>Funkcionální</a:t>
            </a:r>
          </a:p>
          <a:p>
            <a:pPr marL="0" indent="0" algn="ctr">
              <a:buNone/>
            </a:pPr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41997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cs-CZ" dirty="0" smtClean="0"/>
              <a:t>Funkční porucha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772816"/>
            <a:ext cx="6400800" cy="1752600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= </a:t>
            </a:r>
            <a:r>
              <a:rPr lang="cs-CZ" dirty="0" smtClean="0">
                <a:solidFill>
                  <a:srgbClr val="FF0000"/>
                </a:solidFill>
              </a:rPr>
              <a:t>reverzibilní (vratná) porucha funkce organicky intaktního hybného systému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nemá </a:t>
            </a:r>
            <a:r>
              <a:rPr lang="cs-CZ" dirty="0" err="1" smtClean="0">
                <a:solidFill>
                  <a:srgbClr val="FF0000"/>
                </a:solidFill>
              </a:rPr>
              <a:t>patomorfologický</a:t>
            </a:r>
            <a:r>
              <a:rPr lang="cs-CZ" dirty="0" smtClean="0">
                <a:solidFill>
                  <a:srgbClr val="FF0000"/>
                </a:solidFill>
              </a:rPr>
              <a:t> podklad zjistitelný současnými prostředky</a:t>
            </a:r>
          </a:p>
          <a:p>
            <a:pPr algn="l"/>
            <a:endParaRPr lang="cs-CZ" dirty="0">
              <a:solidFill>
                <a:srgbClr val="FF0000"/>
              </a:solidFill>
            </a:endParaRPr>
          </a:p>
          <a:p>
            <a:pPr algn="l"/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01008"/>
            <a:ext cx="4163152" cy="311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Porucha funkce bývá často                        způsobena nebo provázena                        poruchou    strukturální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(skolióza-----</a:t>
            </a:r>
            <a:r>
              <a:rPr lang="cs-CZ" dirty="0" err="1" smtClean="0"/>
              <a:t>TrP</a:t>
            </a:r>
            <a:r>
              <a:rPr lang="cs-CZ" dirty="0" smtClean="0"/>
              <a:t> v </a:t>
            </a:r>
            <a:r>
              <a:rPr lang="cs-CZ" dirty="0" err="1" smtClean="0"/>
              <a:t>m.quadratus</a:t>
            </a:r>
            <a:r>
              <a:rPr lang="cs-CZ" dirty="0" smtClean="0"/>
              <a:t> </a:t>
            </a:r>
            <a:r>
              <a:rPr lang="cs-CZ" dirty="0" err="1" smtClean="0"/>
              <a:t>lumb</a:t>
            </a:r>
            <a:r>
              <a:rPr lang="cs-CZ" dirty="0" smtClean="0"/>
              <a:t>.)</a:t>
            </a:r>
          </a:p>
          <a:p>
            <a:endParaRPr lang="cs-CZ" dirty="0" smtClean="0"/>
          </a:p>
          <a:p>
            <a:r>
              <a:rPr lang="cs-CZ" dirty="0" smtClean="0"/>
              <a:t>Strukturální změny se zpravidla (nejde-li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zánět) klinicky projevují až tehdy,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když způsobují změny funkce </a:t>
            </a:r>
          </a:p>
          <a:p>
            <a:r>
              <a:rPr lang="cs-CZ" dirty="0" smtClean="0"/>
              <a:t>(např. artróza-----</a:t>
            </a:r>
            <a:r>
              <a:rPr lang="cs-CZ" dirty="0" err="1" smtClean="0"/>
              <a:t>TrP</a:t>
            </a:r>
            <a:r>
              <a:rPr lang="cs-CZ" dirty="0" smtClean="0"/>
              <a:t> v </a:t>
            </a:r>
            <a:r>
              <a:rPr lang="cs-CZ" dirty="0" err="1" smtClean="0"/>
              <a:t>m.piriformis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437112"/>
            <a:ext cx="1600200" cy="20764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764" y="1052736"/>
            <a:ext cx="2379700" cy="190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84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</a:t>
            </a:r>
            <a:r>
              <a:rPr lang="cs-CZ" dirty="0"/>
              <a:t>č</a:t>
            </a:r>
            <a:r>
              <a:rPr lang="cs-CZ" dirty="0" smtClean="0"/>
              <a:t>ást: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Anamnéza</a:t>
            </a:r>
          </a:p>
          <a:p>
            <a:r>
              <a:rPr lang="cs-CZ" dirty="0" smtClean="0"/>
              <a:t>Kineziologický rozbor: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Aspekce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Palpace</a:t>
            </a:r>
          </a:p>
          <a:p>
            <a:pPr marL="0" indent="0">
              <a:buNone/>
            </a:pPr>
            <a:r>
              <a:rPr lang="cs-CZ" dirty="0" smtClean="0"/>
              <a:t>3. Auskultace</a:t>
            </a:r>
          </a:p>
          <a:p>
            <a:pPr marL="0" indent="0">
              <a:buNone/>
            </a:pPr>
            <a:r>
              <a:rPr lang="cs-CZ" dirty="0" smtClean="0"/>
              <a:t>4. Další: </a:t>
            </a:r>
            <a:r>
              <a:rPr lang="cs-CZ" dirty="0" err="1" smtClean="0"/>
              <a:t>gonio</a:t>
            </a:r>
            <a:r>
              <a:rPr lang="cs-CZ" dirty="0" smtClean="0"/>
              <a:t>, svalový test, pohybové stereotypy, zkrácené svaly, </a:t>
            </a:r>
            <a:r>
              <a:rPr lang="cs-CZ" dirty="0" err="1" smtClean="0"/>
              <a:t>hypermobilita</a:t>
            </a:r>
            <a:r>
              <a:rPr lang="cs-CZ" dirty="0" smtClean="0"/>
              <a:t>, speciální vyšetřovací testy, základní ortopedické a neurologické vyšetření…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----------------------------------------------------------------------------</a:t>
            </a:r>
          </a:p>
          <a:p>
            <a:r>
              <a:rPr lang="cs-CZ" dirty="0"/>
              <a:t>S</a:t>
            </a:r>
            <a:r>
              <a:rPr lang="cs-CZ" dirty="0" smtClean="0"/>
              <a:t>tanovení pracovních hypotéz- určení </a:t>
            </a:r>
            <a:r>
              <a:rPr lang="cs-CZ" u="sng" dirty="0" smtClean="0">
                <a:solidFill>
                  <a:srgbClr val="FF0000"/>
                </a:solidFill>
              </a:rPr>
              <a:t>KLÍČOVÉ OBLASTI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1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oblast (KO)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 smtClean="0"/>
              <a:t>= </a:t>
            </a:r>
            <a:r>
              <a:rPr lang="cs-CZ" u="sng" dirty="0" smtClean="0">
                <a:solidFill>
                  <a:srgbClr val="FF0000"/>
                </a:solidFill>
              </a:rPr>
              <a:t>místo vzniku funkční poruchy v pohybovém systému, které často neodpovídá klinické manifestaci potíží</a:t>
            </a:r>
          </a:p>
          <a:p>
            <a:pPr>
              <a:buFontTx/>
              <a:buChar char="-"/>
            </a:pPr>
            <a:r>
              <a:rPr lang="cs-CZ" dirty="0" smtClean="0"/>
              <a:t>z tohoto klíčového místa se porucha šíří mezi jednotlivými etážemi (</a:t>
            </a:r>
            <a:r>
              <a:rPr lang="cs-CZ" dirty="0" err="1" smtClean="0"/>
              <a:t>kortiko</a:t>
            </a:r>
            <a:r>
              <a:rPr lang="cs-CZ" dirty="0" smtClean="0"/>
              <a:t>-subkortikální, spinální, svalově-</a:t>
            </a:r>
            <a:r>
              <a:rPr lang="cs-CZ" dirty="0" err="1" smtClean="0"/>
              <a:t>fasciová</a:t>
            </a:r>
            <a:r>
              <a:rPr lang="cs-CZ" dirty="0" smtClean="0"/>
              <a:t>, vazivově –kloubní a </a:t>
            </a:r>
            <a:r>
              <a:rPr lang="cs-CZ" dirty="0" err="1" smtClean="0"/>
              <a:t>subetáž</a:t>
            </a:r>
            <a:r>
              <a:rPr lang="cs-CZ" dirty="0" smtClean="0"/>
              <a:t> kůže a podkoží) a </a:t>
            </a:r>
            <a:r>
              <a:rPr lang="cs-CZ" b="1" dirty="0" smtClean="0">
                <a:solidFill>
                  <a:srgbClr val="FF0000"/>
                </a:solidFill>
              </a:rPr>
              <a:t>generalizuje se </a:t>
            </a:r>
            <a:r>
              <a:rPr lang="cs-CZ" dirty="0" smtClean="0"/>
              <a:t>(vertikálně nebo horizontálně)</a:t>
            </a:r>
          </a:p>
          <a:p>
            <a:pPr marL="0" indent="0">
              <a:buNone/>
            </a:pPr>
            <a:r>
              <a:rPr lang="cs-CZ" dirty="0" smtClean="0"/>
              <a:t>- cílem </a:t>
            </a:r>
            <a:r>
              <a:rPr lang="cs-CZ" dirty="0" err="1" smtClean="0"/>
              <a:t>komlexního</a:t>
            </a:r>
            <a:r>
              <a:rPr lang="cs-CZ" dirty="0" smtClean="0"/>
              <a:t> </a:t>
            </a:r>
            <a:r>
              <a:rPr lang="cs-CZ" dirty="0" err="1" smtClean="0"/>
              <a:t>kineziol.rozboru</a:t>
            </a:r>
            <a:r>
              <a:rPr lang="cs-CZ" dirty="0" smtClean="0"/>
              <a:t> je nalezení 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37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31956</TotalTime>
  <Words>1729</Words>
  <Application>Microsoft Office PowerPoint</Application>
  <PresentationFormat>Předvádění na obrazovce (4:3)</PresentationFormat>
  <Paragraphs>234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systému Office</vt:lpstr>
      <vt:lpstr>Základy diagnostiky a terapie poruch pohybového aparátu I</vt:lpstr>
      <vt:lpstr>Náplň a průběh výuky</vt:lpstr>
      <vt:lpstr>I. Část- poruchy pohybového systému</vt:lpstr>
      <vt:lpstr>Prezentace aplikace PowerPoint</vt:lpstr>
      <vt:lpstr>Porucha pohybového systému</vt:lpstr>
      <vt:lpstr>Funkční porucha</vt:lpstr>
      <vt:lpstr>Funkční porucha</vt:lpstr>
      <vt:lpstr>II. část: Diagnostika</vt:lpstr>
      <vt:lpstr>Klíčová oblast (KO)</vt:lpstr>
      <vt:lpstr>Anamnéza</vt:lpstr>
      <vt:lpstr>Kineziologický rozbor</vt:lpstr>
      <vt:lpstr>1. Aspekce</vt:lpstr>
      <vt:lpstr>1. Aspekce</vt:lpstr>
      <vt:lpstr>2. palpace</vt:lpstr>
      <vt:lpstr>Fenomén bariéry</vt:lpstr>
      <vt:lpstr>TrP</vt:lpstr>
      <vt:lpstr>TeP</vt:lpstr>
      <vt:lpstr>HAZ</vt:lpstr>
      <vt:lpstr>3. auskultace</vt:lpstr>
      <vt:lpstr>4. Ostatní vyšetření</vt:lpstr>
      <vt:lpstr>Beighton scale</vt:lpstr>
      <vt:lpstr>Vyšetření pohybu v kloubech</vt:lpstr>
      <vt:lpstr>Kloubní vzorec (capsullar pattern)</vt:lpstr>
      <vt:lpstr>Svalová síla</vt:lpstr>
      <vt:lpstr>Pohybové stereotypy</vt:lpstr>
      <vt:lpstr>DNS dle Koláře</vt:lpstr>
      <vt:lpstr>III. terapie</vt:lpstr>
      <vt:lpstr>1. terapie- nekontraktilní tkáně</vt:lpstr>
      <vt:lpstr>Fascie- pozn.</vt:lpstr>
      <vt:lpstr>2. terapie- svaly</vt:lpstr>
      <vt:lpstr>Terapie- svaly</vt:lpstr>
      <vt:lpstr>Terapie- svaly</vt:lpstr>
      <vt:lpstr>3. terapie- klouby</vt:lpstr>
      <vt:lpstr>Terapie-klouby</vt:lpstr>
      <vt:lpstr>Terapie- klouby</vt:lpstr>
      <vt:lpstr>Terapie- klouby</vt:lpstr>
      <vt:lpstr>Funkční poruchy- typy a terapie- přehled</vt:lpstr>
      <vt:lpstr>7 key words + 1 bonus</vt:lpstr>
      <vt:lpstr>Prezentace aplikace PowerPoint</vt:lpstr>
      <vt:lpstr>Zdroje a doporučená literatura</vt:lpstr>
      <vt:lpstr>Dílčí zdroje a zdroje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porucha</dc:title>
  <dc:creator>Zdeňka</dc:creator>
  <cp:lastModifiedBy>Zdeňka</cp:lastModifiedBy>
  <cp:revision>58</cp:revision>
  <dcterms:created xsi:type="dcterms:W3CDTF">2017-08-26T17:13:22Z</dcterms:created>
  <dcterms:modified xsi:type="dcterms:W3CDTF">2017-09-19T19:40:08Z</dcterms:modified>
</cp:coreProperties>
</file>