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6" r:id="rId2"/>
    <p:sldId id="257" r:id="rId3"/>
    <p:sldId id="258" r:id="rId4"/>
    <p:sldId id="259" r:id="rId5"/>
    <p:sldId id="266" r:id="rId6"/>
    <p:sldId id="267" r:id="rId7"/>
    <p:sldId id="268" r:id="rId8"/>
    <p:sldId id="260" r:id="rId9"/>
    <p:sldId id="265" r:id="rId10"/>
    <p:sldId id="264" r:id="rId11"/>
    <p:sldId id="261" r:id="rId12"/>
    <p:sldId id="262" r:id="rId13"/>
    <p:sldId id="263" r:id="rId14"/>
    <p:sldId id="270" r:id="rId15"/>
    <p:sldId id="282" r:id="rId16"/>
    <p:sldId id="283" r:id="rId17"/>
    <p:sldId id="271" r:id="rId18"/>
    <p:sldId id="272" r:id="rId19"/>
    <p:sldId id="273" r:id="rId20"/>
    <p:sldId id="275" r:id="rId21"/>
    <p:sldId id="274" r:id="rId22"/>
    <p:sldId id="277" r:id="rId23"/>
    <p:sldId id="278" r:id="rId24"/>
    <p:sldId id="279" r:id="rId25"/>
    <p:sldId id="280" r:id="rId26"/>
    <p:sldId id="281" r:id="rId27"/>
  </p:sldIdLst>
  <p:sldSz cx="9144000" cy="6858000" type="screen4x3"/>
  <p:notesSz cx="6735763" cy="98694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8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8831" cy="4951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15373" y="0"/>
            <a:ext cx="2918831" cy="495188"/>
          </a:xfrm>
          <a:prstGeom prst="rect">
            <a:avLst/>
          </a:prstGeom>
        </p:spPr>
        <p:txBody>
          <a:bodyPr vert="horz" lIns="91440" tIns="45720" rIns="91440" bIns="45720" rtlCol="0"/>
          <a:lstStyle>
            <a:lvl1pPr algn="r">
              <a:defRPr sz="1200"/>
            </a:lvl1pPr>
          </a:lstStyle>
          <a:p>
            <a:fld id="{0AF505E9-0DCB-4A4F-856B-BE3793218C28}" type="datetimeFigureOut">
              <a:rPr lang="cs-CZ" smtClean="0"/>
              <a:t>24.9.2015</a:t>
            </a:fld>
            <a:endParaRPr lang="cs-CZ"/>
          </a:p>
        </p:txBody>
      </p:sp>
      <p:sp>
        <p:nvSpPr>
          <p:cNvPr id="4" name="Zástupný symbol pro zápatí 3"/>
          <p:cNvSpPr>
            <a:spLocks noGrp="1"/>
          </p:cNvSpPr>
          <p:nvPr>
            <p:ph type="ftr" sz="quarter" idx="2"/>
          </p:nvPr>
        </p:nvSpPr>
        <p:spPr>
          <a:xfrm>
            <a:off x="0" y="9374301"/>
            <a:ext cx="2918831" cy="4951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5373" y="9374301"/>
            <a:ext cx="2918831" cy="495187"/>
          </a:xfrm>
          <a:prstGeom prst="rect">
            <a:avLst/>
          </a:prstGeom>
        </p:spPr>
        <p:txBody>
          <a:bodyPr vert="horz" lIns="91440" tIns="45720" rIns="91440" bIns="45720" rtlCol="0" anchor="b"/>
          <a:lstStyle>
            <a:lvl1pPr algn="r">
              <a:defRPr sz="1200"/>
            </a:lvl1pPr>
          </a:lstStyle>
          <a:p>
            <a:fld id="{C998E0C9-3BC4-41CC-83B3-48762A11A95F}" type="slidenum">
              <a:rPr lang="cs-CZ" smtClean="0"/>
              <a:t>‹#›</a:t>
            </a:fld>
            <a:endParaRPr lang="cs-CZ"/>
          </a:p>
        </p:txBody>
      </p:sp>
    </p:spTree>
    <p:extLst>
      <p:ext uri="{BB962C8B-B14F-4D97-AF65-F5344CB8AC3E}">
        <p14:creationId xmlns:p14="http://schemas.microsoft.com/office/powerpoint/2010/main" val="8066705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BBA9D1C-ABCE-4003-806B-5321B621D928}"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A144A1-C075-4DA4-AC39-EC1E39B14342}" type="slidenum">
              <a:rPr lang="cs-CZ" smtClean="0"/>
              <a:t>‹#›</a:t>
            </a:fld>
            <a:endParaRPr lang="cs-CZ"/>
          </a:p>
        </p:txBody>
      </p:sp>
    </p:spTree>
    <p:extLst>
      <p:ext uri="{BB962C8B-B14F-4D97-AF65-F5344CB8AC3E}">
        <p14:creationId xmlns:p14="http://schemas.microsoft.com/office/powerpoint/2010/main" val="3395659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BA9D1C-ABCE-4003-806B-5321B621D928}"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A144A1-C075-4DA4-AC39-EC1E39B14342}" type="slidenum">
              <a:rPr lang="cs-CZ" smtClean="0"/>
              <a:t>‹#›</a:t>
            </a:fld>
            <a:endParaRPr lang="cs-CZ"/>
          </a:p>
        </p:txBody>
      </p:sp>
    </p:spTree>
    <p:extLst>
      <p:ext uri="{BB962C8B-B14F-4D97-AF65-F5344CB8AC3E}">
        <p14:creationId xmlns:p14="http://schemas.microsoft.com/office/powerpoint/2010/main" val="184102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BA9D1C-ABCE-4003-806B-5321B621D928}"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A144A1-C075-4DA4-AC39-EC1E39B14342}" type="slidenum">
              <a:rPr lang="cs-CZ" smtClean="0"/>
              <a:t>‹#›</a:t>
            </a:fld>
            <a:endParaRPr lang="cs-CZ"/>
          </a:p>
        </p:txBody>
      </p:sp>
    </p:spTree>
    <p:extLst>
      <p:ext uri="{BB962C8B-B14F-4D97-AF65-F5344CB8AC3E}">
        <p14:creationId xmlns:p14="http://schemas.microsoft.com/office/powerpoint/2010/main" val="2785685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BA9D1C-ABCE-4003-806B-5321B621D928}"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A144A1-C075-4DA4-AC39-EC1E39B14342}" type="slidenum">
              <a:rPr lang="cs-CZ" smtClean="0"/>
              <a:t>‹#›</a:t>
            </a:fld>
            <a:endParaRPr lang="cs-CZ"/>
          </a:p>
        </p:txBody>
      </p:sp>
    </p:spTree>
    <p:extLst>
      <p:ext uri="{BB962C8B-B14F-4D97-AF65-F5344CB8AC3E}">
        <p14:creationId xmlns:p14="http://schemas.microsoft.com/office/powerpoint/2010/main" val="3433361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BBA9D1C-ABCE-4003-806B-5321B621D928}"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A144A1-C075-4DA4-AC39-EC1E39B14342}" type="slidenum">
              <a:rPr lang="cs-CZ" smtClean="0"/>
              <a:t>‹#›</a:t>
            </a:fld>
            <a:endParaRPr lang="cs-CZ"/>
          </a:p>
        </p:txBody>
      </p:sp>
    </p:spTree>
    <p:extLst>
      <p:ext uri="{BB962C8B-B14F-4D97-AF65-F5344CB8AC3E}">
        <p14:creationId xmlns:p14="http://schemas.microsoft.com/office/powerpoint/2010/main" val="1937613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BBA9D1C-ABCE-4003-806B-5321B621D928}" type="datetimeFigureOut">
              <a:rPr lang="cs-CZ" smtClean="0"/>
              <a:t>24.9.2015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0A144A1-C075-4DA4-AC39-EC1E39B14342}" type="slidenum">
              <a:rPr lang="cs-CZ" smtClean="0"/>
              <a:t>‹#›</a:t>
            </a:fld>
            <a:endParaRPr lang="cs-CZ"/>
          </a:p>
        </p:txBody>
      </p:sp>
    </p:spTree>
    <p:extLst>
      <p:ext uri="{BB962C8B-B14F-4D97-AF65-F5344CB8AC3E}">
        <p14:creationId xmlns:p14="http://schemas.microsoft.com/office/powerpoint/2010/main" val="2828528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BBA9D1C-ABCE-4003-806B-5321B621D928}" type="datetimeFigureOut">
              <a:rPr lang="cs-CZ" smtClean="0"/>
              <a:t>24.9.2015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0A144A1-C075-4DA4-AC39-EC1E39B14342}" type="slidenum">
              <a:rPr lang="cs-CZ" smtClean="0"/>
              <a:t>‹#›</a:t>
            </a:fld>
            <a:endParaRPr lang="cs-CZ"/>
          </a:p>
        </p:txBody>
      </p:sp>
    </p:spTree>
    <p:extLst>
      <p:ext uri="{BB962C8B-B14F-4D97-AF65-F5344CB8AC3E}">
        <p14:creationId xmlns:p14="http://schemas.microsoft.com/office/powerpoint/2010/main" val="362068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BBA9D1C-ABCE-4003-806B-5321B621D928}" type="datetimeFigureOut">
              <a:rPr lang="cs-CZ" smtClean="0"/>
              <a:t>24.9.2015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0A144A1-C075-4DA4-AC39-EC1E39B14342}" type="slidenum">
              <a:rPr lang="cs-CZ" smtClean="0"/>
              <a:t>‹#›</a:t>
            </a:fld>
            <a:endParaRPr lang="cs-CZ"/>
          </a:p>
        </p:txBody>
      </p:sp>
    </p:spTree>
    <p:extLst>
      <p:ext uri="{BB962C8B-B14F-4D97-AF65-F5344CB8AC3E}">
        <p14:creationId xmlns:p14="http://schemas.microsoft.com/office/powerpoint/2010/main" val="668832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BBA9D1C-ABCE-4003-806B-5321B621D928}" type="datetimeFigureOut">
              <a:rPr lang="cs-CZ" smtClean="0"/>
              <a:t>24.9.2015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0A144A1-C075-4DA4-AC39-EC1E39B14342}" type="slidenum">
              <a:rPr lang="cs-CZ" smtClean="0"/>
              <a:t>‹#›</a:t>
            </a:fld>
            <a:endParaRPr lang="cs-CZ"/>
          </a:p>
        </p:txBody>
      </p:sp>
    </p:spTree>
    <p:extLst>
      <p:ext uri="{BB962C8B-B14F-4D97-AF65-F5344CB8AC3E}">
        <p14:creationId xmlns:p14="http://schemas.microsoft.com/office/powerpoint/2010/main" val="2065526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BBA9D1C-ABCE-4003-806B-5321B621D928}" type="datetimeFigureOut">
              <a:rPr lang="cs-CZ" smtClean="0"/>
              <a:t>24.9.2015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0A144A1-C075-4DA4-AC39-EC1E39B14342}" type="slidenum">
              <a:rPr lang="cs-CZ" smtClean="0"/>
              <a:t>‹#›</a:t>
            </a:fld>
            <a:endParaRPr lang="cs-CZ"/>
          </a:p>
        </p:txBody>
      </p:sp>
    </p:spTree>
    <p:extLst>
      <p:ext uri="{BB962C8B-B14F-4D97-AF65-F5344CB8AC3E}">
        <p14:creationId xmlns:p14="http://schemas.microsoft.com/office/powerpoint/2010/main" val="2926242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BBA9D1C-ABCE-4003-806B-5321B621D928}" type="datetimeFigureOut">
              <a:rPr lang="cs-CZ" smtClean="0"/>
              <a:t>24.9.2015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0A144A1-C075-4DA4-AC39-EC1E39B14342}" type="slidenum">
              <a:rPr lang="cs-CZ" smtClean="0"/>
              <a:t>‹#›</a:t>
            </a:fld>
            <a:endParaRPr lang="cs-CZ"/>
          </a:p>
        </p:txBody>
      </p:sp>
    </p:spTree>
    <p:extLst>
      <p:ext uri="{BB962C8B-B14F-4D97-AF65-F5344CB8AC3E}">
        <p14:creationId xmlns:p14="http://schemas.microsoft.com/office/powerpoint/2010/main" val="1439986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A9D1C-ABCE-4003-806B-5321B621D928}" type="datetimeFigureOut">
              <a:rPr lang="cs-CZ" smtClean="0"/>
              <a:t>24.9.2015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A144A1-C075-4DA4-AC39-EC1E39B14342}" type="slidenum">
              <a:rPr lang="cs-CZ" smtClean="0"/>
              <a:t>‹#›</a:t>
            </a:fld>
            <a:endParaRPr lang="cs-CZ"/>
          </a:p>
        </p:txBody>
      </p:sp>
    </p:spTree>
    <p:extLst>
      <p:ext uri="{BB962C8B-B14F-4D97-AF65-F5344CB8AC3E}">
        <p14:creationId xmlns:p14="http://schemas.microsoft.com/office/powerpoint/2010/main" val="4177754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Harmonization</a:t>
            </a:r>
            <a:r>
              <a:rPr lang="cs-CZ" dirty="0" smtClean="0"/>
              <a:t> </a:t>
            </a:r>
            <a:r>
              <a:rPr lang="cs-CZ" smtClean="0"/>
              <a:t>exercises </a:t>
            </a:r>
            <a:r>
              <a:rPr lang="cs-CZ" dirty="0" smtClean="0"/>
              <a:t>II</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6388111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lstStyle/>
          <a:p>
            <a:endParaRPr lang="cs-CZ" dirty="0" smtClean="0"/>
          </a:p>
          <a:p>
            <a:r>
              <a:rPr lang="en-US" dirty="0" smtClean="0"/>
              <a:t>A frequent mistake in breathing is drawing the abdomen in as the chest expands, rather than relaxing the abdomen forwards.</a:t>
            </a:r>
            <a:endParaRPr lang="cs-CZ" dirty="0" smtClean="0"/>
          </a:p>
          <a:p>
            <a:endParaRPr lang="cs-CZ" dirty="0"/>
          </a:p>
          <a:p>
            <a:r>
              <a:rPr lang="cs-CZ" dirty="0"/>
              <a:t>A</a:t>
            </a:r>
            <a:r>
              <a:rPr lang="en-US" dirty="0" err="1" smtClean="0"/>
              <a:t>ll</a:t>
            </a:r>
            <a:r>
              <a:rPr lang="en-US" dirty="0" smtClean="0"/>
              <a:t> exercises in Yoga, including the breath exercises, should be practiced slowly and without unnecessary tension - without ambition or competition.</a:t>
            </a:r>
            <a:endParaRPr lang="cs-CZ" dirty="0"/>
          </a:p>
        </p:txBody>
      </p:sp>
    </p:spTree>
    <p:extLst>
      <p:ext uri="{BB962C8B-B14F-4D97-AF65-F5344CB8AC3E}">
        <p14:creationId xmlns:p14="http://schemas.microsoft.com/office/powerpoint/2010/main" val="3013822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lstStyle/>
          <a:p>
            <a:pPr marL="0" indent="0">
              <a:buNone/>
            </a:pPr>
            <a:endParaRPr lang="cs-CZ" dirty="0" smtClean="0"/>
          </a:p>
          <a:p>
            <a:r>
              <a:rPr lang="en-US" dirty="0" smtClean="0"/>
              <a:t>Once we become aware of our breathing and recognize that it is the way in which we can control the energy of our body and mind, we can begin to use it</a:t>
            </a:r>
            <a:r>
              <a:rPr lang="cs-CZ" dirty="0" smtClean="0"/>
              <a:t>“</a:t>
            </a:r>
            <a:r>
              <a:rPr lang="en-US" dirty="0" smtClean="0"/>
              <a:t>.</a:t>
            </a:r>
            <a:endParaRPr lang="cs-CZ" dirty="0" smtClean="0"/>
          </a:p>
          <a:p>
            <a:endParaRPr lang="cs-CZ" dirty="0"/>
          </a:p>
          <a:p>
            <a:r>
              <a:rPr lang="en-US" dirty="0" smtClean="0"/>
              <a:t>Without proper breathing, hatha yoga is simply a physical exercise. </a:t>
            </a:r>
            <a:endParaRPr lang="cs-CZ" dirty="0"/>
          </a:p>
        </p:txBody>
      </p:sp>
    </p:spTree>
    <p:extLst>
      <p:ext uri="{BB962C8B-B14F-4D97-AF65-F5344CB8AC3E}">
        <p14:creationId xmlns:p14="http://schemas.microsoft.com/office/powerpoint/2010/main" val="3064605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r>
              <a:rPr lang="en-US" dirty="0" smtClean="0"/>
              <a:t>When we start to move with the breath, we experience a change in our state of mind. We become relaxed, focused, and peaceful. </a:t>
            </a:r>
            <a:endParaRPr lang="cs-CZ" dirty="0" smtClean="0"/>
          </a:p>
          <a:p>
            <a:endParaRPr lang="cs-CZ" dirty="0"/>
          </a:p>
          <a:p>
            <a:r>
              <a:rPr lang="en-US" dirty="0" smtClean="0"/>
              <a:t>With concentration, we can send the energy of the breath throughout the body, releasing tensions, supplying strength, and bringing stillness to areas where we are troubled</a:t>
            </a:r>
            <a:r>
              <a:rPr lang="cs-CZ" dirty="0" smtClean="0"/>
              <a:t> (</a:t>
            </a:r>
            <a:r>
              <a:rPr lang="cs-CZ" dirty="0" err="1" smtClean="0"/>
              <a:t>pain</a:t>
            </a:r>
            <a:r>
              <a:rPr lang="cs-CZ" dirty="0" smtClean="0"/>
              <a:t>)</a:t>
            </a:r>
            <a:r>
              <a:rPr lang="en-US" dirty="0" smtClean="0"/>
              <a:t>.</a:t>
            </a:r>
            <a:endParaRPr lang="cs-CZ" dirty="0"/>
          </a:p>
        </p:txBody>
      </p:sp>
    </p:spTree>
    <p:extLst>
      <p:ext uri="{BB962C8B-B14F-4D97-AF65-F5344CB8AC3E}">
        <p14:creationId xmlns:p14="http://schemas.microsoft.com/office/powerpoint/2010/main" val="1005788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lstStyle/>
          <a:p>
            <a:r>
              <a:rPr lang="en-US" dirty="0" smtClean="0"/>
              <a:t>The breath is also a useful tool for meditation. </a:t>
            </a: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2507814"/>
            <a:ext cx="3312368" cy="2001305"/>
          </a:xfrm>
          <a:prstGeom prst="rect">
            <a:avLst/>
          </a:prstGeom>
        </p:spPr>
      </p:pic>
    </p:spTree>
    <p:extLst>
      <p:ext uri="{BB962C8B-B14F-4D97-AF65-F5344CB8AC3E}">
        <p14:creationId xmlns:p14="http://schemas.microsoft.com/office/powerpoint/2010/main" val="3135763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r>
              <a:rPr lang="cs-CZ" b="1" dirty="0" smtClean="0"/>
              <a:t>In </a:t>
            </a:r>
            <a:r>
              <a:rPr lang="cs-CZ" b="1" dirty="0" err="1" smtClean="0"/>
              <a:t>Yoga</a:t>
            </a:r>
            <a:r>
              <a:rPr lang="cs-CZ" b="1" dirty="0" smtClean="0"/>
              <a:t> </a:t>
            </a:r>
            <a:r>
              <a:rPr lang="cs-CZ" b="1" dirty="0" err="1" smtClean="0"/>
              <a:t>there</a:t>
            </a:r>
            <a:r>
              <a:rPr lang="cs-CZ" b="1" dirty="0" smtClean="0"/>
              <a:t> are </a:t>
            </a:r>
            <a:r>
              <a:rPr lang="cs-CZ" b="1" dirty="0" err="1" smtClean="0"/>
              <a:t>five</a:t>
            </a:r>
            <a:r>
              <a:rPr lang="cs-CZ" b="1" dirty="0" smtClean="0"/>
              <a:t> </a:t>
            </a:r>
            <a:r>
              <a:rPr lang="cs-CZ" b="1" dirty="0" err="1" smtClean="0"/>
              <a:t>classical</a:t>
            </a:r>
            <a:r>
              <a:rPr lang="cs-CZ" b="1" dirty="0" smtClean="0"/>
              <a:t> </a:t>
            </a:r>
            <a:r>
              <a:rPr lang="cs-CZ" b="1" dirty="0" err="1" smtClean="0"/>
              <a:t>sitting</a:t>
            </a:r>
            <a:r>
              <a:rPr lang="cs-CZ" b="1" dirty="0" smtClean="0"/>
              <a:t> </a:t>
            </a:r>
            <a:r>
              <a:rPr lang="cs-CZ" b="1" dirty="0" err="1" smtClean="0"/>
              <a:t>positions</a:t>
            </a:r>
            <a:r>
              <a:rPr lang="cs-CZ" b="1" dirty="0" smtClean="0"/>
              <a:t>:</a:t>
            </a:r>
            <a:endParaRPr lang="cs-CZ" dirty="0" smtClean="0"/>
          </a:p>
          <a:p>
            <a:r>
              <a:rPr lang="cs-CZ" dirty="0" err="1" smtClean="0"/>
              <a:t>Sukhasana</a:t>
            </a:r>
            <a:r>
              <a:rPr lang="cs-CZ" dirty="0" smtClean="0"/>
              <a:t> - </a:t>
            </a:r>
            <a:r>
              <a:rPr lang="cs-CZ" dirty="0" err="1" smtClean="0"/>
              <a:t>Comfortable</a:t>
            </a:r>
            <a:r>
              <a:rPr lang="cs-CZ" dirty="0" smtClean="0"/>
              <a:t> </a:t>
            </a:r>
            <a:r>
              <a:rPr lang="cs-CZ" dirty="0" err="1" smtClean="0"/>
              <a:t>Pose</a:t>
            </a:r>
            <a:r>
              <a:rPr lang="cs-CZ" dirty="0" smtClean="0"/>
              <a:t> (</a:t>
            </a:r>
            <a:r>
              <a:rPr lang="cs-CZ" dirty="0" err="1" smtClean="0"/>
              <a:t>cross-legged</a:t>
            </a:r>
            <a:r>
              <a:rPr lang="cs-CZ" dirty="0" smtClean="0"/>
              <a:t>)</a:t>
            </a:r>
          </a:p>
          <a:p>
            <a:r>
              <a:rPr lang="cs-CZ" dirty="0" err="1" smtClean="0"/>
              <a:t>Siddhasana</a:t>
            </a:r>
            <a:r>
              <a:rPr lang="cs-CZ" dirty="0" smtClean="0"/>
              <a:t> - </a:t>
            </a:r>
            <a:r>
              <a:rPr lang="cs-CZ" dirty="0" err="1" smtClean="0"/>
              <a:t>Pose</a:t>
            </a:r>
            <a:r>
              <a:rPr lang="cs-CZ" dirty="0" smtClean="0"/>
              <a:t> </a:t>
            </a:r>
            <a:r>
              <a:rPr lang="cs-CZ" dirty="0" err="1" smtClean="0"/>
              <a:t>of</a:t>
            </a:r>
            <a:r>
              <a:rPr lang="cs-CZ" dirty="0" smtClean="0"/>
              <a:t> </a:t>
            </a:r>
            <a:r>
              <a:rPr lang="cs-CZ" dirty="0" err="1" smtClean="0"/>
              <a:t>the</a:t>
            </a:r>
            <a:r>
              <a:rPr lang="cs-CZ" dirty="0" smtClean="0"/>
              <a:t> Adept</a:t>
            </a:r>
          </a:p>
          <a:p>
            <a:r>
              <a:rPr lang="cs-CZ" dirty="0" err="1" smtClean="0"/>
              <a:t>Vajrasana</a:t>
            </a:r>
            <a:r>
              <a:rPr lang="cs-CZ" dirty="0" smtClean="0"/>
              <a:t> - </a:t>
            </a:r>
            <a:r>
              <a:rPr lang="cs-CZ" dirty="0" err="1" smtClean="0"/>
              <a:t>Sitting</a:t>
            </a:r>
            <a:r>
              <a:rPr lang="cs-CZ" dirty="0" smtClean="0"/>
              <a:t> on </a:t>
            </a:r>
            <a:r>
              <a:rPr lang="cs-CZ" dirty="0" err="1" smtClean="0"/>
              <a:t>the</a:t>
            </a:r>
            <a:r>
              <a:rPr lang="cs-CZ" dirty="0" smtClean="0"/>
              <a:t> </a:t>
            </a:r>
            <a:r>
              <a:rPr lang="cs-CZ" dirty="0" err="1" smtClean="0"/>
              <a:t>Heels</a:t>
            </a:r>
            <a:endParaRPr lang="cs-CZ" dirty="0" smtClean="0"/>
          </a:p>
          <a:p>
            <a:r>
              <a:rPr lang="cs-CZ" dirty="0" err="1" smtClean="0"/>
              <a:t>Ardha</a:t>
            </a:r>
            <a:r>
              <a:rPr lang="cs-CZ" dirty="0" smtClean="0"/>
              <a:t> </a:t>
            </a:r>
            <a:r>
              <a:rPr lang="cs-CZ" dirty="0" err="1" smtClean="0"/>
              <a:t>Padmasana</a:t>
            </a:r>
            <a:r>
              <a:rPr lang="cs-CZ" dirty="0" smtClean="0"/>
              <a:t> - </a:t>
            </a:r>
            <a:r>
              <a:rPr lang="cs-CZ" dirty="0" err="1" smtClean="0"/>
              <a:t>Half</a:t>
            </a:r>
            <a:r>
              <a:rPr lang="cs-CZ" dirty="0" smtClean="0"/>
              <a:t>-Lotus</a:t>
            </a:r>
          </a:p>
          <a:p>
            <a:r>
              <a:rPr lang="cs-CZ" dirty="0" err="1" smtClean="0"/>
              <a:t>Padmasana</a:t>
            </a:r>
            <a:r>
              <a:rPr lang="cs-CZ" dirty="0" smtClean="0"/>
              <a:t> - Lotus</a:t>
            </a:r>
          </a:p>
          <a:p>
            <a:pPr marL="0" indent="0">
              <a:buNone/>
            </a:pPr>
            <a:r>
              <a:rPr lang="cs-CZ" dirty="0" smtClean="0"/>
              <a:t> </a:t>
            </a:r>
            <a:endParaRPr lang="cs-CZ" dirty="0"/>
          </a:p>
        </p:txBody>
      </p:sp>
    </p:spTree>
    <p:extLst>
      <p:ext uri="{BB962C8B-B14F-4D97-AF65-F5344CB8AC3E}">
        <p14:creationId xmlns:p14="http://schemas.microsoft.com/office/powerpoint/2010/main" val="3357717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Savasana</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3200" y="2633313"/>
            <a:ext cx="3657600" cy="2459736"/>
          </a:xfrm>
        </p:spPr>
      </p:pic>
    </p:spTree>
    <p:extLst>
      <p:ext uri="{BB962C8B-B14F-4D97-AF65-F5344CB8AC3E}">
        <p14:creationId xmlns:p14="http://schemas.microsoft.com/office/powerpoint/2010/main" val="18561380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592796"/>
            <a:ext cx="2808312" cy="3384376"/>
          </a:xfr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0112" y="1484784"/>
            <a:ext cx="2857500" cy="3600400"/>
          </a:xfrm>
          <a:prstGeom prst="rect">
            <a:avLst/>
          </a:prstGeom>
        </p:spPr>
      </p:pic>
    </p:spTree>
    <p:extLst>
      <p:ext uri="{BB962C8B-B14F-4D97-AF65-F5344CB8AC3E}">
        <p14:creationId xmlns:p14="http://schemas.microsoft.com/office/powerpoint/2010/main" val="5992542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Position</a:t>
            </a:r>
            <a:r>
              <a:rPr lang="cs-CZ" b="1" dirty="0" smtClean="0"/>
              <a:t> </a:t>
            </a:r>
            <a:r>
              <a:rPr lang="cs-CZ" b="1" dirty="0" err="1" smtClean="0"/>
              <a:t>of</a:t>
            </a:r>
            <a:r>
              <a:rPr lang="cs-CZ" b="1" dirty="0" smtClean="0"/>
              <a:t> </a:t>
            </a:r>
            <a:r>
              <a:rPr lang="cs-CZ" b="1" dirty="0" err="1" smtClean="0"/>
              <a:t>the</a:t>
            </a:r>
            <a:r>
              <a:rPr lang="cs-CZ" b="1" dirty="0" smtClean="0"/>
              <a:t> </a:t>
            </a:r>
            <a:r>
              <a:rPr lang="cs-CZ" b="1" dirty="0" err="1" smtClean="0"/>
              <a:t>Hands</a:t>
            </a:r>
            <a:endParaRPr lang="cs-CZ" dirty="0"/>
          </a:p>
        </p:txBody>
      </p:sp>
      <p:sp>
        <p:nvSpPr>
          <p:cNvPr id="3" name="Zástupný symbol pro obsah 2"/>
          <p:cNvSpPr>
            <a:spLocks noGrp="1"/>
          </p:cNvSpPr>
          <p:nvPr>
            <p:ph idx="1"/>
          </p:nvPr>
        </p:nvSpPr>
        <p:spPr/>
        <p:txBody>
          <a:bodyPr/>
          <a:lstStyle/>
          <a:p>
            <a:r>
              <a:rPr lang="en-US" dirty="0" smtClean="0"/>
              <a:t>Particular </a:t>
            </a:r>
            <a:r>
              <a:rPr lang="en-US" b="1" u="sng" dirty="0" smtClean="0"/>
              <a:t>Mudras</a:t>
            </a:r>
            <a:r>
              <a:rPr lang="en-US" dirty="0" smtClean="0"/>
              <a:t> are used with the breathing and concentration exercises and also for meditation. A Mudra is a position or gesture that is </a:t>
            </a:r>
            <a:r>
              <a:rPr lang="en-US" dirty="0" err="1" smtClean="0"/>
              <a:t>practised</a:t>
            </a:r>
            <a:r>
              <a:rPr lang="en-US" dirty="0" smtClean="0"/>
              <a:t> for a specific purpose or expression.</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3933056"/>
            <a:ext cx="2520280" cy="2088232"/>
          </a:xfrm>
          <a:prstGeom prst="rect">
            <a:avLst/>
          </a:prstGeom>
        </p:spPr>
      </p:pic>
    </p:spTree>
    <p:extLst>
      <p:ext uri="{BB962C8B-B14F-4D97-AF65-F5344CB8AC3E}">
        <p14:creationId xmlns:p14="http://schemas.microsoft.com/office/powerpoint/2010/main" val="39905149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lstStyle/>
          <a:p>
            <a:pPr marL="0" indent="0" algn="ctr">
              <a:buNone/>
            </a:pPr>
            <a:r>
              <a:rPr lang="cs-CZ" b="1" dirty="0" err="1" smtClean="0"/>
              <a:t>Chin</a:t>
            </a:r>
            <a:r>
              <a:rPr lang="cs-CZ" b="1" dirty="0" smtClean="0"/>
              <a:t> Mudra  </a:t>
            </a:r>
          </a:p>
          <a:p>
            <a:r>
              <a:rPr lang="en-US" dirty="0" smtClean="0"/>
              <a:t>In the meditation posture, place the hands on the knees with palms facing up. Thumb and index finger touch each other and the other three fingers remain straight but relaxed.</a:t>
            </a:r>
          </a:p>
          <a:p>
            <a:r>
              <a:rPr lang="en-US" dirty="0" smtClean="0"/>
              <a:t>Chin Mudra represents the union of the cosmic with the individual consciousness. The index finger represents individual consciousness and the thumb</a:t>
            </a:r>
            <a:r>
              <a:rPr lang="cs-CZ" dirty="0" smtClean="0"/>
              <a:t> - </a:t>
            </a:r>
            <a:r>
              <a:rPr lang="en-US" dirty="0" smtClean="0"/>
              <a:t>cosmic consciousness.</a:t>
            </a:r>
          </a:p>
          <a:p>
            <a:pPr marL="0" indent="0">
              <a:buNone/>
            </a:pPr>
            <a:endParaRPr lang="cs-CZ" dirty="0"/>
          </a:p>
        </p:txBody>
      </p:sp>
    </p:spTree>
    <p:extLst>
      <p:ext uri="{BB962C8B-B14F-4D97-AF65-F5344CB8AC3E}">
        <p14:creationId xmlns:p14="http://schemas.microsoft.com/office/powerpoint/2010/main" val="876823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lnSpcReduction="10000"/>
          </a:bodyPr>
          <a:lstStyle/>
          <a:p>
            <a:pPr marL="0" indent="0" algn="ctr">
              <a:buNone/>
            </a:pPr>
            <a:r>
              <a:rPr lang="en-US" b="1" dirty="0" err="1" smtClean="0"/>
              <a:t>Neti</a:t>
            </a:r>
            <a:r>
              <a:rPr lang="en-US" b="1" dirty="0" smtClean="0"/>
              <a:t> (cleansing of the nostrils and sinuses)</a:t>
            </a:r>
            <a:endParaRPr lang="cs-CZ" b="1" dirty="0" smtClean="0"/>
          </a:p>
          <a:p>
            <a:r>
              <a:rPr lang="en-US" dirty="0" err="1" smtClean="0"/>
              <a:t>Neti</a:t>
            </a:r>
            <a:r>
              <a:rPr lang="en-US" dirty="0" smtClean="0"/>
              <a:t> is one of the classical purification techniques in Yoga. A "</a:t>
            </a:r>
            <a:r>
              <a:rPr lang="en-US" dirty="0" err="1" smtClean="0"/>
              <a:t>Neti</a:t>
            </a:r>
            <a:r>
              <a:rPr lang="en-US" dirty="0" smtClean="0"/>
              <a:t> pot" is used for this procedure. The spout has a conical shape that fits easily into the nostrils. The </a:t>
            </a:r>
            <a:r>
              <a:rPr lang="en-US" dirty="0" err="1" smtClean="0"/>
              <a:t>Neti</a:t>
            </a:r>
            <a:r>
              <a:rPr lang="en-US" dirty="0" smtClean="0"/>
              <a:t> pot is filled with comfortably warm and slightly salted water. The head is held over the sink and turned to the right. The spout is held into the left nostril and the water is allowed to run into the left nostril and out of the right. After that the water is run through the right nostril and out of the left. </a:t>
            </a:r>
            <a:endParaRPr lang="cs-CZ" dirty="0"/>
          </a:p>
        </p:txBody>
      </p:sp>
    </p:spTree>
    <p:extLst>
      <p:ext uri="{BB962C8B-B14F-4D97-AF65-F5344CB8AC3E}">
        <p14:creationId xmlns:p14="http://schemas.microsoft.com/office/powerpoint/2010/main" val="3906007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Pranayama</a:t>
            </a:r>
            <a:endParaRPr lang="cs-CZ" dirty="0"/>
          </a:p>
        </p:txBody>
      </p:sp>
      <p:sp>
        <p:nvSpPr>
          <p:cNvPr id="3" name="Zástupný symbol pro obsah 2"/>
          <p:cNvSpPr>
            <a:spLocks noGrp="1"/>
          </p:cNvSpPr>
          <p:nvPr>
            <p:ph idx="1"/>
          </p:nvPr>
        </p:nvSpPr>
        <p:spPr>
          <a:xfrm>
            <a:off x="457200" y="1412776"/>
            <a:ext cx="8229600" cy="5040560"/>
          </a:xfrm>
        </p:spPr>
        <p:txBody>
          <a:bodyPr>
            <a:normAutofit lnSpcReduction="10000"/>
          </a:bodyPr>
          <a:lstStyle/>
          <a:p>
            <a:r>
              <a:rPr lang="cs-CZ" dirty="0" err="1" smtClean="0"/>
              <a:t>The</a:t>
            </a:r>
            <a:r>
              <a:rPr lang="cs-CZ" dirty="0" smtClean="0"/>
              <a:t> Sanskrit </a:t>
            </a:r>
            <a:r>
              <a:rPr lang="en-US" dirty="0" smtClean="0"/>
              <a:t>word meaning "extension of the </a:t>
            </a:r>
            <a:r>
              <a:rPr lang="en-US" i="1" dirty="0" err="1" smtClean="0"/>
              <a:t>prāṇa</a:t>
            </a:r>
            <a:r>
              <a:rPr lang="en-US" dirty="0" smtClean="0"/>
              <a:t> or breath" or "extension of the life force„</a:t>
            </a:r>
            <a:r>
              <a:rPr lang="cs-CZ" dirty="0" smtClean="0"/>
              <a:t>.</a:t>
            </a:r>
          </a:p>
          <a:p>
            <a:r>
              <a:rPr lang="cs-CZ" dirty="0" err="1" smtClean="0"/>
              <a:t>Prana</a:t>
            </a:r>
            <a:r>
              <a:rPr lang="cs-CZ" dirty="0" smtClean="0"/>
              <a:t> -</a:t>
            </a:r>
            <a:r>
              <a:rPr lang="en-US" dirty="0" smtClean="0"/>
              <a:t> life force, or vital energy</a:t>
            </a:r>
            <a:endParaRPr lang="cs-CZ" dirty="0" smtClean="0"/>
          </a:p>
          <a:p>
            <a:r>
              <a:rPr lang="cs-CZ" dirty="0" smtClean="0"/>
              <a:t>A</a:t>
            </a:r>
            <a:r>
              <a:rPr lang="en-US" dirty="0" err="1" smtClean="0"/>
              <a:t>yāma</a:t>
            </a:r>
            <a:r>
              <a:rPr lang="cs-CZ" dirty="0"/>
              <a:t> </a:t>
            </a:r>
            <a:r>
              <a:rPr lang="cs-CZ" dirty="0" smtClean="0"/>
              <a:t>- </a:t>
            </a:r>
            <a:r>
              <a:rPr lang="en-US" dirty="0" smtClean="0"/>
              <a:t> to extend or draw out.</a:t>
            </a:r>
            <a:endParaRPr lang="cs-CZ" dirty="0" smtClean="0"/>
          </a:p>
          <a:p>
            <a:endParaRPr lang="cs-CZ" dirty="0" smtClean="0"/>
          </a:p>
          <a:p>
            <a:r>
              <a:rPr lang="en-US" dirty="0" smtClean="0"/>
              <a:t>The role of breath is very important in the practice of </a:t>
            </a:r>
            <a:r>
              <a:rPr lang="cs-CZ" dirty="0" err="1" smtClean="0"/>
              <a:t>yoga</a:t>
            </a:r>
            <a:r>
              <a:rPr lang="cs-CZ" dirty="0" smtClean="0"/>
              <a:t> </a:t>
            </a:r>
            <a:r>
              <a:rPr lang="cs-CZ" dirty="0" err="1" smtClean="0"/>
              <a:t>position</a:t>
            </a:r>
            <a:r>
              <a:rPr lang="cs-CZ" dirty="0" smtClean="0"/>
              <a:t>.</a:t>
            </a:r>
            <a:r>
              <a:rPr lang="en-US" dirty="0" smtClean="0"/>
              <a:t/>
            </a:r>
            <a:br>
              <a:rPr lang="en-US" dirty="0" smtClean="0"/>
            </a:br>
            <a:r>
              <a:rPr lang="en-US" dirty="0" smtClean="0"/>
              <a:t/>
            </a:r>
            <a:br>
              <a:rPr lang="en-US" dirty="0" smtClean="0"/>
            </a:br>
            <a:endParaRPr lang="cs-CZ" dirty="0"/>
          </a:p>
        </p:txBody>
      </p:sp>
    </p:spTree>
    <p:extLst>
      <p:ext uri="{BB962C8B-B14F-4D97-AF65-F5344CB8AC3E}">
        <p14:creationId xmlns:p14="http://schemas.microsoft.com/office/powerpoint/2010/main" val="19712999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r>
              <a:rPr lang="en-US" dirty="0" smtClean="0"/>
              <a:t>This practice has a refreshing effect, brings fresh blood flow to the forehead and nose area, purifies the nose and sinuses and strengthens the respiratory system.</a:t>
            </a:r>
            <a:endParaRPr lang="cs-CZ" dirty="0"/>
          </a:p>
        </p:txBody>
      </p:sp>
    </p:spTree>
    <p:extLst>
      <p:ext uri="{BB962C8B-B14F-4D97-AF65-F5344CB8AC3E}">
        <p14:creationId xmlns:p14="http://schemas.microsoft.com/office/powerpoint/2010/main" val="3815518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43808" y="2204864"/>
            <a:ext cx="4445000" cy="3289300"/>
          </a:xfr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88640"/>
            <a:ext cx="4762500" cy="1428750"/>
          </a:xfrm>
          <a:prstGeom prst="rect">
            <a:avLst/>
          </a:prstGeom>
        </p:spPr>
      </p:pic>
    </p:spTree>
    <p:extLst>
      <p:ext uri="{BB962C8B-B14F-4D97-AF65-F5344CB8AC3E}">
        <p14:creationId xmlns:p14="http://schemas.microsoft.com/office/powerpoint/2010/main" val="24047827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Pranayama</a:t>
            </a:r>
            <a:r>
              <a:rPr lang="cs-CZ" b="1" dirty="0" smtClean="0"/>
              <a:t> – Nadi </a:t>
            </a:r>
            <a:r>
              <a:rPr lang="cs-CZ" b="1" dirty="0" err="1" smtClean="0"/>
              <a:t>Shodhana</a:t>
            </a:r>
            <a:endParaRPr lang="cs-CZ" dirty="0"/>
          </a:p>
        </p:txBody>
      </p:sp>
      <p:sp>
        <p:nvSpPr>
          <p:cNvPr id="3" name="Zástupný symbol pro obsah 2"/>
          <p:cNvSpPr>
            <a:spLocks noGrp="1"/>
          </p:cNvSpPr>
          <p:nvPr>
            <p:ph idx="1"/>
          </p:nvPr>
        </p:nvSpPr>
        <p:spPr/>
        <p:txBody>
          <a:bodyPr/>
          <a:lstStyle/>
          <a:p>
            <a:r>
              <a:rPr lang="en-US" dirty="0" err="1" smtClean="0"/>
              <a:t>Nadi</a:t>
            </a:r>
            <a:r>
              <a:rPr lang="en-US" dirty="0" smtClean="0"/>
              <a:t> </a:t>
            </a:r>
            <a:r>
              <a:rPr lang="en-US" dirty="0" err="1" smtClean="0"/>
              <a:t>Shodhana</a:t>
            </a:r>
            <a:r>
              <a:rPr lang="en-US" dirty="0" smtClean="0"/>
              <a:t> belongs to the basic exercises of Pranayama. Due to the strong balancing effect on the autonomic nervous system, the practice of </a:t>
            </a:r>
            <a:r>
              <a:rPr lang="en-US" dirty="0" err="1" smtClean="0"/>
              <a:t>Nadi</a:t>
            </a:r>
            <a:r>
              <a:rPr lang="en-US" dirty="0" smtClean="0"/>
              <a:t> </a:t>
            </a:r>
            <a:r>
              <a:rPr lang="en-US" dirty="0" err="1" smtClean="0"/>
              <a:t>Shodhana</a:t>
            </a:r>
            <a:r>
              <a:rPr lang="en-US" dirty="0" smtClean="0"/>
              <a:t> is not only helpful in breath therapy, but also has a very positive effect on the state of health in many other medical conditions.</a:t>
            </a:r>
            <a:br>
              <a:rPr lang="en-US" dirty="0" smtClean="0"/>
            </a:br>
            <a:endParaRPr lang="cs-CZ" dirty="0"/>
          </a:p>
        </p:txBody>
      </p:sp>
    </p:spTree>
    <p:extLst>
      <p:ext uri="{BB962C8B-B14F-4D97-AF65-F5344CB8AC3E}">
        <p14:creationId xmlns:p14="http://schemas.microsoft.com/office/powerpoint/2010/main" val="2528036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endParaRPr lang="cs-CZ" dirty="0" smtClean="0"/>
          </a:p>
          <a:p>
            <a:r>
              <a:rPr lang="en-US" dirty="0" err="1" smtClean="0"/>
              <a:t>Nadi</a:t>
            </a:r>
            <a:r>
              <a:rPr lang="en-US" dirty="0" smtClean="0"/>
              <a:t> is the Sanskrit word for the nerve pathways and energy channels; </a:t>
            </a:r>
            <a:r>
              <a:rPr lang="en-US" dirty="0" err="1" smtClean="0"/>
              <a:t>Shodhana</a:t>
            </a:r>
            <a:r>
              <a:rPr lang="en-US" dirty="0" smtClean="0"/>
              <a:t> means to purify. The better and easier our life-force can flow through the </a:t>
            </a:r>
            <a:r>
              <a:rPr lang="en-US" dirty="0" err="1" smtClean="0"/>
              <a:t>nadis</a:t>
            </a:r>
            <a:r>
              <a:rPr lang="en-US" dirty="0" smtClean="0"/>
              <a:t>, the healthier and more vital we feel.</a:t>
            </a:r>
            <a:br>
              <a:rPr lang="en-US" dirty="0" smtClean="0"/>
            </a:br>
            <a:endParaRPr lang="cs-CZ" dirty="0" smtClean="0"/>
          </a:p>
          <a:p>
            <a:endParaRPr lang="cs-CZ" dirty="0"/>
          </a:p>
        </p:txBody>
      </p:sp>
    </p:spTree>
    <p:extLst>
      <p:ext uri="{BB962C8B-B14F-4D97-AF65-F5344CB8AC3E}">
        <p14:creationId xmlns:p14="http://schemas.microsoft.com/office/powerpoint/2010/main" val="18244349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fontScale="92500" lnSpcReduction="10000"/>
          </a:bodyPr>
          <a:lstStyle/>
          <a:p>
            <a:r>
              <a:rPr lang="en-US" b="1" u="sng" dirty="0" smtClean="0"/>
              <a:t>Ida, </a:t>
            </a:r>
            <a:r>
              <a:rPr lang="en-US" b="1" u="sng" dirty="0" err="1" smtClean="0"/>
              <a:t>Pingala</a:t>
            </a:r>
            <a:r>
              <a:rPr lang="en-US" b="1" u="sng" dirty="0" smtClean="0"/>
              <a:t>, and </a:t>
            </a:r>
            <a:r>
              <a:rPr lang="en-US" b="1" u="sng" dirty="0" err="1" smtClean="0"/>
              <a:t>Sushumna</a:t>
            </a:r>
            <a:r>
              <a:rPr lang="en-US" dirty="0" smtClean="0"/>
              <a:t>: </a:t>
            </a:r>
            <a:endParaRPr lang="cs-CZ" dirty="0" smtClean="0"/>
          </a:p>
          <a:p>
            <a:endParaRPr lang="cs-CZ" b="1" dirty="0" smtClean="0"/>
          </a:p>
          <a:p>
            <a:r>
              <a:rPr lang="en-US" b="1" dirty="0" smtClean="0"/>
              <a:t>Ida</a:t>
            </a:r>
            <a:r>
              <a:rPr lang="en-US" dirty="0" smtClean="0"/>
              <a:t> is activated when breathing through the </a:t>
            </a:r>
            <a:r>
              <a:rPr lang="en-US" u="sng" dirty="0" smtClean="0"/>
              <a:t>left nostril </a:t>
            </a:r>
            <a:r>
              <a:rPr lang="en-US" dirty="0" smtClean="0"/>
              <a:t>– this </a:t>
            </a:r>
            <a:r>
              <a:rPr lang="en-US" dirty="0" err="1" smtClean="0"/>
              <a:t>nadi</a:t>
            </a:r>
            <a:r>
              <a:rPr lang="en-US" dirty="0" smtClean="0"/>
              <a:t> corresponds to the parasympathetic nervous system; </a:t>
            </a:r>
            <a:endParaRPr lang="cs-CZ" dirty="0" smtClean="0"/>
          </a:p>
          <a:p>
            <a:r>
              <a:rPr lang="en-US" b="1" dirty="0" err="1" smtClean="0"/>
              <a:t>Pingala</a:t>
            </a:r>
            <a:r>
              <a:rPr lang="en-US" dirty="0" smtClean="0"/>
              <a:t> is activated through the </a:t>
            </a:r>
            <a:r>
              <a:rPr lang="en-US" u="sng" dirty="0" smtClean="0"/>
              <a:t>right nostril </a:t>
            </a:r>
            <a:r>
              <a:rPr lang="en-US" dirty="0" smtClean="0"/>
              <a:t>– this </a:t>
            </a:r>
            <a:r>
              <a:rPr lang="en-US" dirty="0" err="1" smtClean="0"/>
              <a:t>nadi</a:t>
            </a:r>
            <a:r>
              <a:rPr lang="en-US" dirty="0" smtClean="0"/>
              <a:t> corresponds to the sympathetic nervous system; </a:t>
            </a:r>
            <a:endParaRPr lang="cs-CZ" dirty="0" smtClean="0"/>
          </a:p>
          <a:p>
            <a:r>
              <a:rPr lang="en-US" b="1" dirty="0" err="1" smtClean="0"/>
              <a:t>Sushumna</a:t>
            </a:r>
            <a:r>
              <a:rPr lang="en-US" dirty="0" smtClean="0"/>
              <a:t> runs centrally along the spine and corresponds with the central nervous system.</a:t>
            </a:r>
            <a:br>
              <a:rPr lang="en-US" dirty="0" smtClean="0"/>
            </a:br>
            <a:r>
              <a:rPr lang="en-US" dirty="0" smtClean="0"/>
              <a:t/>
            </a:r>
            <a:br>
              <a:rPr lang="en-US" dirty="0" smtClean="0"/>
            </a:br>
            <a:endParaRPr lang="cs-CZ" dirty="0"/>
          </a:p>
        </p:txBody>
      </p:sp>
    </p:spTree>
    <p:extLst>
      <p:ext uri="{BB962C8B-B14F-4D97-AF65-F5344CB8AC3E}">
        <p14:creationId xmlns:p14="http://schemas.microsoft.com/office/powerpoint/2010/main" val="6950685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832648"/>
          </a:xfrm>
        </p:spPr>
        <p:txBody>
          <a:bodyPr>
            <a:normAutofit fontScale="92500" lnSpcReduction="20000"/>
          </a:bodyPr>
          <a:lstStyle/>
          <a:p>
            <a:r>
              <a:rPr lang="en-US" b="1" u="sng" dirty="0" smtClean="0"/>
              <a:t>Practice of </a:t>
            </a:r>
            <a:r>
              <a:rPr lang="en-US" b="1" u="sng" dirty="0" err="1" smtClean="0"/>
              <a:t>Nadi</a:t>
            </a:r>
            <a:r>
              <a:rPr lang="en-US" b="1" u="sng" dirty="0" smtClean="0"/>
              <a:t> </a:t>
            </a:r>
            <a:r>
              <a:rPr lang="en-US" b="1" u="sng" dirty="0" err="1" smtClean="0"/>
              <a:t>Shodhana</a:t>
            </a:r>
            <a:r>
              <a:rPr lang="en-US" b="1" u="sng" dirty="0" smtClean="0"/>
              <a:t> level I</a:t>
            </a:r>
            <a:r>
              <a:rPr lang="en-US" dirty="0" smtClean="0"/>
              <a:t>: </a:t>
            </a:r>
            <a:endParaRPr lang="cs-CZ" dirty="0" smtClean="0"/>
          </a:p>
          <a:p>
            <a:pPr marL="0" indent="0">
              <a:buNone/>
            </a:pPr>
            <a:r>
              <a:rPr lang="cs-CZ" dirty="0" smtClean="0"/>
              <a:t>S</a:t>
            </a:r>
            <a:r>
              <a:rPr lang="en-US" dirty="0" smtClean="0"/>
              <a:t>it comfortably on a chair or on the floor, the spine should be straight. The tips of the index and middle finger of the right hand are placed in the middle of the forehead. The right nostril is closed with the thumb and twenty relaxed and slightly deeper breaths are taken through the left nostril. Then the right nostril is opened and the left nostril is closed using the right ring finger. Twenty inward and outward breaths are taken through the right nostril.</a:t>
            </a:r>
            <a:br>
              <a:rPr lang="en-US" dirty="0" smtClean="0"/>
            </a:br>
            <a:r>
              <a:rPr lang="en-US" dirty="0" smtClean="0"/>
              <a:t/>
            </a:r>
            <a:br>
              <a:rPr lang="en-US" dirty="0" smtClean="0"/>
            </a:br>
            <a:r>
              <a:rPr lang="en-US" dirty="0" smtClean="0"/>
              <a:t>This breathing exercise has a strong calming effect on the nervous system, as well as on the cardiovascular and digestive systems.</a:t>
            </a:r>
            <a:br>
              <a:rPr lang="en-US" dirty="0" smtClean="0"/>
            </a:br>
            <a:endParaRPr lang="en-US" dirty="0" smtClean="0">
              <a:effectLst/>
            </a:endParaRPr>
          </a:p>
          <a:p>
            <a:pPr marL="0" indent="0">
              <a:buNone/>
            </a:pPr>
            <a:endParaRPr lang="cs-CZ" dirty="0"/>
          </a:p>
        </p:txBody>
      </p:sp>
    </p:spTree>
    <p:extLst>
      <p:ext uri="{BB962C8B-B14F-4D97-AF65-F5344CB8AC3E}">
        <p14:creationId xmlns:p14="http://schemas.microsoft.com/office/powerpoint/2010/main" val="1543988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908720"/>
            <a:ext cx="2592288" cy="2160240"/>
          </a:xfr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128" y="804470"/>
            <a:ext cx="1743075" cy="2628900"/>
          </a:xfrm>
          <a:prstGeom prst="rect">
            <a:avLst/>
          </a:prstGeom>
        </p:spPr>
      </p:pic>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3848" y="4005064"/>
            <a:ext cx="2143125" cy="2143125"/>
          </a:xfrm>
          <a:prstGeom prst="rect">
            <a:avLst/>
          </a:prstGeom>
        </p:spPr>
      </p:pic>
    </p:spTree>
    <p:extLst>
      <p:ext uri="{BB962C8B-B14F-4D97-AF65-F5344CB8AC3E}">
        <p14:creationId xmlns:p14="http://schemas.microsoft.com/office/powerpoint/2010/main" val="820313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r>
              <a:rPr lang="en-US" dirty="0" smtClean="0"/>
              <a:t>In yoga, breathing is the most central and vital practice</a:t>
            </a:r>
            <a:r>
              <a:rPr lang="cs-CZ" dirty="0" smtClean="0"/>
              <a:t>.</a:t>
            </a:r>
          </a:p>
          <a:p>
            <a:r>
              <a:rPr lang="en-US" dirty="0" err="1" smtClean="0"/>
              <a:t>Pran</a:t>
            </a:r>
            <a:r>
              <a:rPr lang="cs-CZ" dirty="0" err="1" smtClean="0"/>
              <a:t>ayama</a:t>
            </a:r>
            <a:r>
              <a:rPr lang="en-US" dirty="0" smtClean="0"/>
              <a:t>, the control of one's energy through the breath, is </a:t>
            </a:r>
            <a:r>
              <a:rPr lang="cs-CZ" dirty="0" err="1" smtClean="0"/>
              <a:t>one</a:t>
            </a:r>
            <a:r>
              <a:rPr lang="en-US" dirty="0" smtClean="0"/>
              <a:t> of </a:t>
            </a:r>
            <a:r>
              <a:rPr lang="en-US" dirty="0" err="1" smtClean="0"/>
              <a:t>Patanjali's</a:t>
            </a:r>
            <a:r>
              <a:rPr lang="en-US" dirty="0" smtClean="0"/>
              <a:t> Eightfold Path and an integral part of modern </a:t>
            </a:r>
            <a:r>
              <a:rPr lang="cs-CZ" dirty="0" err="1" smtClean="0"/>
              <a:t>or</a:t>
            </a:r>
            <a:r>
              <a:rPr lang="cs-CZ" dirty="0" smtClean="0"/>
              <a:t> </a:t>
            </a:r>
            <a:r>
              <a:rPr lang="cs-CZ" dirty="0" err="1" smtClean="0"/>
              <a:t>traditional</a:t>
            </a:r>
            <a:r>
              <a:rPr lang="cs-CZ" dirty="0" smtClean="0"/>
              <a:t> </a:t>
            </a:r>
            <a:r>
              <a:rPr lang="en-US" dirty="0" smtClean="0"/>
              <a:t>hatha yoga practice.</a:t>
            </a:r>
            <a:endParaRPr lang="cs-CZ" dirty="0" smtClean="0"/>
          </a:p>
          <a:p>
            <a:r>
              <a:rPr lang="en-US" dirty="0" smtClean="0"/>
              <a:t>The complete yogic breath itself has four parts: the inhalation (</a:t>
            </a:r>
            <a:r>
              <a:rPr lang="en-US" i="1" dirty="0" err="1" smtClean="0"/>
              <a:t>puraka</a:t>
            </a:r>
            <a:r>
              <a:rPr lang="en-US" dirty="0" smtClean="0"/>
              <a:t>), the retention (</a:t>
            </a:r>
            <a:r>
              <a:rPr lang="en-US" i="1" dirty="0" err="1" smtClean="0"/>
              <a:t>kumbhaka</a:t>
            </a:r>
            <a:r>
              <a:rPr lang="en-US" dirty="0" smtClean="0"/>
              <a:t>), the exhalation (</a:t>
            </a:r>
            <a:r>
              <a:rPr lang="en-US" dirty="0" err="1" smtClean="0"/>
              <a:t>r</a:t>
            </a:r>
            <a:r>
              <a:rPr lang="en-US" i="1" dirty="0" err="1" smtClean="0"/>
              <a:t>echaka</a:t>
            </a:r>
            <a:r>
              <a:rPr lang="en-US" dirty="0" smtClean="0"/>
              <a:t>), and the absence of breath within the body (</a:t>
            </a:r>
            <a:r>
              <a:rPr lang="en-US" i="1" dirty="0" err="1" smtClean="0"/>
              <a:t>shunyata</a:t>
            </a:r>
            <a:r>
              <a:rPr lang="en-US" dirty="0" smtClean="0"/>
              <a:t>). </a:t>
            </a:r>
            <a:endParaRPr lang="cs-CZ" dirty="0"/>
          </a:p>
        </p:txBody>
      </p:sp>
    </p:spTree>
    <p:extLst>
      <p:ext uri="{BB962C8B-B14F-4D97-AF65-F5344CB8AC3E}">
        <p14:creationId xmlns:p14="http://schemas.microsoft.com/office/powerpoint/2010/main" val="227177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r>
              <a:rPr lang="en-US" dirty="0" smtClean="0"/>
              <a:t>The complete yogic breath teaches us to u</a:t>
            </a:r>
            <a:r>
              <a:rPr lang="cs-CZ" dirty="0" smtClean="0"/>
              <a:t>se</a:t>
            </a:r>
            <a:r>
              <a:rPr lang="en-US" dirty="0" smtClean="0"/>
              <a:t> the three anatomical parts of our lungs. </a:t>
            </a:r>
            <a:endParaRPr lang="cs-CZ" dirty="0" smtClean="0"/>
          </a:p>
          <a:p>
            <a:r>
              <a:rPr lang="cs-CZ" dirty="0" err="1" smtClean="0"/>
              <a:t>We</a:t>
            </a:r>
            <a:r>
              <a:rPr lang="cs-CZ" dirty="0" smtClean="0"/>
              <a:t> </a:t>
            </a:r>
            <a:r>
              <a:rPr lang="cs-CZ" dirty="0" err="1" smtClean="0"/>
              <a:t>also</a:t>
            </a:r>
            <a:r>
              <a:rPr lang="cs-CZ" dirty="0" smtClean="0"/>
              <a:t> </a:t>
            </a:r>
            <a:r>
              <a:rPr lang="cs-CZ" dirty="0" err="1" smtClean="0"/>
              <a:t>learn</a:t>
            </a:r>
            <a:r>
              <a:rPr lang="cs-CZ" dirty="0" smtClean="0"/>
              <a:t> to use these </a:t>
            </a:r>
            <a:r>
              <a:rPr lang="cs-CZ" dirty="0" err="1" smtClean="0"/>
              <a:t>parts</a:t>
            </a:r>
            <a:r>
              <a:rPr lang="en-US" dirty="0" smtClean="0"/>
              <a:t> of the lungs through various </a:t>
            </a:r>
            <a:r>
              <a:rPr lang="en-US" dirty="0" err="1" smtClean="0"/>
              <a:t>asanas</a:t>
            </a:r>
            <a:r>
              <a:rPr lang="en-US" dirty="0" smtClean="0"/>
              <a:t>.</a:t>
            </a:r>
            <a:endParaRPr lang="cs-CZ" dirty="0" smtClean="0"/>
          </a:p>
          <a:p>
            <a:r>
              <a:rPr lang="en-US" dirty="0" smtClean="0"/>
              <a:t>The three parts of the breath</a:t>
            </a:r>
            <a:r>
              <a:rPr lang="cs-CZ" dirty="0" smtClean="0"/>
              <a:t>:</a:t>
            </a:r>
          </a:p>
          <a:p>
            <a:pPr marL="0" indent="0">
              <a:buNone/>
            </a:pPr>
            <a:r>
              <a:rPr lang="cs-CZ" dirty="0"/>
              <a:t> </a:t>
            </a:r>
            <a:r>
              <a:rPr lang="cs-CZ" dirty="0" smtClean="0"/>
              <a:t>   1. </a:t>
            </a:r>
            <a:r>
              <a:rPr lang="cs-CZ" dirty="0" err="1" smtClean="0"/>
              <a:t>abdominal</a:t>
            </a:r>
            <a:r>
              <a:rPr lang="cs-CZ" dirty="0" smtClean="0"/>
              <a:t> (</a:t>
            </a:r>
            <a:r>
              <a:rPr lang="cs-CZ" b="1" dirty="0" smtClean="0"/>
              <a:t> </a:t>
            </a:r>
            <a:r>
              <a:rPr lang="cs-CZ" i="1" dirty="0" err="1" smtClean="0"/>
              <a:t>Diaphragmatic</a:t>
            </a:r>
            <a:r>
              <a:rPr lang="cs-CZ" b="1" dirty="0" smtClean="0"/>
              <a:t> </a:t>
            </a:r>
            <a:r>
              <a:rPr lang="cs-CZ" dirty="0" err="1" smtClean="0"/>
              <a:t>breathing</a:t>
            </a:r>
            <a:r>
              <a:rPr lang="cs-CZ" dirty="0" smtClean="0"/>
              <a:t>)</a:t>
            </a:r>
          </a:p>
          <a:p>
            <a:pPr marL="0" indent="0">
              <a:buNone/>
            </a:pPr>
            <a:r>
              <a:rPr lang="cs-CZ" dirty="0"/>
              <a:t> </a:t>
            </a:r>
            <a:r>
              <a:rPr lang="cs-CZ" dirty="0" smtClean="0"/>
              <a:t>   2. </a:t>
            </a:r>
            <a:r>
              <a:rPr lang="cs-CZ" dirty="0" err="1" smtClean="0"/>
              <a:t>mid-chest</a:t>
            </a:r>
            <a:r>
              <a:rPr lang="cs-CZ" dirty="0" smtClean="0"/>
              <a:t> </a:t>
            </a:r>
            <a:r>
              <a:rPr lang="cs-CZ" dirty="0" err="1" smtClean="0"/>
              <a:t>breathing</a:t>
            </a:r>
            <a:r>
              <a:rPr lang="cs-CZ" dirty="0" smtClean="0"/>
              <a:t> (</a:t>
            </a:r>
            <a:r>
              <a:rPr lang="cs-CZ" dirty="0" err="1" smtClean="0"/>
              <a:t>Chest</a:t>
            </a:r>
            <a:r>
              <a:rPr lang="cs-CZ" dirty="0" smtClean="0"/>
              <a:t> </a:t>
            </a:r>
            <a:r>
              <a:rPr lang="cs-CZ" dirty="0" err="1" smtClean="0"/>
              <a:t>breathing</a:t>
            </a:r>
            <a:r>
              <a:rPr lang="cs-CZ" dirty="0" smtClean="0"/>
              <a:t>)</a:t>
            </a:r>
          </a:p>
          <a:p>
            <a:pPr marL="0" indent="0">
              <a:buNone/>
            </a:pPr>
            <a:r>
              <a:rPr lang="cs-CZ" dirty="0"/>
              <a:t> </a:t>
            </a:r>
            <a:r>
              <a:rPr lang="cs-CZ" dirty="0" smtClean="0"/>
              <a:t>   3. </a:t>
            </a:r>
            <a:r>
              <a:rPr lang="cs-CZ" dirty="0" err="1" smtClean="0"/>
              <a:t>upper-chest</a:t>
            </a:r>
            <a:r>
              <a:rPr lang="cs-CZ" dirty="0" smtClean="0"/>
              <a:t> </a:t>
            </a:r>
            <a:r>
              <a:rPr lang="cs-CZ" dirty="0" err="1" smtClean="0"/>
              <a:t>breathing</a:t>
            </a:r>
            <a:r>
              <a:rPr lang="cs-CZ" dirty="0" smtClean="0"/>
              <a:t>     	(</a:t>
            </a:r>
            <a:r>
              <a:rPr lang="cs-CZ" dirty="0" err="1" smtClean="0"/>
              <a:t>Collarbone</a:t>
            </a:r>
            <a:r>
              <a:rPr lang="cs-CZ" dirty="0" smtClean="0"/>
              <a:t>/</a:t>
            </a:r>
            <a:r>
              <a:rPr lang="cs-CZ" dirty="0" err="1" smtClean="0"/>
              <a:t>Clavicular</a:t>
            </a:r>
            <a:r>
              <a:rPr lang="cs-CZ" dirty="0" smtClean="0"/>
              <a:t>) </a:t>
            </a:r>
            <a:r>
              <a:rPr lang="cs-CZ" dirty="0" err="1" smtClean="0"/>
              <a:t>breathing</a:t>
            </a:r>
            <a:r>
              <a:rPr lang="cs-CZ" dirty="0" smtClean="0"/>
              <a:t>)</a:t>
            </a:r>
            <a:endParaRPr lang="cs-CZ" dirty="0"/>
          </a:p>
        </p:txBody>
      </p:sp>
    </p:spTree>
    <p:extLst>
      <p:ext uri="{BB962C8B-B14F-4D97-AF65-F5344CB8AC3E}">
        <p14:creationId xmlns:p14="http://schemas.microsoft.com/office/powerpoint/2010/main" val="3218149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lnSpcReduction="10000"/>
          </a:bodyPr>
          <a:lstStyle/>
          <a:p>
            <a:pPr marL="514350" indent="-514350">
              <a:buFont typeface="+mj-lt"/>
              <a:buAutoNum type="arabicPeriod"/>
            </a:pPr>
            <a:r>
              <a:rPr lang="cs-CZ" b="1" dirty="0" err="1" smtClean="0"/>
              <a:t>Abdominal</a:t>
            </a:r>
            <a:r>
              <a:rPr lang="cs-CZ" b="1" dirty="0" smtClean="0"/>
              <a:t> </a:t>
            </a:r>
            <a:r>
              <a:rPr lang="cs-CZ" b="1" dirty="0" err="1" smtClean="0"/>
              <a:t>or</a:t>
            </a:r>
            <a:r>
              <a:rPr lang="cs-CZ" b="1" dirty="0" smtClean="0"/>
              <a:t> </a:t>
            </a:r>
            <a:r>
              <a:rPr lang="cs-CZ" b="1" dirty="0" err="1" smtClean="0"/>
              <a:t>Diaphragmatic</a:t>
            </a:r>
            <a:r>
              <a:rPr lang="cs-CZ" b="1" dirty="0" smtClean="0"/>
              <a:t> </a:t>
            </a:r>
            <a:r>
              <a:rPr lang="cs-CZ" b="1" dirty="0" err="1" smtClean="0"/>
              <a:t>Breathing</a:t>
            </a:r>
            <a:endParaRPr lang="cs-CZ" b="1" dirty="0" smtClean="0"/>
          </a:p>
          <a:p>
            <a:r>
              <a:rPr lang="en-US" dirty="0" smtClean="0"/>
              <a:t>With an inhalation, the diaphragm moves downwards compressing the abdominal organs so that the abdominal wall extends outward. With an exhalation the diaphragm moves upward again and the abdominal wall flattens. </a:t>
            </a:r>
            <a:endParaRPr lang="cs-CZ" dirty="0" smtClean="0"/>
          </a:p>
          <a:p>
            <a:r>
              <a:rPr lang="en-US" dirty="0" smtClean="0"/>
              <a:t>In contrast to the inhalation, the exhalation is a passive process.</a:t>
            </a:r>
            <a:endParaRPr lang="cs-CZ" dirty="0" smtClean="0"/>
          </a:p>
          <a:p>
            <a:r>
              <a:rPr lang="en-US" dirty="0" smtClean="0"/>
              <a:t>The abdominal breath forms the basis of breathing </a:t>
            </a:r>
            <a:r>
              <a:rPr lang="cs-CZ" dirty="0" smtClean="0"/>
              <a:t>and </a:t>
            </a:r>
            <a:r>
              <a:rPr lang="cs-CZ" dirty="0" err="1" smtClean="0"/>
              <a:t>promotes</a:t>
            </a:r>
            <a:r>
              <a:rPr lang="cs-CZ" dirty="0" smtClean="0"/>
              <a:t> </a:t>
            </a:r>
            <a:r>
              <a:rPr lang="cs-CZ" dirty="0" err="1" smtClean="0"/>
              <a:t>relaxation</a:t>
            </a:r>
            <a:r>
              <a:rPr lang="cs-CZ" dirty="0" smtClean="0"/>
              <a:t>.</a:t>
            </a:r>
            <a:endParaRPr lang="cs-CZ" dirty="0"/>
          </a:p>
        </p:txBody>
      </p:sp>
    </p:spTree>
    <p:extLst>
      <p:ext uri="{BB962C8B-B14F-4D97-AF65-F5344CB8AC3E}">
        <p14:creationId xmlns:p14="http://schemas.microsoft.com/office/powerpoint/2010/main" val="189145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lstStyle/>
          <a:p>
            <a:pPr marL="514350" indent="-514350" algn="ctr">
              <a:buFont typeface="+mj-lt"/>
              <a:buAutoNum type="arabicPeriod" startAt="2"/>
            </a:pPr>
            <a:r>
              <a:rPr lang="cs-CZ" b="1" dirty="0" err="1" smtClean="0"/>
              <a:t>Chest</a:t>
            </a:r>
            <a:r>
              <a:rPr lang="cs-CZ" b="1" dirty="0" smtClean="0"/>
              <a:t> </a:t>
            </a:r>
            <a:r>
              <a:rPr lang="cs-CZ" b="1" dirty="0" err="1" smtClean="0"/>
              <a:t>Breathing</a:t>
            </a:r>
            <a:endParaRPr lang="cs-CZ" b="1" dirty="0" smtClean="0"/>
          </a:p>
          <a:p>
            <a:r>
              <a:rPr lang="en-US" dirty="0" smtClean="0"/>
              <a:t>With an inhalation, the ribs are lifted so that the chest expands. With an exhalation, the ribs return to their original position. The air flows into the middle lobes of the lungs. </a:t>
            </a:r>
            <a:endParaRPr lang="cs-CZ" dirty="0" smtClean="0"/>
          </a:p>
          <a:p>
            <a:r>
              <a:rPr lang="en-US" dirty="0" smtClean="0"/>
              <a:t>The lungs are not filled as much as in abdominal breathing</a:t>
            </a:r>
            <a:r>
              <a:rPr lang="cs-CZ" dirty="0" smtClean="0"/>
              <a:t>.</a:t>
            </a:r>
          </a:p>
          <a:p>
            <a:r>
              <a:rPr lang="en-US" dirty="0" smtClean="0"/>
              <a:t>This breathing occurs automatically in stressful situations, due to nervousness or tension.</a:t>
            </a:r>
            <a:endParaRPr lang="cs-CZ" dirty="0"/>
          </a:p>
        </p:txBody>
      </p:sp>
    </p:spTree>
    <p:extLst>
      <p:ext uri="{BB962C8B-B14F-4D97-AF65-F5344CB8AC3E}">
        <p14:creationId xmlns:p14="http://schemas.microsoft.com/office/powerpoint/2010/main" val="2859692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lstStyle/>
          <a:p>
            <a:pPr marL="514350" indent="-514350" algn="ctr">
              <a:buFont typeface="+mj-lt"/>
              <a:buAutoNum type="arabicPeriod" startAt="3"/>
            </a:pPr>
            <a:r>
              <a:rPr lang="cs-CZ" b="1" dirty="0" err="1" smtClean="0"/>
              <a:t>Collarbone</a:t>
            </a:r>
            <a:r>
              <a:rPr lang="cs-CZ" b="1" dirty="0" smtClean="0"/>
              <a:t> (</a:t>
            </a:r>
            <a:r>
              <a:rPr lang="cs-CZ" b="1" dirty="0" err="1" smtClean="0"/>
              <a:t>Clavicular</a:t>
            </a:r>
            <a:r>
              <a:rPr lang="cs-CZ" b="1" dirty="0" smtClean="0"/>
              <a:t>) </a:t>
            </a:r>
            <a:r>
              <a:rPr lang="cs-CZ" b="1" dirty="0" err="1" smtClean="0"/>
              <a:t>Breathing</a:t>
            </a:r>
            <a:endParaRPr lang="cs-CZ" b="1" dirty="0" smtClean="0"/>
          </a:p>
          <a:p>
            <a:r>
              <a:rPr lang="en-US" dirty="0" smtClean="0"/>
              <a:t>With this type of breathing the air flows into the top of the lungs. </a:t>
            </a:r>
            <a:endParaRPr lang="cs-CZ" dirty="0" smtClean="0"/>
          </a:p>
          <a:p>
            <a:r>
              <a:rPr lang="en-US" dirty="0" smtClean="0"/>
              <a:t>With an inhalation, the upper part of the chest and collarbones are lifted and with an exhalation, they lower again. </a:t>
            </a:r>
            <a:endParaRPr lang="cs-CZ" dirty="0" smtClean="0"/>
          </a:p>
          <a:p>
            <a:r>
              <a:rPr lang="en-US" dirty="0" smtClean="0"/>
              <a:t>The breath is very shallow and rapid.</a:t>
            </a:r>
            <a:endParaRPr lang="cs-CZ" b="1" dirty="0"/>
          </a:p>
          <a:p>
            <a:r>
              <a:rPr lang="en-US" dirty="0" smtClean="0"/>
              <a:t>This type of breathing occurs in situations of extreme stress and panic, or where there is great difficulty in breathing.</a:t>
            </a:r>
            <a:endParaRPr lang="cs-CZ" dirty="0"/>
          </a:p>
        </p:txBody>
      </p:sp>
    </p:spTree>
    <p:extLst>
      <p:ext uri="{BB962C8B-B14F-4D97-AF65-F5344CB8AC3E}">
        <p14:creationId xmlns:p14="http://schemas.microsoft.com/office/powerpoint/2010/main" val="1992159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6048672"/>
          </a:xfrm>
        </p:spPr>
        <p:txBody>
          <a:bodyPr/>
          <a:lstStyle/>
          <a:p>
            <a:r>
              <a:rPr lang="en-US" dirty="0" smtClean="0"/>
              <a:t>A full yogic breath is like a slow wave</a:t>
            </a:r>
            <a:r>
              <a:rPr lang="cs-CZ" dirty="0" smtClean="0"/>
              <a:t>: </a:t>
            </a:r>
            <a:r>
              <a:rPr lang="en-US" dirty="0" smtClean="0"/>
              <a:t>first filling the abdominal </a:t>
            </a:r>
            <a:r>
              <a:rPr lang="cs-CZ" dirty="0" err="1" smtClean="0"/>
              <a:t>parts</a:t>
            </a:r>
            <a:r>
              <a:rPr lang="en-US" dirty="0" smtClean="0"/>
              <a:t> of the lungs fully, then the </a:t>
            </a:r>
            <a:r>
              <a:rPr lang="en-US" dirty="0" err="1" smtClean="0"/>
              <a:t>intercostals</a:t>
            </a:r>
            <a:r>
              <a:rPr lang="en-US" dirty="0" smtClean="0"/>
              <a:t>, and finally, the </a:t>
            </a:r>
            <a:r>
              <a:rPr lang="en-US" dirty="0" err="1" smtClean="0"/>
              <a:t>subclavial</a:t>
            </a:r>
            <a:r>
              <a:rPr lang="en-US" dirty="0" smtClean="0"/>
              <a:t> </a:t>
            </a:r>
            <a:r>
              <a:rPr lang="cs-CZ" dirty="0" err="1" smtClean="0"/>
              <a:t>parts</a:t>
            </a:r>
            <a:r>
              <a:rPr lang="en-US" dirty="0" smtClean="0"/>
              <a:t>.</a:t>
            </a:r>
            <a:endParaRPr lang="cs-CZ" dirty="0" smtClean="0"/>
          </a:p>
          <a:p>
            <a:r>
              <a:rPr lang="en-US" dirty="0" smtClean="0"/>
              <a:t>In a healthy and natural breath, all three variations occur.</a:t>
            </a:r>
            <a:endParaRPr lang="cs-CZ" dirty="0"/>
          </a:p>
          <a:p>
            <a:r>
              <a:rPr lang="en-US" dirty="0" smtClean="0"/>
              <a:t>The exhalation is slightly slower then the inhalation </a:t>
            </a:r>
            <a:r>
              <a:rPr lang="cs-CZ" dirty="0" smtClean="0"/>
              <a:t>- </a:t>
            </a:r>
            <a:r>
              <a:rPr lang="en-US" dirty="0" smtClean="0"/>
              <a:t>until the lungs are completely empty</a:t>
            </a:r>
            <a:r>
              <a:rPr lang="cs-CZ" dirty="0" smtClean="0"/>
              <a:t> (</a:t>
            </a:r>
            <a:r>
              <a:rPr lang="en-US" dirty="0" smtClean="0"/>
              <a:t>exhalation should last approximately twice as long as the inhalation</a:t>
            </a:r>
            <a:r>
              <a:rPr lang="cs-CZ" dirty="0" smtClean="0"/>
              <a:t>).</a:t>
            </a:r>
          </a:p>
          <a:p>
            <a:endParaRPr lang="cs-CZ" dirty="0"/>
          </a:p>
          <a:p>
            <a:pPr marL="0" indent="0">
              <a:buNone/>
            </a:pPr>
            <a:endParaRPr lang="cs-CZ" dirty="0"/>
          </a:p>
        </p:txBody>
      </p:sp>
    </p:spTree>
    <p:extLst>
      <p:ext uri="{BB962C8B-B14F-4D97-AF65-F5344CB8AC3E}">
        <p14:creationId xmlns:p14="http://schemas.microsoft.com/office/powerpoint/2010/main" val="3998545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r>
              <a:rPr lang="en-US" dirty="0" smtClean="0"/>
              <a:t>The </a:t>
            </a:r>
            <a:r>
              <a:rPr lang="cs-CZ" dirty="0" smtClean="0"/>
              <a:t>basic </a:t>
            </a:r>
            <a:r>
              <a:rPr lang="cs-CZ" dirty="0" err="1" smtClean="0"/>
              <a:t>yoga</a:t>
            </a:r>
            <a:r>
              <a:rPr lang="cs-CZ" dirty="0" smtClean="0"/>
              <a:t> </a:t>
            </a:r>
            <a:r>
              <a:rPr lang="en-US" dirty="0" smtClean="0"/>
              <a:t>breath should be silent and through the nose (</a:t>
            </a:r>
            <a:r>
              <a:rPr lang="cs-CZ" dirty="0" err="1" smtClean="0"/>
              <a:t>be</a:t>
            </a:r>
            <a:r>
              <a:rPr lang="en-US" dirty="0" smtClean="0"/>
              <a:t>cause the air is filtered, moistened and warmed within the nose). </a:t>
            </a:r>
            <a:endParaRPr lang="cs-CZ" dirty="0" smtClean="0"/>
          </a:p>
          <a:p>
            <a:endParaRPr lang="cs-CZ" dirty="0"/>
          </a:p>
          <a:p>
            <a:endParaRPr lang="cs-CZ" dirty="0"/>
          </a:p>
        </p:txBody>
      </p:sp>
    </p:spTree>
    <p:extLst>
      <p:ext uri="{BB962C8B-B14F-4D97-AF65-F5344CB8AC3E}">
        <p14:creationId xmlns:p14="http://schemas.microsoft.com/office/powerpoint/2010/main" val="750415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1179</Words>
  <Application>Microsoft Office PowerPoint</Application>
  <PresentationFormat>Předvádění na obrazovce (4:3)</PresentationFormat>
  <Paragraphs>72</Paragraphs>
  <Slides>26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26</vt:i4>
      </vt:variant>
    </vt:vector>
  </HeadingPairs>
  <TitlesOfParts>
    <vt:vector size="29" baseType="lpstr">
      <vt:lpstr>Arial</vt:lpstr>
      <vt:lpstr>Calibri</vt:lpstr>
      <vt:lpstr>Motiv systému Office</vt:lpstr>
      <vt:lpstr>Harmonization exercises II</vt:lpstr>
      <vt:lpstr>Pranayama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Savasana</vt:lpstr>
      <vt:lpstr>Prezentace aplikace PowerPoint</vt:lpstr>
      <vt:lpstr>Position of the Hands</vt:lpstr>
      <vt:lpstr>Prezentace aplikace PowerPoint</vt:lpstr>
      <vt:lpstr>Prezentace aplikace PowerPoint</vt:lpstr>
      <vt:lpstr>Prezentace aplikace PowerPoint</vt:lpstr>
      <vt:lpstr>Prezentace aplikace PowerPoint</vt:lpstr>
      <vt:lpstr>Pranayama – Nadi Shodhana</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Harmonization exercise III</dc:title>
  <dc:creator>User</dc:creator>
  <cp:lastModifiedBy>Jana Řezaninová</cp:lastModifiedBy>
  <cp:revision>9</cp:revision>
  <cp:lastPrinted>2015-09-24T11:13:57Z</cp:lastPrinted>
  <dcterms:created xsi:type="dcterms:W3CDTF">2012-10-08T18:19:49Z</dcterms:created>
  <dcterms:modified xsi:type="dcterms:W3CDTF">2015-09-24T11:15:31Z</dcterms:modified>
</cp:coreProperties>
</file>