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3" r:id="rId4"/>
    <p:sldId id="292" r:id="rId5"/>
    <p:sldId id="284" r:id="rId6"/>
    <p:sldId id="272" r:id="rId7"/>
    <p:sldId id="264" r:id="rId8"/>
    <p:sldId id="294" r:id="rId9"/>
    <p:sldId id="263" r:id="rId10"/>
    <p:sldId id="275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60" r:id="rId19"/>
    <p:sldId id="285" r:id="rId20"/>
    <p:sldId id="261" r:id="rId21"/>
    <p:sldId id="262" r:id="rId22"/>
    <p:sldId id="283" r:id="rId23"/>
    <p:sldId id="271" r:id="rId24"/>
    <p:sldId id="25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-13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F4E5-BF5E-422B-B935-CB89863551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21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3E9C-BF9C-4648-8723-BC3782D537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5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9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D39C-E098-4EE6-86BD-9DB4B59954F1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29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Fyziologie sportu 1/12</a:t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Cíle a fyziologické principy tréninku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999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 smtClean="0"/>
              <a:t>TRÉNINK </a:t>
            </a:r>
            <a:r>
              <a:rPr lang="cs-CZ" altLang="cs-CZ" sz="1200" i="1" dirty="0"/>
              <a:t>(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  <a:r>
              <a:rPr lang="cs-CZ" altLang="cs-CZ" sz="2400" i="1" u="sng" dirty="0"/>
              <a:t/>
            </a:r>
            <a:br>
              <a:rPr lang="cs-CZ" altLang="cs-CZ" sz="2400" i="1" u="sng" dirty="0"/>
            </a:br>
            <a:endParaRPr lang="cs-CZ" altLang="cs-CZ" sz="2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8974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vedoucí ke zlepšení aerobní schopnosti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(VO2max, posun ANP)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Intervalový trénink (více účinný)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Vysoká intenzita - kontinuální zátěž (více účinný)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Nízká intenzita – dlouhodobá zátěž s pomalejším pohybem (méně účinný)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800" i="1" dirty="0"/>
              <a:t>Genetická dispozice VO2max: 40-66%. Intenzivní trénink může u netrénovaného zvýšit VO2max o 40%.</a:t>
            </a:r>
            <a:endParaRPr lang="cs-CZ" altLang="cs-CZ" sz="1800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vedoucí ke zlepšení anaerobní schopnosti</a:t>
            </a:r>
            <a:endParaRPr lang="cs-CZ" altLang="cs-CZ" sz="2000" i="1" dirty="0">
              <a:solidFill>
                <a:srgbClr val="0070C0"/>
              </a:solidFill>
            </a:endParaRP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ATP-CP systému</a:t>
            </a: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Glykolytického systému</a:t>
            </a:r>
            <a:endParaRPr lang="cs-CZ" altLang="cs-CZ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ke zlepšení svalové síly</a:t>
            </a:r>
            <a:endParaRPr lang="cs-CZ" altLang="cs-CZ" sz="2000" i="1" dirty="0">
              <a:solidFill>
                <a:srgbClr val="0070C0"/>
              </a:solidFill>
            </a:endParaRPr>
          </a:p>
          <a:p>
            <a:pPr marL="1371600" lvl="2" indent="-457200">
              <a:lnSpc>
                <a:spcPct val="80000"/>
              </a:lnSpc>
            </a:pPr>
            <a:r>
              <a:rPr lang="cs-CZ" altLang="cs-CZ" i="1" dirty="0"/>
              <a:t>Progresivní odporový trénink...</a:t>
            </a:r>
            <a:endParaRPr lang="cs-CZ" altLang="cs-CZ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Trénink ke zlepšení ohebnosti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(flexibility)</a:t>
            </a:r>
            <a:endParaRPr lang="cs-CZ" altLang="cs-CZ" sz="2000" i="1" u="sng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2000" i="1" u="sng" dirty="0">
                <a:solidFill>
                  <a:srgbClr val="0070C0"/>
                </a:solidFill>
              </a:rPr>
              <a:t>Doladění před závodem </a:t>
            </a:r>
            <a:r>
              <a:rPr lang="cs-CZ" altLang="cs-CZ" sz="2000" i="1" u="sng" dirty="0"/>
              <a:t>(</a:t>
            </a:r>
            <a:r>
              <a:rPr lang="cs-CZ" altLang="cs-CZ" sz="2000" i="1" u="sng" dirty="0" err="1"/>
              <a:t>Tapering</a:t>
            </a:r>
            <a:r>
              <a:rPr lang="cs-CZ" altLang="cs-CZ" sz="2000" i="1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99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681537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7030A0"/>
                </a:solidFill>
              </a:rPr>
              <a:t>Cíl tréninku</a:t>
            </a:r>
          </a:p>
          <a:p>
            <a:pPr marL="609600" indent="-609600">
              <a:buNone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  <a:endParaRPr lang="cs-CZ" altLang="cs-CZ" sz="1200" i="1" u="sng" dirty="0"/>
          </a:p>
          <a:p>
            <a:pPr marL="609600" indent="-609600">
              <a:buFont typeface="Wingdings" panose="05000000000000000000" pitchFamily="2" charset="2"/>
              <a:buChar char="v"/>
            </a:pPr>
            <a:r>
              <a:rPr lang="cs-CZ" altLang="cs-CZ" i="1" u="sng" dirty="0">
                <a:solidFill>
                  <a:srgbClr val="FF0000"/>
                </a:solidFill>
              </a:rPr>
              <a:t>Zlepšit kapacitu energetických systémů</a:t>
            </a:r>
            <a:endParaRPr lang="cs-CZ" altLang="cs-CZ" b="1" i="1" dirty="0">
              <a:solidFill>
                <a:srgbClr val="FF0000"/>
              </a:solidFill>
            </a:endParaRPr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Aerobní </a:t>
            </a:r>
            <a:r>
              <a:rPr lang="cs-CZ" altLang="cs-CZ" i="1" dirty="0"/>
              <a:t>(oxidativní fosforylace): Aerobní využití </a:t>
            </a:r>
          </a:p>
          <a:p>
            <a:pPr marL="1371600" lvl="2" indent="-457200"/>
            <a:r>
              <a:rPr lang="cs-CZ" altLang="cs-CZ" i="1" dirty="0"/>
              <a:t>Glukózy (</a:t>
            </a:r>
            <a:r>
              <a:rPr lang="cs-CZ" altLang="cs-CZ" i="1" dirty="0" err="1"/>
              <a:t>Karbohydráty</a:t>
            </a:r>
            <a:r>
              <a:rPr lang="cs-CZ" altLang="cs-CZ" i="1" dirty="0"/>
              <a:t>)</a:t>
            </a:r>
          </a:p>
          <a:p>
            <a:pPr marL="1371600" lvl="2" indent="-457200"/>
            <a:r>
              <a:rPr lang="cs-CZ" altLang="cs-CZ" i="1" dirty="0"/>
              <a:t>Kyseliny mléčné, Lipidů (Volné mastné kyseliny a </a:t>
            </a:r>
            <a:r>
              <a:rPr lang="cs-CZ" altLang="cs-CZ" i="1" dirty="0" err="1"/>
              <a:t>Triacylglycerol</a:t>
            </a:r>
            <a:r>
              <a:rPr lang="cs-CZ" altLang="cs-CZ" i="1" dirty="0"/>
              <a:t>)</a:t>
            </a:r>
          </a:p>
          <a:p>
            <a:pPr marL="1371600" lvl="2" indent="-457200"/>
            <a:r>
              <a:rPr lang="cs-CZ" altLang="cs-CZ" i="1" dirty="0"/>
              <a:t>Proteinů (Aminokyselin)</a:t>
            </a:r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Glykolýza:</a:t>
            </a:r>
            <a:r>
              <a:rPr lang="cs-CZ" altLang="cs-CZ" i="1" dirty="0"/>
              <a:t> Anaerobní využití Glukózy</a:t>
            </a:r>
            <a:endParaRPr lang="cs-CZ" altLang="cs-CZ" b="1" i="1" dirty="0"/>
          </a:p>
          <a:p>
            <a:pPr marL="990600" lvl="1" indent="-533400">
              <a:buFont typeface="Wingdings" panose="05000000000000000000" pitchFamily="2" charset="2"/>
              <a:buChar char="q"/>
            </a:pPr>
            <a:r>
              <a:rPr lang="cs-CZ" altLang="cs-CZ" b="1" i="1" dirty="0"/>
              <a:t>ATP-PC:</a:t>
            </a:r>
            <a:r>
              <a:rPr lang="cs-CZ" altLang="cs-CZ" i="1" dirty="0"/>
              <a:t> Anaerobní využití Adenosintrifosfátu a </a:t>
            </a:r>
            <a:r>
              <a:rPr lang="cs-CZ" altLang="cs-CZ" i="1" dirty="0" err="1"/>
              <a:t>Kreatinfosfátu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86864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836614"/>
            <a:ext cx="8229600" cy="489743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intervalový </a:t>
            </a:r>
            <a:endParaRPr lang="cs-CZ" altLang="cs-CZ" sz="2400" i="1" u="sng" dirty="0">
              <a:solidFill>
                <a:srgbClr val="0070C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2007, </a:t>
            </a:r>
            <a:r>
              <a:rPr lang="cs-CZ" altLang="cs-CZ" sz="1200" i="1" dirty="0" err="1"/>
              <a:t>Powers</a:t>
            </a:r>
            <a:r>
              <a:rPr lang="cs-CZ" altLang="cs-CZ" sz="1200" i="1" dirty="0"/>
              <a:t> </a:t>
            </a:r>
            <a:r>
              <a:rPr lang="en-US" altLang="cs-CZ" sz="1200" i="1" dirty="0"/>
              <a:t>&amp;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Howley</a:t>
            </a:r>
            <a:r>
              <a:rPr lang="cs-CZ" altLang="cs-CZ" sz="1200" i="1" dirty="0"/>
              <a:t> 2007)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Opakování </a:t>
            </a:r>
            <a:r>
              <a:rPr lang="cs-CZ" altLang="cs-CZ" sz="1800" b="1" i="1" dirty="0"/>
              <a:t>pracovních zátěží</a:t>
            </a:r>
            <a:r>
              <a:rPr lang="cs-CZ" altLang="cs-CZ" sz="1800" i="1" dirty="0"/>
              <a:t> (rychlý běh) a lehkých </a:t>
            </a:r>
            <a:r>
              <a:rPr lang="cs-CZ" altLang="cs-CZ" sz="1800" b="1" i="1" dirty="0"/>
              <a:t>odpočinkových zátěží</a:t>
            </a:r>
            <a:r>
              <a:rPr lang="cs-CZ" altLang="cs-CZ" sz="1800" i="1" dirty="0"/>
              <a:t> (chůze).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Výhoda</a:t>
            </a:r>
            <a:r>
              <a:rPr lang="cs-CZ" altLang="cs-CZ" sz="1800" i="1" dirty="0"/>
              <a:t> proti kontinuálnímu tréninku: Více </a:t>
            </a:r>
            <a:r>
              <a:rPr lang="cs-CZ" altLang="cs-CZ" sz="1800" i="1" dirty="0" err="1"/>
              <a:t>vysokointenzivní</a:t>
            </a:r>
            <a:r>
              <a:rPr lang="cs-CZ" altLang="cs-CZ" sz="1800" i="1" dirty="0"/>
              <a:t> zátěže v krátkém čase.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i="1" u="sng" dirty="0"/>
              <a:t>Stanovení intervalového tréninku:</a:t>
            </a:r>
            <a:endParaRPr lang="cs-CZ" altLang="cs-CZ" sz="1800" b="1" i="1" u="sng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Intenzita </a:t>
            </a:r>
            <a:r>
              <a:rPr lang="cs-CZ" altLang="cs-CZ" sz="1800" i="1" dirty="0"/>
              <a:t>pracovního intervalu: 80-100%HRmax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Časy</a:t>
            </a:r>
            <a:r>
              <a:rPr lang="cs-CZ" altLang="cs-CZ" sz="1800" i="1" dirty="0"/>
              <a:t> pracovních intervalů: Alespoň 60-90-120 sec (ke zlepšení aerobní kapacity).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Intenzita a časy odpočinkových intervalů: 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1600" i="1" dirty="0"/>
              <a:t>Velmi nízká intenzita (klus - chůze) 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1600" i="1" dirty="0"/>
              <a:t>Čas delší než čas pracovního intervalu (pokles HR na120/min ke konci odpočinkového intervalu).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 i="1" dirty="0"/>
              <a:t>Poměr časů pracovních a odpočinkových intervalů: Postupně od 1:3 (u méně trénovaných) přes 1:2 až 1:1 (u více trénovaných)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Počet intervalů</a:t>
            </a:r>
            <a:r>
              <a:rPr lang="cs-CZ" altLang="cs-CZ" sz="1800" i="1" dirty="0"/>
              <a:t> v 1 sérii – podle adaptace - schopností a reakce.</a:t>
            </a:r>
            <a:endParaRPr lang="cs-CZ" altLang="cs-CZ" sz="1800" b="1" i="1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 i="1" dirty="0"/>
              <a:t>Počet sérií</a:t>
            </a:r>
            <a:r>
              <a:rPr lang="cs-CZ" altLang="cs-CZ" sz="1800" i="1" dirty="0"/>
              <a:t> v 1 intervalovém tréninku – podle stavu sportovce.</a:t>
            </a:r>
          </a:p>
        </p:txBody>
      </p:sp>
      <p:graphicFrame>
        <p:nvGraphicFramePr>
          <p:cNvPr id="22569" name="Group 41"/>
          <p:cNvGraphicFramePr>
            <a:graphicFrameLocks noGrp="1"/>
          </p:cNvGraphicFramePr>
          <p:nvPr/>
        </p:nvGraphicFramePr>
        <p:xfrm>
          <a:off x="1774825" y="5661026"/>
          <a:ext cx="8713788" cy="792228"/>
        </p:xfrm>
        <a:graphic>
          <a:graphicData uri="http://schemas.openxmlformats.org/drawingml/2006/table">
            <a:tbl>
              <a:tblPr/>
              <a:tblGrid>
                <a:gridCol w="1576388"/>
                <a:gridCol w="7137400"/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úseku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3-4 sec pomaleji než je průměr na 400 m z běhu na 1600 m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5303838" y="64389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</a:t>
            </a:r>
            <a:r>
              <a:rPr lang="en-US" altLang="cs-CZ" sz="1200" i="1">
                <a:cs typeface="Times New Roman" panose="02020603050405020304" pitchFamily="18" charset="0"/>
              </a:rPr>
              <a:t>&amp;</a:t>
            </a:r>
            <a:r>
              <a:rPr lang="cs-CZ" altLang="cs-CZ" sz="1200" i="1">
                <a:cs typeface="Times New Roman" panose="02020603050405020304" pitchFamily="18" charset="0"/>
              </a:rPr>
              <a:t> Mathews 1974)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71846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4897437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s kontinuální zátěží s vysokou intenzitou</a:t>
            </a:r>
            <a:r>
              <a:rPr lang="cs-CZ" altLang="cs-CZ" b="1" i="1" dirty="0">
                <a:solidFill>
                  <a:srgbClr val="0070C0"/>
                </a:solidFill>
              </a:rPr>
              <a:t> </a:t>
            </a:r>
            <a:endParaRPr lang="cs-CZ" altLang="cs-CZ" i="1" dirty="0">
              <a:solidFill>
                <a:srgbClr val="0070C0"/>
              </a:solidFill>
            </a:endParaRPr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2007, </a:t>
            </a:r>
            <a:r>
              <a:rPr lang="cs-CZ" altLang="cs-CZ" sz="1400" i="1" dirty="0" err="1"/>
              <a:t>Powers</a:t>
            </a:r>
            <a:r>
              <a:rPr lang="cs-CZ" altLang="cs-CZ" sz="1400" i="1" dirty="0"/>
              <a:t> &amp; </a:t>
            </a:r>
            <a:r>
              <a:rPr lang="cs-CZ" altLang="cs-CZ" sz="1400" i="1" dirty="0" err="1"/>
              <a:t>Howley</a:t>
            </a:r>
            <a:r>
              <a:rPr lang="cs-CZ" altLang="cs-CZ" sz="1400" i="1" dirty="0"/>
              <a:t> 2007)</a:t>
            </a:r>
            <a:endParaRPr lang="cs-CZ" altLang="cs-CZ" sz="1400" b="1" i="1" dirty="0"/>
          </a:p>
          <a:p>
            <a:pPr marL="609600" indent="-609600">
              <a:buNone/>
            </a:pPr>
            <a:r>
              <a:rPr lang="cs-CZ" altLang="cs-CZ" sz="2000" b="1" i="1" dirty="0"/>
              <a:t>Intenzita: </a:t>
            </a:r>
            <a:endParaRPr lang="cs-CZ" altLang="cs-CZ" sz="2000" i="1" dirty="0"/>
          </a:p>
          <a:p>
            <a:pPr marL="609600" indent="-609600"/>
            <a:r>
              <a:rPr lang="cs-CZ" altLang="cs-CZ" sz="2000" i="1" dirty="0"/>
              <a:t>80-90% VO2max, Na úrovni nebo těsně nad úrovní „Laktátového prahu“ - (2.)LT, (2.)VT.</a:t>
            </a:r>
          </a:p>
          <a:p>
            <a:pPr marL="609600" indent="-609600"/>
            <a:r>
              <a:rPr lang="cs-CZ" altLang="cs-CZ" sz="2000" i="1" dirty="0"/>
              <a:t>90% </a:t>
            </a:r>
            <a:r>
              <a:rPr lang="cs-CZ" altLang="cs-CZ" sz="2000" i="1" dirty="0" err="1"/>
              <a:t>HRmax</a:t>
            </a:r>
            <a:r>
              <a:rPr lang="cs-CZ" altLang="cs-CZ" sz="2000" i="1" dirty="0"/>
              <a:t>, 95%HRR (100%: </a:t>
            </a:r>
            <a:r>
              <a:rPr lang="cs-CZ" altLang="cs-CZ" sz="2000" i="1" dirty="0" err="1"/>
              <a:t>HRmax-HRrest</a:t>
            </a:r>
            <a:r>
              <a:rPr lang="cs-CZ" altLang="cs-CZ" sz="2000" i="1" dirty="0"/>
              <a:t>)</a:t>
            </a:r>
            <a:endParaRPr lang="cs-CZ" altLang="cs-CZ" sz="2000" b="1" i="1" dirty="0"/>
          </a:p>
          <a:p>
            <a:pPr marL="609600" indent="-609600">
              <a:buNone/>
            </a:pPr>
            <a:r>
              <a:rPr lang="cs-CZ" altLang="cs-CZ" sz="2000" b="1" i="1" dirty="0"/>
              <a:t>Čas trvání: </a:t>
            </a:r>
            <a:endParaRPr lang="cs-CZ" altLang="cs-CZ" sz="2000" i="1" dirty="0"/>
          </a:p>
          <a:p>
            <a:pPr marL="609600" indent="-609600"/>
            <a:r>
              <a:rPr lang="cs-CZ" altLang="cs-CZ" sz="2000" i="1" dirty="0"/>
              <a:t>25-50 min (dle úrovně zdatnosti sportovce).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52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s kontinuální zátěží s nízkou intenzitou</a:t>
            </a:r>
          </a:p>
          <a:p>
            <a:pPr marL="609600" indent="-609600">
              <a:buNone/>
            </a:pPr>
            <a:r>
              <a:rPr lang="cs-CZ" altLang="cs-CZ" sz="2400" b="1" dirty="0"/>
              <a:t>- dlouhodobý s pomalejším pohybem na delší vzdálenost (LSD)</a:t>
            </a:r>
            <a:endParaRPr lang="cs-CZ" altLang="cs-CZ" sz="2400" i="1" dirty="0"/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Katch</a:t>
            </a:r>
            <a:r>
              <a:rPr lang="cs-CZ" altLang="cs-CZ" sz="1400" i="1" dirty="0"/>
              <a:t>, 2007, </a:t>
            </a:r>
            <a:r>
              <a:rPr lang="cs-CZ" altLang="cs-CZ" sz="1400" i="1" dirty="0" err="1"/>
              <a:t>Powers</a:t>
            </a:r>
            <a:r>
              <a:rPr lang="cs-CZ" altLang="cs-CZ" sz="1400" i="1" dirty="0"/>
              <a:t> &amp; </a:t>
            </a:r>
            <a:r>
              <a:rPr lang="cs-CZ" altLang="cs-CZ" sz="1400" i="1" dirty="0" err="1"/>
              <a:t>Howley</a:t>
            </a:r>
            <a:r>
              <a:rPr lang="cs-CZ" altLang="cs-CZ" sz="1400" i="1" dirty="0"/>
              <a:t> 2007)</a:t>
            </a:r>
            <a:endParaRPr lang="cs-CZ" altLang="cs-CZ" sz="1400" dirty="0"/>
          </a:p>
          <a:p>
            <a:pPr marL="609600" indent="-609600"/>
            <a:r>
              <a:rPr lang="cs-CZ" altLang="cs-CZ" sz="2000" dirty="0"/>
              <a:t>Je méně efektivní na zvýšení VO2max než krátkodobá </a:t>
            </a:r>
            <a:r>
              <a:rPr lang="cs-CZ" altLang="cs-CZ" sz="2000" dirty="0" err="1"/>
              <a:t>vysokointenzivní</a:t>
            </a:r>
            <a:r>
              <a:rPr lang="cs-CZ" altLang="cs-CZ" sz="2000" dirty="0"/>
              <a:t> zátěž (viz dále).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Intenzita:</a:t>
            </a:r>
            <a:r>
              <a:rPr lang="cs-CZ" altLang="cs-CZ" sz="2000" dirty="0"/>
              <a:t> 60-80% VO2max, 70% </a:t>
            </a:r>
            <a:r>
              <a:rPr lang="cs-CZ" altLang="cs-CZ" sz="2000" dirty="0" err="1"/>
              <a:t>HRmax</a:t>
            </a:r>
            <a:r>
              <a:rPr lang="cs-CZ" altLang="cs-CZ" sz="2000" dirty="0"/>
              <a:t> (kolem LT1?, AEP?)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Trvání: </a:t>
            </a:r>
            <a:r>
              <a:rPr lang="cs-CZ" altLang="cs-CZ" sz="2000" dirty="0"/>
              <a:t>nad 60 min (1,5 h denně má stejný efekt jako 3 h denně)</a:t>
            </a:r>
          </a:p>
        </p:txBody>
      </p:sp>
    </p:spTree>
    <p:extLst>
      <p:ext uri="{BB962C8B-B14F-4D97-AF65-F5344CB8AC3E}">
        <p14:creationId xmlns:p14="http://schemas.microsoft.com/office/powerpoint/2010/main" val="202576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268413"/>
            <a:ext cx="9103895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Aerobní trénink – </a:t>
            </a:r>
            <a:r>
              <a:rPr lang="cs-CZ" altLang="cs-CZ" sz="2400" b="1" i="1" u="sng" dirty="0" err="1">
                <a:solidFill>
                  <a:srgbClr val="0070C0"/>
                </a:solidFill>
              </a:rPr>
              <a:t>Fartlek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švédsky</a:t>
            </a:r>
            <a:r>
              <a:rPr lang="cs-CZ" altLang="cs-CZ" sz="2400" dirty="0"/>
              <a:t> – hra</a:t>
            </a:r>
            <a:r>
              <a:rPr lang="cs-CZ" altLang="cs-CZ" dirty="0"/>
              <a:t> s rychlostí) </a:t>
            </a: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2007)</a:t>
            </a:r>
            <a:endParaRPr lang="cs-CZ" altLang="cs-CZ" sz="1200" b="1" i="1" dirty="0"/>
          </a:p>
          <a:p>
            <a:pPr marL="609600" indent="-609600"/>
            <a:r>
              <a:rPr lang="cs-CZ" altLang="cs-CZ" sz="2000" b="1" i="1" dirty="0"/>
              <a:t>Střídání vyšší a nižší rychlosti a intenzity v kopcovitém terénu v přírodě</a:t>
            </a:r>
            <a:r>
              <a:rPr lang="cs-CZ" altLang="cs-CZ" sz="2000" dirty="0"/>
              <a:t>.</a:t>
            </a:r>
          </a:p>
          <a:p>
            <a:pPr marL="609600" indent="-609600"/>
            <a:r>
              <a:rPr lang="cs-CZ" altLang="cs-CZ" sz="2000" dirty="0"/>
              <a:t>Řídí se pocitem. Není přesně nastavena intenzita, trvání různých intervalů.</a:t>
            </a:r>
          </a:p>
          <a:p>
            <a:pPr marL="609600" indent="-609600"/>
            <a:r>
              <a:rPr lang="cs-CZ" altLang="cs-CZ" sz="2000" dirty="0"/>
              <a:t>Spíše jako příjemná změna při jinak nezáživném přesně plánovaném tréninku. Součástí prevence přetrénování.</a:t>
            </a:r>
          </a:p>
          <a:p>
            <a:pPr marL="609600" indent="-609600"/>
            <a:r>
              <a:rPr lang="cs-CZ" altLang="cs-CZ" sz="2000" dirty="0"/>
              <a:t>Spíše využíván rekreačními běžci.</a:t>
            </a:r>
          </a:p>
        </p:txBody>
      </p:sp>
    </p:spTree>
    <p:extLst>
      <p:ext uri="{BB962C8B-B14F-4D97-AF65-F5344CB8AC3E}">
        <p14:creationId xmlns:p14="http://schemas.microsoft.com/office/powerpoint/2010/main" val="422762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360045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Trénink ke zlepšení Glykolytického systému</a:t>
            </a:r>
            <a:r>
              <a:rPr lang="cs-CZ" altLang="cs-CZ" sz="2400" b="1" i="1" dirty="0">
                <a:solidFill>
                  <a:srgbClr val="0070C0"/>
                </a:solidFill>
              </a:rPr>
              <a:t> </a:t>
            </a:r>
            <a:r>
              <a:rPr lang="cs-CZ" altLang="cs-CZ" sz="2000" b="1" i="1" dirty="0"/>
              <a:t>(anaerobní)</a:t>
            </a:r>
            <a:r>
              <a:rPr lang="cs-CZ" altLang="cs-CZ" sz="2000" b="1" dirty="0"/>
              <a:t> 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600" i="1" dirty="0"/>
              <a:t>(</a:t>
            </a:r>
            <a:r>
              <a:rPr lang="cs-CZ" altLang="cs-CZ" sz="1600" i="1" dirty="0" err="1"/>
              <a:t>McArdle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Katch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Katch</a:t>
            </a:r>
            <a:r>
              <a:rPr lang="cs-CZ" altLang="cs-CZ" sz="1600" i="1" dirty="0"/>
              <a:t>, 2007, </a:t>
            </a:r>
            <a:r>
              <a:rPr lang="cs-CZ" altLang="cs-CZ" sz="1600" i="1" dirty="0" err="1"/>
              <a:t>Powers</a:t>
            </a:r>
            <a:r>
              <a:rPr lang="cs-CZ" altLang="cs-CZ" sz="1600" i="1" dirty="0"/>
              <a:t> &amp; </a:t>
            </a:r>
            <a:r>
              <a:rPr lang="cs-CZ" altLang="cs-CZ" sz="1600" i="1" dirty="0" err="1"/>
              <a:t>Howley</a:t>
            </a:r>
            <a:r>
              <a:rPr lang="cs-CZ" altLang="cs-CZ" sz="1600" i="1" dirty="0"/>
              <a:t> 2007)</a:t>
            </a:r>
            <a:endParaRPr lang="cs-CZ" altLang="cs-CZ" sz="1600" b="1" i="1" dirty="0"/>
          </a:p>
          <a:p>
            <a:pPr marL="609600" indent="-609600"/>
            <a:r>
              <a:rPr lang="cs-CZ" altLang="cs-CZ" sz="2000" b="1" i="1" dirty="0"/>
              <a:t>Intervalový trénink</a:t>
            </a:r>
            <a:r>
              <a:rPr lang="cs-CZ" altLang="cs-CZ" sz="2000" dirty="0"/>
              <a:t> </a:t>
            </a:r>
            <a:r>
              <a:rPr lang="cs-CZ" altLang="cs-CZ" sz="2000" b="1" i="1" dirty="0"/>
              <a:t>s opakovanými </a:t>
            </a:r>
            <a:r>
              <a:rPr lang="cs-CZ" altLang="cs-CZ" sz="2000" b="1" i="1" dirty="0" err="1"/>
              <a:t>vysokointenzivními</a:t>
            </a:r>
            <a:r>
              <a:rPr lang="cs-CZ" altLang="cs-CZ" sz="2000" b="1" i="1" dirty="0"/>
              <a:t> zátěžemi</a:t>
            </a:r>
            <a:r>
              <a:rPr lang="cs-CZ" altLang="cs-CZ" sz="2000" dirty="0"/>
              <a:t>. </a:t>
            </a:r>
          </a:p>
          <a:p>
            <a:pPr marL="609600" indent="-609600"/>
            <a:r>
              <a:rPr lang="cs-CZ" altLang="cs-CZ" sz="2000" dirty="0"/>
              <a:t>Po tréninku je potřeba doplnit vyčerpané zásoby glykogenu (nápoj, strava, lehčí trénink). 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Čas pracovního intervalu:</a:t>
            </a:r>
            <a:r>
              <a:rPr lang="cs-CZ" altLang="cs-CZ" sz="2000" dirty="0"/>
              <a:t> 20-60 sec.</a:t>
            </a:r>
            <a:endParaRPr lang="cs-CZ" altLang="cs-CZ" sz="2000" b="1" i="1" dirty="0"/>
          </a:p>
          <a:p>
            <a:pPr marL="609600" indent="-609600"/>
            <a:r>
              <a:rPr lang="cs-CZ" altLang="cs-CZ" sz="2000" b="1" i="1" dirty="0"/>
              <a:t>Čas odpočinkového intervalu: </a:t>
            </a:r>
            <a:r>
              <a:rPr lang="cs-CZ" altLang="cs-CZ" sz="2000" dirty="0"/>
              <a:t>3-5 min.</a:t>
            </a:r>
          </a:p>
        </p:txBody>
      </p:sp>
      <p:graphicFrame>
        <p:nvGraphicFramePr>
          <p:cNvPr id="26659" name="Group 35"/>
          <p:cNvGraphicFramePr>
            <a:graphicFrameLocks noGrp="1"/>
          </p:cNvGraphicFramePr>
          <p:nvPr/>
        </p:nvGraphicFramePr>
        <p:xfrm>
          <a:off x="1774825" y="5084763"/>
          <a:ext cx="8642350" cy="792228"/>
        </p:xfrm>
        <a:graphic>
          <a:graphicData uri="http://schemas.openxmlformats.org/drawingml/2006/table">
            <a:tbl>
              <a:tblPr/>
              <a:tblGrid>
                <a:gridCol w="1755775"/>
                <a:gridCol w="688657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úseku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m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1-4 sec rychleji než je průměr na 400 m z běhu na 1600 m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3" name="Rectangle 30"/>
          <p:cNvSpPr>
            <a:spLocks noChangeArrowheads="1"/>
          </p:cNvSpPr>
          <p:nvPr/>
        </p:nvSpPr>
        <p:spPr bwMode="auto">
          <a:xfrm>
            <a:off x="5232400" y="60071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&amp; Mathews 1974)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39203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TRÉNINK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96975"/>
            <a:ext cx="8291512" cy="3024188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0070C0"/>
                </a:solidFill>
              </a:rPr>
              <a:t>Trénink ke zlepšení ATP-CP systému</a:t>
            </a:r>
            <a:r>
              <a:rPr lang="cs-CZ" altLang="cs-CZ" sz="2000" b="1" i="1" dirty="0">
                <a:solidFill>
                  <a:srgbClr val="0070C0"/>
                </a:solidFill>
              </a:rPr>
              <a:t> </a:t>
            </a:r>
            <a:r>
              <a:rPr lang="cs-CZ" altLang="cs-CZ" sz="2000" b="1" i="1" dirty="0"/>
              <a:t>(anaerobní)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000" i="1" dirty="0"/>
              <a:t>(</a:t>
            </a:r>
            <a:r>
              <a:rPr lang="cs-CZ" altLang="cs-CZ" sz="1000" i="1" dirty="0" err="1"/>
              <a:t>McArdle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Katch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Katch</a:t>
            </a:r>
            <a:r>
              <a:rPr lang="cs-CZ" altLang="cs-CZ" sz="1000" i="1" dirty="0"/>
              <a:t>, 2007, </a:t>
            </a:r>
            <a:r>
              <a:rPr lang="cs-CZ" altLang="cs-CZ" sz="1000" i="1" dirty="0" err="1"/>
              <a:t>Powers</a:t>
            </a:r>
            <a:r>
              <a:rPr lang="cs-CZ" altLang="cs-CZ" sz="1000" i="1" dirty="0"/>
              <a:t> &amp; </a:t>
            </a:r>
            <a:r>
              <a:rPr lang="cs-CZ" altLang="cs-CZ" sz="1000" i="1" dirty="0" err="1"/>
              <a:t>Howley</a:t>
            </a:r>
            <a:r>
              <a:rPr lang="cs-CZ" altLang="cs-CZ" sz="1000" i="1" dirty="0"/>
              <a:t> 2007)</a:t>
            </a:r>
            <a:endParaRPr lang="cs-CZ" altLang="cs-CZ" sz="1000" b="1" i="1" dirty="0"/>
          </a:p>
          <a:p>
            <a:pPr marL="609600" indent="-609600"/>
            <a:r>
              <a:rPr lang="cs-CZ" altLang="cs-CZ" sz="1800" b="1" i="1" dirty="0"/>
              <a:t>Intervalový trénink</a:t>
            </a:r>
            <a:r>
              <a:rPr lang="cs-CZ" altLang="cs-CZ" sz="1800" i="1" dirty="0"/>
              <a:t> </a:t>
            </a:r>
            <a:r>
              <a:rPr lang="cs-CZ" altLang="cs-CZ" sz="1800" b="1" i="1" dirty="0"/>
              <a:t>s opakovanými krátkými maximálně intenzivními zátěžemi</a:t>
            </a:r>
            <a:r>
              <a:rPr lang="cs-CZ" altLang="cs-CZ" sz="1800" i="1" dirty="0"/>
              <a:t>. </a:t>
            </a:r>
          </a:p>
          <a:p>
            <a:pPr marL="609600" indent="-609600"/>
            <a:r>
              <a:rPr lang="cs-CZ" altLang="cs-CZ" sz="1800" i="1" dirty="0"/>
              <a:t>(nízká produkce La – rychlá regenerace)</a:t>
            </a:r>
          </a:p>
          <a:p>
            <a:pPr marL="609600" indent="-609600"/>
            <a:r>
              <a:rPr lang="cs-CZ" altLang="cs-CZ" sz="1800" i="1" dirty="0"/>
              <a:t>Zatížit svaly, které se používají i v soutěži.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Čas pracovního intervalu:</a:t>
            </a:r>
            <a:r>
              <a:rPr lang="cs-CZ" altLang="cs-CZ" sz="1800" i="1" dirty="0"/>
              <a:t> 5-10 sec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Čas odpočinkového intervalu:</a:t>
            </a:r>
            <a:r>
              <a:rPr lang="cs-CZ" altLang="cs-CZ" sz="1800" i="1" dirty="0"/>
              <a:t> 30-60 sec (dle zdatnosti atleta).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Počet intervalů a opakování</a:t>
            </a:r>
            <a:r>
              <a:rPr lang="cs-CZ" altLang="cs-CZ" sz="1800" i="1" dirty="0"/>
              <a:t> dle zdatnosti atleta.</a:t>
            </a: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5232400" y="60071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(Fox &amp; Mathews 1974)</a:t>
            </a:r>
            <a:endParaRPr lang="cs-CZ" altLang="cs-CZ" sz="1200"/>
          </a:p>
        </p:txBody>
      </p:sp>
      <p:graphicFrame>
        <p:nvGraphicFramePr>
          <p:cNvPr id="27753" name="Group 105"/>
          <p:cNvGraphicFramePr>
            <a:graphicFrameLocks noGrp="1"/>
          </p:cNvGraphicFramePr>
          <p:nvPr>
            <p:ph sz="half" idx="2"/>
          </p:nvPr>
        </p:nvGraphicFramePr>
        <p:xfrm>
          <a:off x="2711451" y="4437063"/>
          <a:ext cx="6913563" cy="1473200"/>
        </p:xfrm>
        <a:graphic>
          <a:graphicData uri="http://schemas.openxmlformats.org/drawingml/2006/table">
            <a:tbl>
              <a:tblPr/>
              <a:tblGrid>
                <a:gridCol w="1403350"/>
                <a:gridCol w="5510213"/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Délky úseků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Časy pracovních intervalů běžeckého tréninku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5 sec pomaleji než je nejlepší výkon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3 sec pomaleji než nejlepší výkon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1,5 sec pomaleji než je nejlepší výkon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1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884" y="747046"/>
            <a:ext cx="9857874" cy="4681537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cs-CZ" altLang="cs-CZ" sz="2400" b="1" u="sng" cap="all" dirty="0">
                <a:solidFill>
                  <a:srgbClr val="0070C0"/>
                </a:solidFill>
              </a:rPr>
              <a:t>Fyziologické </a:t>
            </a:r>
            <a:r>
              <a:rPr lang="cs-CZ" altLang="cs-CZ" sz="2400" b="1" u="sng" cap="all" dirty="0" smtClean="0">
                <a:solidFill>
                  <a:srgbClr val="0070C0"/>
                </a:solidFill>
              </a:rPr>
              <a:t>principy TRÉNINKU</a:t>
            </a:r>
            <a:endParaRPr lang="cs-CZ" altLang="cs-CZ" sz="2400" b="1" u="sng" cap="all" dirty="0">
              <a:solidFill>
                <a:srgbClr val="0070C0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cs-CZ" altLang="cs-CZ" sz="1200" i="1" dirty="0"/>
              <a:t>(</a:t>
            </a:r>
            <a:r>
              <a:rPr lang="cs-CZ" altLang="cs-CZ" sz="1200" i="1" dirty="0" err="1"/>
              <a:t>McArdle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</a:t>
            </a:r>
            <a:r>
              <a:rPr lang="cs-CZ" altLang="cs-CZ" sz="1200" i="1" dirty="0" err="1"/>
              <a:t>Katch</a:t>
            </a:r>
            <a:r>
              <a:rPr lang="cs-CZ" altLang="cs-CZ" sz="1200" i="1" dirty="0"/>
              <a:t>, 2007</a:t>
            </a:r>
            <a:r>
              <a:rPr lang="cs-CZ" altLang="cs-CZ" sz="1200" i="1" dirty="0" smtClean="0"/>
              <a:t>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cs-CZ" altLang="cs-CZ" sz="12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dostatečného zatížení </a:t>
            </a:r>
            <a:r>
              <a:rPr lang="cs-CZ" altLang="cs-CZ" sz="2000" i="1" dirty="0"/>
              <a:t>(</a:t>
            </a:r>
            <a:r>
              <a:rPr lang="cs-CZ" altLang="cs-CZ" sz="2000" i="1" dirty="0" err="1"/>
              <a:t>overload</a:t>
            </a:r>
            <a:r>
              <a:rPr lang="cs-CZ" altLang="cs-CZ" sz="2000" i="1" dirty="0"/>
              <a:t>) – pravidelný soustavný stimul vedoucí k žádoucí odpovědi organismu – frekvence, intenzita, trvání</a:t>
            </a:r>
            <a:endParaRPr lang="cs-CZ" altLang="cs-CZ" sz="20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specifity </a:t>
            </a:r>
            <a:r>
              <a:rPr lang="cs-CZ" altLang="cs-CZ" sz="2000" i="1" dirty="0"/>
              <a:t>– adaptace určitých metabolických a fyziologických funkcí, kterou lze dosáhnout specifickou stimulací - cvičením</a:t>
            </a:r>
            <a:endParaRPr lang="cs-CZ" altLang="cs-CZ" sz="2000" b="1" i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>
                <a:solidFill>
                  <a:srgbClr val="0070C0"/>
                </a:solidFill>
              </a:rPr>
              <a:t>Princip individuálních odlišností</a:t>
            </a:r>
            <a:r>
              <a:rPr lang="cs-CZ" altLang="cs-CZ" sz="2000" i="1" dirty="0">
                <a:solidFill>
                  <a:srgbClr val="0070C0"/>
                </a:solidFill>
              </a:rPr>
              <a:t> </a:t>
            </a:r>
            <a:r>
              <a:rPr lang="cs-CZ" altLang="cs-CZ" sz="2000" i="1" dirty="0"/>
              <a:t>– modifikace tréninku podle individuálního stavu fyziologických funkcí, tj.</a:t>
            </a:r>
          </a:p>
          <a:p>
            <a:pPr marL="1200150" lvl="2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b="1" i="1" dirty="0" smtClean="0">
                <a:solidFill>
                  <a:srgbClr val="7030A0"/>
                </a:solidFill>
              </a:rPr>
              <a:t>Respektovat aktuální </a:t>
            </a:r>
            <a:r>
              <a:rPr lang="cs-CZ" altLang="cs-CZ" b="1" i="1" dirty="0">
                <a:solidFill>
                  <a:srgbClr val="7030A0"/>
                </a:solidFill>
              </a:rPr>
              <a:t>úroveň </a:t>
            </a:r>
            <a:r>
              <a:rPr lang="cs-CZ" altLang="cs-CZ" b="1" i="1" dirty="0" smtClean="0">
                <a:solidFill>
                  <a:srgbClr val="7030A0"/>
                </a:solidFill>
              </a:rPr>
              <a:t>adaptace - </a:t>
            </a:r>
            <a:r>
              <a:rPr lang="cs-CZ" altLang="cs-CZ" b="1" i="1" dirty="0">
                <a:solidFill>
                  <a:srgbClr val="7030A0"/>
                </a:solidFill>
              </a:rPr>
              <a:t>způsob </a:t>
            </a:r>
            <a:r>
              <a:rPr lang="cs-CZ" altLang="cs-CZ" b="1" i="1" dirty="0" smtClean="0">
                <a:solidFill>
                  <a:srgbClr val="7030A0"/>
                </a:solidFill>
              </a:rPr>
              <a:t>reakce – zdravotní stav</a:t>
            </a:r>
            <a:endParaRPr lang="cs-CZ" altLang="cs-CZ" i="1" dirty="0" smtClean="0">
              <a:solidFill>
                <a:srgbClr val="7030A0"/>
              </a:solidFill>
            </a:endParaRPr>
          </a:p>
          <a:p>
            <a:pPr marL="1200150" lvl="2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i="1" dirty="0" smtClean="0">
                <a:solidFill>
                  <a:srgbClr val="7030A0"/>
                </a:solidFill>
              </a:rPr>
              <a:t>Včas </a:t>
            </a:r>
            <a:r>
              <a:rPr lang="cs-CZ" altLang="cs-CZ" i="1" dirty="0">
                <a:solidFill>
                  <a:srgbClr val="7030A0"/>
                </a:solidFill>
              </a:rPr>
              <a:t>řešit</a:t>
            </a:r>
            <a:r>
              <a:rPr lang="cs-CZ" altLang="cs-CZ" b="1" i="1" dirty="0">
                <a:solidFill>
                  <a:srgbClr val="7030A0"/>
                </a:solidFill>
              </a:rPr>
              <a:t> přetížení</a:t>
            </a:r>
            <a:r>
              <a:rPr lang="cs-CZ" altLang="cs-CZ" i="1" dirty="0">
                <a:solidFill>
                  <a:srgbClr val="7030A0"/>
                </a:solidFill>
              </a:rPr>
              <a:t> (</a:t>
            </a:r>
            <a:r>
              <a:rPr lang="cs-CZ" altLang="cs-CZ" i="1" dirty="0" err="1">
                <a:solidFill>
                  <a:srgbClr val="7030A0"/>
                </a:solidFill>
              </a:rPr>
              <a:t>overreaching</a:t>
            </a:r>
            <a:r>
              <a:rPr lang="cs-CZ" altLang="cs-CZ" i="1" dirty="0">
                <a:solidFill>
                  <a:srgbClr val="7030A0"/>
                </a:solidFill>
              </a:rPr>
              <a:t>) – dny až 1-2 týdny odpočinku, aby nedošlo k dlouhodobému </a:t>
            </a:r>
            <a:r>
              <a:rPr lang="cs-CZ" altLang="cs-CZ" b="1" i="1" dirty="0">
                <a:solidFill>
                  <a:srgbClr val="7030A0"/>
                </a:solidFill>
              </a:rPr>
              <a:t>přetrénování</a:t>
            </a:r>
            <a:r>
              <a:rPr lang="cs-CZ" altLang="cs-CZ" i="1" dirty="0">
                <a:solidFill>
                  <a:srgbClr val="7030A0"/>
                </a:solidFill>
              </a:rPr>
              <a:t> (</a:t>
            </a:r>
            <a:r>
              <a:rPr lang="cs-CZ" altLang="cs-CZ" i="1" dirty="0" err="1">
                <a:solidFill>
                  <a:srgbClr val="7030A0"/>
                </a:solidFill>
              </a:rPr>
              <a:t>overtraining</a:t>
            </a:r>
            <a:r>
              <a:rPr lang="cs-CZ" altLang="cs-CZ" i="1" dirty="0">
                <a:solidFill>
                  <a:srgbClr val="7030A0"/>
                </a:solidFill>
              </a:rPr>
              <a:t> syndrom).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2000" b="1" i="1" dirty="0" smtClean="0">
                <a:solidFill>
                  <a:srgbClr val="0070C0"/>
                </a:solidFill>
              </a:rPr>
              <a:t>Princip </a:t>
            </a:r>
            <a:r>
              <a:rPr lang="cs-CZ" altLang="cs-CZ" sz="2000" b="1" i="1" dirty="0">
                <a:solidFill>
                  <a:srgbClr val="0070C0"/>
                </a:solidFill>
              </a:rPr>
              <a:t>reverzibility </a:t>
            </a:r>
            <a:r>
              <a:rPr lang="cs-CZ" altLang="cs-CZ" sz="2000" i="1" dirty="0"/>
              <a:t>– tréninková adaptace je přechodná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i="1" dirty="0"/>
              <a:t>Bez tréninku dochází </a:t>
            </a:r>
            <a:r>
              <a:rPr lang="cs-CZ" altLang="cs-CZ" i="1" dirty="0" smtClean="0"/>
              <a:t>ke </a:t>
            </a:r>
            <a:r>
              <a:rPr lang="cs-CZ" altLang="cs-CZ" i="1" dirty="0"/>
              <a:t>ztrátě tréninkové adaptace – k </a:t>
            </a:r>
            <a:r>
              <a:rPr lang="cs-CZ" altLang="cs-CZ" b="1" i="1" dirty="0" err="1"/>
              <a:t>detréninku</a:t>
            </a:r>
            <a:r>
              <a:rPr lang="cs-CZ" altLang="cs-CZ" b="1" i="1" dirty="0"/>
              <a:t> </a:t>
            </a:r>
            <a:r>
              <a:rPr lang="cs-CZ" altLang="cs-CZ" i="1" dirty="0"/>
              <a:t>(o 25</a:t>
            </a:r>
            <a:r>
              <a:rPr lang="cs-CZ" altLang="cs-CZ" i="1" dirty="0" smtClean="0"/>
              <a:t>% VO2max </a:t>
            </a:r>
            <a:r>
              <a:rPr lang="cs-CZ" altLang="cs-CZ" i="1" dirty="0"/>
              <a:t>za 20 dnů; 1%/den</a:t>
            </a:r>
            <a:r>
              <a:rPr lang="cs-CZ" altLang="cs-CZ" i="1" dirty="0" smtClean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i="1" dirty="0" smtClean="0">
                <a:solidFill>
                  <a:srgbClr val="FF0000"/>
                </a:solidFill>
              </a:rPr>
              <a:t>       Regenerace anaerobních schopností probíhá aerobně!</a:t>
            </a:r>
            <a:endParaRPr lang="cs-CZ" altLang="cs-CZ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9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41" y="1089892"/>
            <a:ext cx="8930530" cy="470188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92946" y="611689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https://www.playtri.com/news/coach-shawna-why-do-we-need-to-recover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32679" y="389562"/>
            <a:ext cx="397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0070C0"/>
                </a:solidFill>
              </a:rPr>
              <a:t>Princip </a:t>
            </a:r>
            <a:r>
              <a:rPr lang="cs-CZ" altLang="cs-CZ" sz="2400" b="1" cap="all" dirty="0" err="1">
                <a:solidFill>
                  <a:srgbClr val="0070C0"/>
                </a:solidFill>
              </a:rPr>
              <a:t>superkompenzace</a:t>
            </a:r>
            <a:r>
              <a:rPr lang="cs-CZ" altLang="cs-CZ" sz="2400" b="1" cap="all" dirty="0">
                <a:solidFill>
                  <a:srgbClr val="0070C0"/>
                </a:solidFill>
              </a:rPr>
              <a:t> </a:t>
            </a:r>
            <a:endParaRPr lang="cs-CZ" sz="2400" cap="all" dirty="0">
              <a:solidFill>
                <a:srgbClr val="0070C0"/>
              </a:solidFill>
            </a:endParaRPr>
          </a:p>
        </p:txBody>
      </p:sp>
      <p:sp>
        <p:nvSpPr>
          <p:cNvPr id="3" name="Šipka nahoru 2"/>
          <p:cNvSpPr/>
          <p:nvPr/>
        </p:nvSpPr>
        <p:spPr>
          <a:xfrm>
            <a:off x="6785811" y="3112168"/>
            <a:ext cx="673769" cy="505327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02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79" y="990243"/>
            <a:ext cx="56476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ZÁKLADNÍ POJMY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Fyziologie a patofyziologie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Lékařství (medicína)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Tělesná zdatnost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Tělesná </a:t>
            </a:r>
            <a:r>
              <a:rPr lang="cs-CZ" sz="2400" dirty="0" smtClean="0"/>
              <a:t>kondice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Kondiční trénink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Reakce a adaptace na (fyzickou) zátěž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Pohybový (sportovní) výkon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Pohybová (sportovní) výkonnost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Motorické schopnosti</a:t>
            </a:r>
          </a:p>
        </p:txBody>
      </p:sp>
    </p:spTree>
    <p:extLst>
      <p:ext uri="{BB962C8B-B14F-4D97-AF65-F5344CB8AC3E}">
        <p14:creationId xmlns:p14="http://schemas.microsoft.com/office/powerpoint/2010/main" val="16149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Superkom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6" y="0"/>
            <a:ext cx="70199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1054" y="1627271"/>
            <a:ext cx="3777915" cy="1801729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 smtClean="0">
                <a:solidFill>
                  <a:srgbClr val="0070C0"/>
                </a:solidFill>
              </a:rPr>
              <a:t>Princip </a:t>
            </a:r>
            <a:r>
              <a:rPr lang="cs-CZ" altLang="cs-CZ" sz="2400" dirty="0" err="1">
                <a:solidFill>
                  <a:srgbClr val="0070C0"/>
                </a:solidFill>
              </a:rPr>
              <a:t>superkompenzace</a:t>
            </a:r>
            <a:r>
              <a:rPr lang="cs-CZ" altLang="cs-CZ" sz="2400" dirty="0">
                <a:solidFill>
                  <a:srgbClr val="0070C0"/>
                </a:solidFill>
              </a:rPr>
              <a:t> energetického potenciálu </a:t>
            </a:r>
            <a:r>
              <a:rPr lang="cs-CZ" altLang="cs-CZ" sz="2400" dirty="0">
                <a:solidFill>
                  <a:srgbClr val="7030A0"/>
                </a:solidFill>
              </a:rPr>
              <a:t/>
            </a:r>
            <a:br>
              <a:rPr lang="cs-CZ" altLang="cs-CZ" sz="2400" dirty="0">
                <a:solidFill>
                  <a:srgbClr val="7030A0"/>
                </a:solidFill>
              </a:rPr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a jeho </a:t>
            </a:r>
            <a:r>
              <a:rPr lang="cs-CZ" altLang="cs-CZ" sz="2400" dirty="0" smtClean="0"/>
              <a:t>vztah k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>
                <a:solidFill>
                  <a:srgbClr val="7030A0"/>
                </a:solidFill>
              </a:rPr>
              <a:t>načasování </a:t>
            </a:r>
            <a:r>
              <a:rPr lang="cs-CZ" altLang="cs-CZ" sz="2400" b="1" dirty="0">
                <a:solidFill>
                  <a:srgbClr val="7030A0"/>
                </a:solidFill>
              </a:rPr>
              <a:t>a intenzitě zátěže</a:t>
            </a:r>
          </a:p>
        </p:txBody>
      </p:sp>
    </p:spTree>
    <p:extLst>
      <p:ext uri="{BB962C8B-B14F-4D97-AF65-F5344CB8AC3E}">
        <p14:creationId xmlns:p14="http://schemas.microsoft.com/office/powerpoint/2010/main" val="19866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692150"/>
            <a:ext cx="8147050" cy="2160588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400" b="1" i="1" u="sng" dirty="0" err="1"/>
              <a:t>Detrénink</a:t>
            </a:r>
            <a:r>
              <a:rPr lang="cs-CZ" altLang="cs-CZ" sz="2400" b="1" i="1" u="sng" dirty="0"/>
              <a:t>, </a:t>
            </a:r>
            <a:r>
              <a:rPr lang="cs-CZ" altLang="cs-CZ" sz="2400" b="1" i="1" u="sng" dirty="0" err="1"/>
              <a:t>Retrénink</a:t>
            </a:r>
            <a:endParaRPr lang="cs-CZ" altLang="cs-CZ" sz="2400" i="1" u="sng" dirty="0"/>
          </a:p>
          <a:p>
            <a:pPr marL="609600" indent="-609600">
              <a:buNone/>
            </a:pPr>
            <a:r>
              <a:rPr lang="cs-CZ" altLang="cs-CZ" sz="1400" i="1" dirty="0"/>
              <a:t>(</a:t>
            </a:r>
            <a:r>
              <a:rPr lang="cs-CZ" altLang="cs-CZ" sz="1400" i="1" dirty="0" err="1"/>
              <a:t>Wilmore</a:t>
            </a:r>
            <a:r>
              <a:rPr lang="cs-CZ" altLang="cs-CZ" sz="1400" i="1" dirty="0"/>
              <a:t>, </a:t>
            </a:r>
            <a:r>
              <a:rPr lang="cs-CZ" altLang="cs-CZ" sz="1400" i="1" dirty="0" err="1"/>
              <a:t>Costil</a:t>
            </a:r>
            <a:r>
              <a:rPr lang="cs-CZ" altLang="cs-CZ" sz="1400" i="1" dirty="0"/>
              <a:t>, 2004; </a:t>
            </a:r>
            <a:r>
              <a:rPr lang="cs-CZ" altLang="cs-CZ" sz="1400" i="1" dirty="0" err="1"/>
              <a:t>McArdle</a:t>
            </a:r>
            <a:r>
              <a:rPr lang="cs-CZ" altLang="cs-CZ" sz="1400" i="1" dirty="0"/>
              <a:t>., 2007)</a:t>
            </a:r>
          </a:p>
          <a:p>
            <a:pPr marL="609600" indent="-609600"/>
            <a:r>
              <a:rPr lang="cs-CZ" altLang="cs-CZ" sz="2000" i="1" u="sng" dirty="0" err="1">
                <a:solidFill>
                  <a:srgbClr val="0070C0"/>
                </a:solidFill>
              </a:rPr>
              <a:t>Detrénink</a:t>
            </a:r>
            <a:r>
              <a:rPr lang="cs-CZ" altLang="cs-CZ" sz="2000" i="1" dirty="0"/>
              <a:t> – snižování kapacity energetických systémů, transportního systému atd. v období bez tréninku.</a:t>
            </a:r>
          </a:p>
          <a:p>
            <a:pPr marL="609600" indent="-609600"/>
            <a:r>
              <a:rPr lang="cs-CZ" altLang="cs-CZ" sz="2000" i="1" u="sng" dirty="0" err="1">
                <a:solidFill>
                  <a:srgbClr val="0070C0"/>
                </a:solidFill>
              </a:rPr>
              <a:t>Retrénink</a:t>
            </a:r>
            <a:r>
              <a:rPr lang="cs-CZ" altLang="cs-CZ" sz="2000" i="1" dirty="0"/>
              <a:t> – opětovný nárůst kapacit při opětovném tréninku po období bez tréninku.</a:t>
            </a:r>
          </a:p>
        </p:txBody>
      </p:sp>
      <p:pic>
        <p:nvPicPr>
          <p:cNvPr id="5124" name="Picture 4" descr="McArdle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81300"/>
            <a:ext cx="9144000" cy="407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8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Tapering0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0"/>
            <a:ext cx="42116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951" y="981076"/>
            <a:ext cx="4968875" cy="2016125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cs-CZ" altLang="cs-CZ" sz="2400" i="1" u="sng" dirty="0">
                <a:solidFill>
                  <a:srgbClr val="0070C0"/>
                </a:solidFill>
              </a:rPr>
              <a:t>Doladění před závodem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b="1" dirty="0"/>
              <a:t>(</a:t>
            </a:r>
            <a:r>
              <a:rPr lang="cs-CZ" altLang="cs-CZ" sz="2000" b="1" dirty="0" err="1"/>
              <a:t>Tapering</a:t>
            </a:r>
            <a:r>
              <a:rPr lang="cs-CZ" altLang="cs-CZ" sz="2000" b="1" dirty="0"/>
              <a:t>)</a:t>
            </a:r>
            <a:endParaRPr lang="cs-CZ" altLang="cs-CZ" sz="2000" i="1" dirty="0"/>
          </a:p>
          <a:p>
            <a:pPr marL="609600" indent="-609600">
              <a:buNone/>
            </a:pPr>
            <a:r>
              <a:rPr lang="cs-CZ" altLang="cs-CZ" sz="1800" i="1" dirty="0"/>
              <a:t>(</a:t>
            </a:r>
            <a:r>
              <a:rPr lang="cs-CZ" altLang="cs-CZ" sz="1800" i="1" dirty="0" err="1"/>
              <a:t>Wilmore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Costil</a:t>
            </a:r>
            <a:r>
              <a:rPr lang="cs-CZ" altLang="cs-CZ" sz="1800" i="1" dirty="0"/>
              <a:t>, 2004)</a:t>
            </a:r>
            <a:endParaRPr lang="cs-CZ" altLang="cs-CZ" sz="1800" b="1" i="1" dirty="0"/>
          </a:p>
          <a:p>
            <a:pPr marL="609600" indent="-609600"/>
            <a:r>
              <a:rPr lang="cs-CZ" altLang="cs-CZ" sz="1800" b="1" i="1" dirty="0"/>
              <a:t>Snížení tréninkové zátěže v posledním týdnu před závodem.</a:t>
            </a:r>
            <a:endParaRPr lang="cs-CZ" altLang="cs-CZ" sz="1800" dirty="0"/>
          </a:p>
          <a:p>
            <a:pPr marL="609600" indent="-609600"/>
            <a:r>
              <a:rPr lang="cs-CZ" altLang="cs-CZ" sz="1800" dirty="0"/>
              <a:t>	Zlepšení času na 5 km běh o 3% a VO2 o 6% (zlepšení ekonomiky běhu)</a:t>
            </a:r>
          </a:p>
        </p:txBody>
      </p:sp>
      <p:pic>
        <p:nvPicPr>
          <p:cNvPr id="29701" name="Picture 6" descr="Tapering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2997200"/>
            <a:ext cx="3735388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7464425" y="260350"/>
            <a:ext cx="13668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běh 5 km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4295776" y="3213100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(Houmard et al., 1994)</a:t>
            </a:r>
          </a:p>
        </p:txBody>
      </p:sp>
    </p:spTree>
    <p:extLst>
      <p:ext uri="{BB962C8B-B14F-4D97-AF65-F5344CB8AC3E}">
        <p14:creationId xmlns:p14="http://schemas.microsoft.com/office/powerpoint/2010/main" val="393470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owers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9"/>
          <a:stretch/>
        </p:blipFill>
        <p:spPr bwMode="auto">
          <a:xfrm>
            <a:off x="2152490" y="1412876"/>
            <a:ext cx="8509706" cy="526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93646" y="458769"/>
            <a:ext cx="90273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VÝZNAM POZVOLNÉHO PŘECHODU DO KLIDU NA KONCI TRÉNINKU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 smtClean="0"/>
              <a:t>Pokles </a:t>
            </a:r>
            <a:r>
              <a:rPr lang="cs-CZ" altLang="cs-CZ" sz="1800" b="1" dirty="0"/>
              <a:t>laktátu v zotavení při pasívním odpočinku a s lehkou zátěží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dirty="0"/>
              <a:t>(</a:t>
            </a:r>
            <a:r>
              <a:rPr lang="cs-CZ" altLang="cs-CZ" sz="1800" dirty="0" err="1"/>
              <a:t>Powers</a:t>
            </a:r>
            <a:r>
              <a:rPr lang="cs-CZ" altLang="cs-CZ" sz="1800" dirty="0"/>
              <a:t>, 2007) </a:t>
            </a:r>
          </a:p>
        </p:txBody>
      </p:sp>
    </p:spTree>
    <p:extLst>
      <p:ext uri="{BB962C8B-B14F-4D97-AF65-F5344CB8AC3E}">
        <p14:creationId xmlns:p14="http://schemas.microsoft.com/office/powerpoint/2010/main" val="410494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943452" y="89813"/>
            <a:ext cx="244951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/>
              <a:t>Genetic</a:t>
            </a:r>
            <a:r>
              <a:rPr lang="cs-CZ" altLang="cs-CZ" sz="2000" dirty="0" err="1"/>
              <a:t>ké</a:t>
            </a:r>
            <a:r>
              <a:rPr lang="en-GB" altLang="cs-CZ" sz="2000" dirty="0"/>
              <a:t> </a:t>
            </a:r>
            <a:r>
              <a:rPr lang="cs-CZ" altLang="cs-CZ" sz="2000" dirty="0" smtClean="0"/>
              <a:t>vlohy</a:t>
            </a:r>
            <a:endParaRPr lang="en-GB" altLang="cs-CZ" sz="2000" dirty="0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6168247" y="488176"/>
            <a:ext cx="1" cy="196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2158664" y="1105840"/>
            <a:ext cx="8179472" cy="5599244"/>
            <a:chOff x="1424" y="1424"/>
            <a:chExt cx="9180" cy="9000"/>
          </a:xfrm>
        </p:grpSpPr>
        <p:sp>
          <p:nvSpPr>
            <p:cNvPr id="5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424" y="1424"/>
              <a:ext cx="9180" cy="9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1784" y="1604"/>
              <a:ext cx="8460" cy="54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ŘÍDÍCÍ CENTRUM</a:t>
              </a: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MOZEK - MÍCHA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1784" y="2144"/>
              <a:ext cx="180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Motorická kůra</a:t>
              </a:r>
              <a:endParaRPr kumimoji="0" lang="cs-CZ" alt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>
              <a:off x="8264" y="2144"/>
              <a:ext cx="1981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senzorická kůra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Míšní dráhy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4124" y="214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Mozková centra integrace a kooperace (mozeček aj.)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1784" y="4484"/>
              <a:ext cx="36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</a:t>
              </a:r>
              <a:r>
                <a:rPr lang="cs-CZ" altLang="cs-CZ" sz="14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POKYN</a:t>
              </a: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4124" y="2864"/>
              <a:ext cx="1260" cy="10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Centra autonom. systému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3944" y="5204"/>
              <a:ext cx="144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Autonomní systém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43"/>
            <p:cNvSpPr>
              <a:spLocks noChangeShapeType="1"/>
            </p:cNvSpPr>
            <p:nvPr/>
          </p:nvSpPr>
          <p:spPr bwMode="auto">
            <a:xfrm>
              <a:off x="232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6104" y="2864"/>
              <a:ext cx="16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Hypotalamus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Hypofýza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484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5384" y="340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H="1">
              <a:off x="772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H="1">
              <a:off x="3584" y="2504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6104" y="4124"/>
              <a:ext cx="41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PŘENOS INFORMACE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6104" y="4664"/>
              <a:ext cx="1260" cy="12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Žlázy s vnitřní sekrecí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664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1784" y="7724"/>
              <a:ext cx="6839" cy="5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EFEKTORY POHYBU: </a:t>
              </a:r>
              <a:r>
                <a:rPr kumimoji="0" lang="cs-CZ" altLang="cs-CZ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Svaly</a:t>
              </a: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šlachy, klouby;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</a:t>
              </a:r>
              <a:r>
                <a:rPr kumimoji="0" lang="cs-CZ" altLang="cs-CZ" sz="1400" b="1" i="1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Proprioreceptory</a:t>
              </a:r>
              <a:endParaRPr kumimoji="0" lang="cs-CZ" altLang="cs-CZ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8804" y="7724"/>
              <a:ext cx="1440" cy="1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SMYSLY</a:t>
              </a: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Oko, Ucho, Receptory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4843" y="592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784" y="8264"/>
              <a:ext cx="6840" cy="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cs-CZ" altLang="cs-CZ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→ </a:t>
              </a:r>
              <a:r>
                <a:rPr lang="cs-CZ" altLang="cs-CZ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SPORTOVNÍ VÝKON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9164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8623" y="5924"/>
              <a:ext cx="1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84" y="6284"/>
              <a:ext cx="2160" cy="1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ZDROJE ENERGIE</a:t>
              </a: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Dýchací,Trávicí, Uropoetická soust.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944" y="6464"/>
              <a:ext cx="1980" cy="720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TRANSPORT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Krevní oběh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6" name="Line 26"/>
            <p:cNvSpPr>
              <a:spLocks noChangeShapeType="1"/>
            </p:cNvSpPr>
            <p:nvPr/>
          </p:nvSpPr>
          <p:spPr bwMode="auto">
            <a:xfrm>
              <a:off x="5924" y="682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7" name="Line 25"/>
            <p:cNvSpPr>
              <a:spLocks noChangeShapeType="1"/>
            </p:cNvSpPr>
            <p:nvPr/>
          </p:nvSpPr>
          <p:spPr bwMode="auto">
            <a:xfrm flipV="1">
              <a:off x="808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78" name="Text Box 24"/>
            <p:cNvSpPr txBox="1">
              <a:spLocks noChangeArrowheads="1"/>
            </p:cNvSpPr>
            <p:nvPr/>
          </p:nvSpPr>
          <p:spPr bwMode="auto">
            <a:xfrm>
              <a:off x="1784" y="9524"/>
              <a:ext cx="8460" cy="540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PROSTŘEDÍ</a:t>
              </a: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OBJEKTY - pohyb – změny – podněty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79" name="Line 23"/>
            <p:cNvSpPr>
              <a:spLocks noChangeShapeType="1"/>
            </p:cNvSpPr>
            <p:nvPr/>
          </p:nvSpPr>
          <p:spPr bwMode="auto">
            <a:xfrm>
              <a:off x="538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0" name="Line 22"/>
            <p:cNvSpPr>
              <a:spLocks noChangeShapeType="1"/>
            </p:cNvSpPr>
            <p:nvPr/>
          </p:nvSpPr>
          <p:spPr bwMode="auto">
            <a:xfrm flipV="1">
              <a:off x="700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1" name="Line 21"/>
            <p:cNvSpPr>
              <a:spLocks noChangeShapeType="1"/>
            </p:cNvSpPr>
            <p:nvPr/>
          </p:nvSpPr>
          <p:spPr bwMode="auto">
            <a:xfrm flipV="1">
              <a:off x="916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2" name="Line 20"/>
            <p:cNvSpPr>
              <a:spLocks noChangeShapeType="1"/>
            </p:cNvSpPr>
            <p:nvPr/>
          </p:nvSpPr>
          <p:spPr bwMode="auto">
            <a:xfrm>
              <a:off x="7004" y="592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5" name="Line 19"/>
            <p:cNvSpPr>
              <a:spLocks noChangeShapeType="1"/>
            </p:cNvSpPr>
            <p:nvPr/>
          </p:nvSpPr>
          <p:spPr bwMode="auto">
            <a:xfrm flipH="1">
              <a:off x="592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6" name="Line 18"/>
            <p:cNvSpPr>
              <a:spLocks noChangeShapeType="1"/>
            </p:cNvSpPr>
            <p:nvPr/>
          </p:nvSpPr>
          <p:spPr bwMode="auto">
            <a:xfrm>
              <a:off x="5384" y="5924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88" name="Text Box 17"/>
            <p:cNvSpPr txBox="1">
              <a:spLocks noChangeArrowheads="1"/>
            </p:cNvSpPr>
            <p:nvPr/>
          </p:nvSpPr>
          <p:spPr bwMode="auto">
            <a:xfrm>
              <a:off x="1784" y="5204"/>
              <a:ext cx="180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Motorické dráhy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564" y="7184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0" name="Line 15"/>
            <p:cNvSpPr>
              <a:spLocks noChangeShapeType="1"/>
            </p:cNvSpPr>
            <p:nvPr/>
          </p:nvSpPr>
          <p:spPr bwMode="auto">
            <a:xfrm flipV="1">
              <a:off x="5024" y="5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2" name="Line 14"/>
            <p:cNvSpPr>
              <a:spLocks noChangeShapeType="1"/>
            </p:cNvSpPr>
            <p:nvPr/>
          </p:nvSpPr>
          <p:spPr bwMode="auto">
            <a:xfrm flipV="1">
              <a:off x="5024" y="394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196" name="Line 13"/>
            <p:cNvSpPr>
              <a:spLocks noChangeShapeType="1"/>
            </p:cNvSpPr>
            <p:nvPr/>
          </p:nvSpPr>
          <p:spPr bwMode="auto">
            <a:xfrm flipH="1">
              <a:off x="5924" y="664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1" name="Line 12"/>
            <p:cNvSpPr>
              <a:spLocks noChangeShapeType="1"/>
            </p:cNvSpPr>
            <p:nvPr/>
          </p:nvSpPr>
          <p:spPr bwMode="auto">
            <a:xfrm flipV="1">
              <a:off x="5744" y="5924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203" name="Line 11"/>
            <p:cNvSpPr>
              <a:spLocks noChangeShapeType="1"/>
            </p:cNvSpPr>
            <p:nvPr/>
          </p:nvSpPr>
          <p:spPr bwMode="auto">
            <a:xfrm flipV="1">
              <a:off x="5564" y="1964"/>
              <a:ext cx="1" cy="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6" name="Line 10"/>
            <p:cNvSpPr>
              <a:spLocks noChangeShapeType="1"/>
            </p:cNvSpPr>
            <p:nvPr/>
          </p:nvSpPr>
          <p:spPr bwMode="auto">
            <a:xfrm>
              <a:off x="5384" y="8804"/>
              <a:ext cx="1" cy="72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37" name="Text Box 9"/>
            <p:cNvSpPr txBox="1">
              <a:spLocks noChangeArrowheads="1"/>
            </p:cNvSpPr>
            <p:nvPr/>
          </p:nvSpPr>
          <p:spPr bwMode="auto">
            <a:xfrm>
              <a:off x="7724" y="4664"/>
              <a:ext cx="2520" cy="5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PERIFERNÍ NERVY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39" name="Text Box 8"/>
            <p:cNvSpPr txBox="1">
              <a:spLocks noChangeArrowheads="1"/>
            </p:cNvSpPr>
            <p:nvPr/>
          </p:nvSpPr>
          <p:spPr bwMode="auto">
            <a:xfrm>
              <a:off x="7724" y="5204"/>
              <a:ext cx="2520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Senzitivní a senzorické dráhy</a:t>
              </a:r>
              <a:endParaRPr kumimoji="0" lang="cs-CZ" alt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40" name="Line 7"/>
            <p:cNvSpPr>
              <a:spLocks noChangeShapeType="1"/>
            </p:cNvSpPr>
            <p:nvPr/>
          </p:nvSpPr>
          <p:spPr bwMode="auto">
            <a:xfrm>
              <a:off x="6464" y="358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1" name="Line 6"/>
            <p:cNvSpPr>
              <a:spLocks noChangeShapeType="1"/>
            </p:cNvSpPr>
            <p:nvPr/>
          </p:nvSpPr>
          <p:spPr bwMode="auto">
            <a:xfrm flipV="1">
              <a:off x="9884" y="3224"/>
              <a:ext cx="1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>
              <a:off x="2324" y="3224"/>
              <a:ext cx="1" cy="1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3" name="Line 4"/>
            <p:cNvSpPr>
              <a:spLocks noChangeShapeType="1"/>
            </p:cNvSpPr>
            <p:nvPr/>
          </p:nvSpPr>
          <p:spPr bwMode="auto">
            <a:xfrm flipH="1" flipV="1">
              <a:off x="8084" y="1964"/>
              <a:ext cx="54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>
              <a:off x="5924" y="1964"/>
              <a:ext cx="1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45" name="Line 2"/>
            <p:cNvSpPr>
              <a:spLocks noChangeShapeType="1"/>
            </p:cNvSpPr>
            <p:nvPr/>
          </p:nvSpPr>
          <p:spPr bwMode="auto">
            <a:xfrm flipH="1">
              <a:off x="3224" y="1964"/>
              <a:ext cx="72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5" name="Line 32"/>
          <p:cNvSpPr>
            <a:spLocks noChangeShapeType="1"/>
          </p:cNvSpPr>
          <p:nvPr/>
        </p:nvSpPr>
        <p:spPr bwMode="auto">
          <a:xfrm>
            <a:off x="5685281" y="3615006"/>
            <a:ext cx="643310" cy="1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14337" y="680715"/>
            <a:ext cx="1304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B050"/>
                </a:solidFill>
              </a:rPr>
              <a:t>REAKCE NA ZÁTĚŽ</a:t>
            </a: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  <a:p>
            <a:pPr algn="r"/>
            <a:r>
              <a:rPr lang="cs-CZ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</a:p>
          <a:p>
            <a:pPr algn="r"/>
            <a:r>
              <a:rPr lang="cs-CZ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→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0337245" y="694396"/>
            <a:ext cx="14434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ADAPTACE NA ZÁTĚŽ</a:t>
            </a: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←</a:t>
            </a:r>
          </a:p>
          <a:p>
            <a:endParaRPr 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1072397" y="42468"/>
            <a:ext cx="3776352" cy="604584"/>
          </a:xfrm>
          <a:prstGeom prst="bentArrow">
            <a:avLst>
              <a:gd name="adj1" fmla="val 36785"/>
              <a:gd name="adj2" fmla="val 50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OXID.STRES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→</a:t>
            </a:r>
            <a:r>
              <a:rPr lang="cs-CZ" dirty="0" smtClean="0">
                <a:solidFill>
                  <a:schemeClr val="tx1"/>
                </a:solidFill>
              </a:rPr>
              <a:t> POŠKOZENÍ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8196121" y="24359"/>
            <a:ext cx="3949107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DESADAPTACE - snížení úrovně adaptace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MALADAPTACE</a:t>
            </a:r>
            <a:r>
              <a:rPr lang="cs-CZ" dirty="0">
                <a:latin typeface="Calibri" panose="020F0502020204030204" pitchFamily="34" charset="0"/>
              </a:rPr>
              <a:t>– porucha, </a:t>
            </a:r>
            <a:r>
              <a:rPr lang="cs-CZ" dirty="0" smtClean="0">
                <a:latin typeface="Calibri" panose="020F0502020204030204" pitchFamily="34" charset="0"/>
              </a:rPr>
              <a:t>poškození</a:t>
            </a:r>
            <a:endParaRPr lang="cs-CZ" dirty="0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068071" y="759404"/>
            <a:ext cx="62002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Fyziologické faktory </a:t>
            </a:r>
            <a:r>
              <a:rPr lang="en-US" altLang="cs-CZ" sz="20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FUNKCE</a:t>
            </a:r>
            <a:r>
              <a:rPr lang="en-US" altLang="cs-CZ" sz="20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cs-CZ" altLang="cs-CZ" sz="2000" dirty="0" smtClean="0">
                <a:solidFill>
                  <a:schemeClr val="accent5">
                    <a:lumMod val="75000"/>
                  </a:schemeClr>
                </a:solidFill>
              </a:rPr>
              <a:t> - duševní, tělesné</a:t>
            </a:r>
            <a:endParaRPr lang="en-GB" alt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66757" y="37897"/>
            <a:ext cx="649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HLAVNÍ CÍLE KONDIČNÍHO TRÉNINKU</a:t>
            </a:r>
          </a:p>
          <a:p>
            <a:pPr algn="ctr"/>
            <a:r>
              <a:rPr lang="cs-CZ" sz="2400" dirty="0" smtClean="0"/>
              <a:t>zlepšit nebo udržet kondiční motorické schopnosti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85174" y="1401214"/>
            <a:ext cx="5050302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REKREAČNÍ (NE)SPORTOVEC</a:t>
            </a:r>
          </a:p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(nesoutěžní)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→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dobře zvládat běžné denní činnosti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práce (sedavá), bydlení, rodina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zábava, cestování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dobře </a:t>
            </a:r>
            <a:r>
              <a:rPr lang="cs-CZ" sz="2400" b="1" dirty="0" smtClean="0">
                <a:solidFill>
                  <a:srgbClr val="FF0000"/>
                </a:solidFill>
              </a:rPr>
              <a:t>se cítit, být spokojen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74956" y="1396958"/>
            <a:ext cx="4426634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SPORTOVEC</a:t>
            </a:r>
          </a:p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(soutěžní/výkonnostní)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→</a:t>
            </a:r>
            <a:r>
              <a:rPr lang="cs-CZ" sz="2400" dirty="0" smtClean="0"/>
              <a:t> dobře zvládat speciální trénink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dirty="0" smtClean="0"/>
              <a:t>zlepšit sportovní výkonnost</a:t>
            </a:r>
            <a:endParaRPr lang="cs-CZ" sz="2400" dirty="0"/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úspěch ve sportovní soutěži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→</a:t>
            </a:r>
            <a:r>
              <a:rPr lang="cs-CZ" sz="2400" dirty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být spokojen (</a:t>
            </a:r>
            <a:r>
              <a:rPr lang="cs-CZ" sz="2400" b="1" dirty="0" err="1" smtClean="0">
                <a:solidFill>
                  <a:srgbClr val="FF0000"/>
                </a:solidFill>
              </a:rPr>
              <a:t>profi</a:t>
            </a:r>
            <a:r>
              <a:rPr lang="cs-CZ" sz="2400" b="1" dirty="0" smtClean="0">
                <a:solidFill>
                  <a:srgbClr val="FF0000"/>
                </a:solidFill>
              </a:rPr>
              <a:t>: uživit se)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4145607" y="868894"/>
            <a:ext cx="1350499" cy="528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781964" y="868894"/>
            <a:ext cx="1493519" cy="5280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56" y="3808357"/>
            <a:ext cx="3217138" cy="224614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70308" r="34522" b="12750"/>
          <a:stretch/>
        </p:blipFill>
        <p:spPr>
          <a:xfrm>
            <a:off x="423121" y="6153323"/>
            <a:ext cx="5737439" cy="70042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56" y="3808357"/>
            <a:ext cx="4426634" cy="2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6" y="1190604"/>
            <a:ext cx="7380871" cy="52829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43575" y="464063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7030A0"/>
                </a:solidFill>
              </a:rPr>
              <a:t>Nízká úroveň aerobní kapacity osob se sedavým způsobem života</a:t>
            </a:r>
          </a:p>
          <a:p>
            <a:pPr algn="ctr"/>
            <a:r>
              <a:rPr lang="cs-CZ" sz="1200" dirty="0" smtClean="0"/>
              <a:t>(Jackson et al., 1999)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27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55" y="0"/>
            <a:ext cx="8907851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54913" y="261240"/>
            <a:ext cx="176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(Měkota, 2000)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7897" y="134631"/>
            <a:ext cx="3784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BEZPROSTŘEDNÍ Cíle</a:t>
            </a: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kondičního tréninku</a:t>
            </a: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zlepšit kondiční schopnosti</a:t>
            </a:r>
          </a:p>
          <a:p>
            <a:pPr lvl="1"/>
            <a:r>
              <a:rPr lang="cs-CZ" sz="2400" dirty="0" smtClean="0"/>
              <a:t>sílu (trup, končetiny)</a:t>
            </a:r>
          </a:p>
          <a:p>
            <a:pPr lvl="1"/>
            <a:r>
              <a:rPr lang="cs-CZ" sz="2400" dirty="0" smtClean="0"/>
              <a:t>vytrvalost</a:t>
            </a:r>
          </a:p>
          <a:p>
            <a:pPr lvl="1"/>
            <a:r>
              <a:rPr lang="cs-CZ" sz="2400" dirty="0" smtClean="0"/>
              <a:t>rychlost</a:t>
            </a:r>
          </a:p>
          <a:p>
            <a:pPr lvl="1"/>
            <a:r>
              <a:rPr lang="cs-CZ" sz="2400" dirty="0" smtClean="0"/>
              <a:t>ohebnost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776312" y="749661"/>
            <a:ext cx="5269214" cy="355505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0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0070C0"/>
                </a:solidFill>
              </a:rPr>
              <a:t>ENERGETICKÝ METABOLISMUS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412876"/>
            <a:ext cx="8229600" cy="4915735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cs-CZ" altLang="cs-CZ" sz="2400" b="1" i="1" u="sng" dirty="0">
                <a:solidFill>
                  <a:srgbClr val="7030A0"/>
                </a:solidFill>
              </a:rPr>
              <a:t>Adaptace svalových vláken na tréninkové zatížení</a:t>
            </a:r>
          </a:p>
          <a:p>
            <a:pPr marL="609600" indent="-609600">
              <a:buNone/>
            </a:pPr>
            <a:r>
              <a:rPr lang="cs-CZ" altLang="cs-CZ" sz="1200" i="1" dirty="0">
                <a:solidFill>
                  <a:srgbClr val="7030A0"/>
                </a:solidFill>
              </a:rPr>
              <a:t>(</a:t>
            </a:r>
            <a:r>
              <a:rPr lang="cs-CZ" altLang="cs-CZ" sz="1200" i="1" dirty="0" err="1">
                <a:solidFill>
                  <a:srgbClr val="7030A0"/>
                </a:solidFill>
              </a:rPr>
              <a:t>Powers</a:t>
            </a:r>
            <a:r>
              <a:rPr lang="cs-CZ" altLang="cs-CZ" sz="1200" i="1" dirty="0">
                <a:solidFill>
                  <a:srgbClr val="7030A0"/>
                </a:solidFill>
              </a:rPr>
              <a:t> &amp; </a:t>
            </a:r>
            <a:r>
              <a:rPr lang="cs-CZ" altLang="cs-CZ" sz="1200" i="1" dirty="0" err="1">
                <a:solidFill>
                  <a:srgbClr val="7030A0"/>
                </a:solidFill>
              </a:rPr>
              <a:t>Howley</a:t>
            </a:r>
            <a:r>
              <a:rPr lang="cs-CZ" altLang="cs-CZ" sz="1200" i="1" dirty="0">
                <a:solidFill>
                  <a:srgbClr val="7030A0"/>
                </a:solidFill>
              </a:rPr>
              <a:t> 2007)</a:t>
            </a:r>
          </a:p>
          <a:p>
            <a:pPr marL="609600" indent="-609600">
              <a:buNone/>
            </a:pPr>
            <a:endParaRPr lang="cs-CZ" altLang="cs-CZ" sz="1200" dirty="0">
              <a:solidFill>
                <a:srgbClr val="0070C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FF0000"/>
                </a:solidFill>
              </a:rPr>
              <a:t>Vytrvalostní trénink → </a:t>
            </a:r>
            <a:r>
              <a:rPr lang="cs-CZ" altLang="cs-CZ" sz="2400" b="1" i="1" dirty="0">
                <a:solidFill>
                  <a:srgbClr val="FF0000"/>
                </a:solidFill>
              </a:rPr>
              <a:t>zvýšení enzymatické oxidativní kapacity</a:t>
            </a:r>
            <a:r>
              <a:rPr lang="cs-CZ" altLang="cs-CZ" sz="2400" dirty="0">
                <a:solidFill>
                  <a:srgbClr val="FF0000"/>
                </a:solidFill>
              </a:rPr>
              <a:t> vláken (+prokrvení</a:t>
            </a:r>
            <a:r>
              <a:rPr lang="cs-CZ" altLang="cs-CZ" sz="2400" dirty="0" smtClean="0">
                <a:solidFill>
                  <a:srgbClr val="FF0000"/>
                </a:solidFill>
              </a:rPr>
              <a:t>).</a:t>
            </a:r>
          </a:p>
          <a:p>
            <a:pPr marL="609600" indent="-609600"/>
            <a:endParaRPr lang="cs-CZ" altLang="cs-CZ" sz="2400" dirty="0">
              <a:solidFill>
                <a:srgbClr val="FF000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0070C0"/>
                </a:solidFill>
              </a:rPr>
              <a:t>Silový trénink → </a:t>
            </a:r>
            <a:r>
              <a:rPr lang="cs-CZ" altLang="cs-CZ" sz="2400" b="1" i="1" dirty="0">
                <a:solidFill>
                  <a:srgbClr val="0070C0"/>
                </a:solidFill>
              </a:rPr>
              <a:t>hypertrofie </a:t>
            </a:r>
            <a:r>
              <a:rPr lang="cs-CZ" altLang="cs-CZ" sz="2400" dirty="0">
                <a:solidFill>
                  <a:srgbClr val="0070C0"/>
                </a:solidFill>
              </a:rPr>
              <a:t>vláken (akumulace zdrojů energie).</a:t>
            </a:r>
          </a:p>
          <a:p>
            <a:pPr marL="609600" indent="-609600"/>
            <a:endParaRPr lang="cs-CZ" altLang="cs-CZ" sz="2400" dirty="0">
              <a:solidFill>
                <a:srgbClr val="0070C0"/>
              </a:solidFill>
            </a:endParaRPr>
          </a:p>
          <a:p>
            <a:pPr marL="609600" indent="-609600"/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>
                <a:solidFill>
                  <a:srgbClr val="7030A0"/>
                </a:solidFill>
              </a:rPr>
              <a:t>Vytrvalostní i odporový trénink → </a:t>
            </a:r>
            <a:r>
              <a:rPr lang="cs-CZ" altLang="cs-CZ" sz="2400" b="1" i="1" dirty="0">
                <a:solidFill>
                  <a:srgbClr val="7030A0"/>
                </a:solidFill>
              </a:rPr>
              <a:t>snížení poměru vláken Rychlá / Pomalá</a:t>
            </a:r>
            <a:r>
              <a:rPr lang="cs-CZ" altLang="cs-CZ" sz="2400" dirty="0">
                <a:solidFill>
                  <a:srgbClr val="7030A0"/>
                </a:solidFill>
              </a:rPr>
              <a:t>.</a:t>
            </a:r>
          </a:p>
          <a:p>
            <a:pPr marL="990600" lvl="1" indent="-533400"/>
            <a:r>
              <a:rPr lang="cs-CZ" altLang="cs-CZ" sz="2000" dirty="0">
                <a:solidFill>
                  <a:srgbClr val="7030A0"/>
                </a:solidFill>
              </a:rPr>
              <a:t>Odporový trénink → mírné snížení poměru vláken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/ </a:t>
            </a:r>
            <a:r>
              <a:rPr lang="cs-CZ" altLang="cs-CZ" sz="2000" dirty="0" err="1">
                <a:solidFill>
                  <a:srgbClr val="7030A0"/>
                </a:solidFill>
              </a:rPr>
              <a:t>IIa</a:t>
            </a:r>
            <a:r>
              <a:rPr lang="cs-CZ" altLang="cs-CZ" sz="2000" dirty="0">
                <a:solidFill>
                  <a:srgbClr val="7030A0"/>
                </a:solidFill>
              </a:rPr>
              <a:t>.</a:t>
            </a:r>
          </a:p>
          <a:p>
            <a:pPr marL="990600" lvl="1" indent="-533400"/>
            <a:r>
              <a:rPr lang="cs-CZ" altLang="cs-CZ" sz="2000" dirty="0">
                <a:solidFill>
                  <a:srgbClr val="7030A0"/>
                </a:solidFill>
              </a:rPr>
              <a:t>Vytrvalostní trénink → zvýšení podílu vláken I /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(Postupná přeměna: </a:t>
            </a:r>
            <a:r>
              <a:rPr lang="cs-CZ" altLang="cs-CZ" sz="2000" dirty="0" err="1">
                <a:solidFill>
                  <a:srgbClr val="7030A0"/>
                </a:solidFill>
              </a:rPr>
              <a:t>IIx</a:t>
            </a:r>
            <a:r>
              <a:rPr lang="cs-CZ" altLang="cs-CZ" sz="2000" dirty="0">
                <a:solidFill>
                  <a:srgbClr val="7030A0"/>
                </a:solidFill>
              </a:rPr>
              <a:t> → </a:t>
            </a:r>
            <a:r>
              <a:rPr lang="cs-CZ" altLang="cs-CZ" sz="2000" dirty="0" err="1">
                <a:solidFill>
                  <a:srgbClr val="7030A0"/>
                </a:solidFill>
              </a:rPr>
              <a:t>IIa</a:t>
            </a:r>
            <a:r>
              <a:rPr lang="cs-CZ" altLang="cs-CZ" sz="2000" dirty="0">
                <a:solidFill>
                  <a:srgbClr val="7030A0"/>
                </a:solidFill>
              </a:rPr>
              <a:t> → I).</a:t>
            </a:r>
          </a:p>
          <a:p>
            <a:pPr marL="609600" indent="-609600"/>
            <a:endParaRPr lang="cs-CZ" alt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_me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49" y="0"/>
            <a:ext cx="6684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9711" y="512264"/>
            <a:ext cx="45648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ENERGIE PRO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SVALOVOU PRÁCI - POHYB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21370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zdro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807" y="44450"/>
            <a:ext cx="9917722" cy="537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52347" y="160778"/>
            <a:ext cx="7114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Podíl </a:t>
            </a:r>
            <a:r>
              <a:rPr lang="cs-CZ" altLang="cs-CZ" sz="2000" b="1" dirty="0" err="1">
                <a:solidFill>
                  <a:srgbClr val="0070C0"/>
                </a:solidFill>
              </a:rPr>
              <a:t>energ</a:t>
            </a:r>
            <a:r>
              <a:rPr lang="en-US" altLang="cs-CZ" sz="2000" b="1" dirty="0" err="1">
                <a:solidFill>
                  <a:srgbClr val="0070C0"/>
                </a:solidFill>
              </a:rPr>
              <a:t>etick</a:t>
            </a:r>
            <a:r>
              <a:rPr lang="cs-CZ" altLang="cs-CZ" sz="2000" b="1" dirty="0" err="1">
                <a:solidFill>
                  <a:srgbClr val="0070C0"/>
                </a:solidFill>
              </a:rPr>
              <a:t>ého</a:t>
            </a:r>
            <a:r>
              <a:rPr lang="cs-CZ" altLang="cs-CZ" sz="2000" b="1" dirty="0">
                <a:solidFill>
                  <a:srgbClr val="0070C0"/>
                </a:solidFill>
              </a:rPr>
              <a:t> krytí v závislosti na trvání zátěže </a:t>
            </a:r>
            <a:r>
              <a:rPr lang="en-US" altLang="cs-CZ" sz="2000" b="1" dirty="0">
                <a:solidFill>
                  <a:srgbClr val="0070C0"/>
                </a:solidFill>
              </a:rPr>
              <a:t>[</a:t>
            </a:r>
            <a:r>
              <a:rPr lang="cs-CZ" altLang="cs-CZ" sz="2000" b="1" dirty="0">
                <a:solidFill>
                  <a:srgbClr val="0070C0"/>
                </a:solidFill>
              </a:rPr>
              <a:t>%</a:t>
            </a:r>
            <a:r>
              <a:rPr lang="en-US" altLang="cs-CZ" sz="2000" b="1" dirty="0">
                <a:solidFill>
                  <a:srgbClr val="0070C0"/>
                </a:solidFill>
              </a:rPr>
              <a:t>]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5400000">
            <a:off x="9617870" y="5866607"/>
            <a:ext cx="1730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(Placheta et al., 2001) </a:t>
            </a:r>
          </a:p>
        </p:txBody>
      </p:sp>
      <p:graphicFrame>
        <p:nvGraphicFramePr>
          <p:cNvPr id="15366" name="Group 6"/>
          <p:cNvGraphicFramePr>
            <a:graphicFrameLocks noGrp="1"/>
          </p:cNvGraphicFramePr>
          <p:nvPr>
            <p:ph sz="half" idx="2"/>
          </p:nvPr>
        </p:nvGraphicFramePr>
        <p:xfrm>
          <a:off x="1981200" y="5440364"/>
          <a:ext cx="8339137" cy="1385886"/>
        </p:xfrm>
        <a:graphic>
          <a:graphicData uri="http://schemas.openxmlformats.org/drawingml/2006/table">
            <a:tbl>
              <a:tblPr/>
              <a:tblGrid>
                <a:gridCol w="1082675"/>
                <a:gridCol w="655637"/>
                <a:gridCol w="763588"/>
                <a:gridCol w="833437"/>
                <a:gridCol w="835025"/>
                <a:gridCol w="833438"/>
                <a:gridCol w="833437"/>
                <a:gridCol w="833438"/>
                <a:gridCol w="835025"/>
                <a:gridCol w="833437"/>
              </a:tblGrid>
              <a:tr h="500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6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5695"/>
              </p:ext>
            </p:extLst>
          </p:nvPr>
        </p:nvGraphicFramePr>
        <p:xfrm>
          <a:off x="2135189" y="1412876"/>
          <a:ext cx="7991475" cy="3840256"/>
        </p:xfrm>
        <a:graphic>
          <a:graphicData uri="http://schemas.openxmlformats.org/drawingml/2006/table">
            <a:tbl>
              <a:tblPr/>
              <a:tblGrid>
                <a:gridCol w="2103437"/>
                <a:gridCol w="1831975"/>
                <a:gridCol w="2092325"/>
                <a:gridCol w="1963738"/>
              </a:tblGrid>
              <a:tr h="640036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 energetických systémů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(Fox </a:t>
                      </a:r>
                      <a:r>
                        <a:rPr kumimoji="0" lang="en-US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Mathews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1974)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ATP-CP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Glykolýza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Aerobní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100/200 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m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Maraton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2" name="Rectangle 200"/>
          <p:cNvSpPr>
            <a:spLocks noChangeArrowheads="1"/>
          </p:cNvSpPr>
          <p:nvPr/>
        </p:nvSpPr>
        <p:spPr bwMode="auto">
          <a:xfrm>
            <a:off x="5303838" y="5157789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490196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974</Words>
  <Application>Microsoft Office PowerPoint</Application>
  <PresentationFormat>Širokoúhlá obrazovka</PresentationFormat>
  <Paragraphs>289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1/12 Cíle a fyziologické principy tréninku  Jan Novotný 2017 </vt:lpstr>
      <vt:lpstr>Prezentace aplikace PowerPoint</vt:lpstr>
      <vt:lpstr>Prezentace aplikace PowerPoint</vt:lpstr>
      <vt:lpstr>Prezentace aplikace PowerPoint</vt:lpstr>
      <vt:lpstr>Prezentace aplikace PowerPoint</vt:lpstr>
      <vt:lpstr>ENERGETICKÝ METABOLISMUS</vt:lpstr>
      <vt:lpstr>Prezentace aplikace PowerPoint</vt:lpstr>
      <vt:lpstr>Prezentace aplikace PowerPoint</vt:lpstr>
      <vt:lpstr>Prezentace aplikace PowerPoint</vt:lpstr>
      <vt:lpstr>TRÉNINK (Powers &amp; Howley 2007) </vt:lpstr>
      <vt:lpstr>Prezentace aplikace PowerPoint</vt:lpstr>
      <vt:lpstr>TRÉNINK</vt:lpstr>
      <vt:lpstr>TRÉNINK</vt:lpstr>
      <vt:lpstr>TRÉNINK</vt:lpstr>
      <vt:lpstr>TRÉNINK</vt:lpstr>
      <vt:lpstr>TRÉNINK</vt:lpstr>
      <vt:lpstr>TRÉNINK</vt:lpstr>
      <vt:lpstr>Prezentace aplikace PowerPoint</vt:lpstr>
      <vt:lpstr>Prezentace aplikace PowerPoint</vt:lpstr>
      <vt:lpstr>Princip superkompenzace energetického potenciálu   a jeho vztah k načasování a intenzitě zátěže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cíle a fyziologické principy tréninku  Jan Novotný 2017 </dc:title>
  <dc:creator>Jan Novotný</dc:creator>
  <cp:lastModifiedBy>Jan Novotný</cp:lastModifiedBy>
  <cp:revision>57</cp:revision>
  <dcterms:created xsi:type="dcterms:W3CDTF">2017-09-20T12:00:19Z</dcterms:created>
  <dcterms:modified xsi:type="dcterms:W3CDTF">2017-09-22T12:37:51Z</dcterms:modified>
</cp:coreProperties>
</file>