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4"/>
  </p:notesMasterIdLst>
  <p:sldIdLst>
    <p:sldId id="259" r:id="rId2"/>
    <p:sldId id="281" r:id="rId3"/>
    <p:sldId id="285" r:id="rId4"/>
    <p:sldId id="264" r:id="rId5"/>
    <p:sldId id="286" r:id="rId6"/>
    <p:sldId id="287" r:id="rId7"/>
    <p:sldId id="283" r:id="rId8"/>
    <p:sldId id="284" r:id="rId9"/>
    <p:sldId id="279" r:id="rId10"/>
    <p:sldId id="27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8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21" r:id="rId42"/>
    <p:sldId id="322" r:id="rId43"/>
    <p:sldId id="323" r:id="rId44"/>
    <p:sldId id="324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96" r:id="rId53"/>
    <p:sldId id="397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45" r:id="rId65"/>
    <p:sldId id="346" r:id="rId66"/>
    <p:sldId id="347" r:id="rId67"/>
    <p:sldId id="348" r:id="rId68"/>
    <p:sldId id="349" r:id="rId69"/>
    <p:sldId id="350" r:id="rId70"/>
    <p:sldId id="351" r:id="rId71"/>
    <p:sldId id="352" r:id="rId72"/>
    <p:sldId id="353" r:id="rId73"/>
    <p:sldId id="354" r:id="rId74"/>
    <p:sldId id="355" r:id="rId75"/>
    <p:sldId id="356" r:id="rId76"/>
    <p:sldId id="357" r:id="rId77"/>
    <p:sldId id="358" r:id="rId78"/>
    <p:sldId id="359" r:id="rId79"/>
    <p:sldId id="360" r:id="rId80"/>
    <p:sldId id="361" r:id="rId81"/>
    <p:sldId id="362" r:id="rId82"/>
    <p:sldId id="365" r:id="rId83"/>
    <p:sldId id="366" r:id="rId84"/>
    <p:sldId id="367" r:id="rId85"/>
    <p:sldId id="368" r:id="rId86"/>
    <p:sldId id="369" r:id="rId87"/>
    <p:sldId id="370" r:id="rId88"/>
    <p:sldId id="371" r:id="rId89"/>
    <p:sldId id="372" r:id="rId90"/>
    <p:sldId id="373" r:id="rId91"/>
    <p:sldId id="374" r:id="rId92"/>
    <p:sldId id="375" r:id="rId93"/>
    <p:sldId id="376" r:id="rId94"/>
    <p:sldId id="377" r:id="rId95"/>
    <p:sldId id="378" r:id="rId96"/>
    <p:sldId id="379" r:id="rId97"/>
    <p:sldId id="380" r:id="rId98"/>
    <p:sldId id="381" r:id="rId99"/>
    <p:sldId id="382" r:id="rId100"/>
    <p:sldId id="383" r:id="rId101"/>
    <p:sldId id="384" r:id="rId102"/>
    <p:sldId id="385" r:id="rId103"/>
    <p:sldId id="386" r:id="rId104"/>
    <p:sldId id="387" r:id="rId105"/>
    <p:sldId id="388" r:id="rId106"/>
    <p:sldId id="389" r:id="rId107"/>
    <p:sldId id="390" r:id="rId108"/>
    <p:sldId id="391" r:id="rId109"/>
    <p:sldId id="392" r:id="rId110"/>
    <p:sldId id="393" r:id="rId111"/>
    <p:sldId id="394" r:id="rId112"/>
    <p:sldId id="395" r:id="rId113"/>
  </p:sldIdLst>
  <p:sldSz cx="12192000" cy="6858000"/>
  <p:notesSz cx="6858000" cy="9144000"/>
  <p:custDataLst>
    <p:tags r:id="rId115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714" autoAdjust="0"/>
  </p:normalViewPr>
  <p:slideViewPr>
    <p:cSldViewPr snapToGrid="0">
      <p:cViewPr varScale="1">
        <p:scale>
          <a:sx n="54" d="100"/>
          <a:sy n="54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6FDAB-D2FB-4D8C-B55F-50EF8EF8DA82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3E78C-5976-4AA3-8247-B0440BFDCAB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20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3E78C-5976-4AA3-8247-B0440BFDCAB6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817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Facies </a:t>
            </a:r>
            <a:r>
              <a:rPr lang="cs-CZ" dirty="0" err="1"/>
              <a:t>articularis</a:t>
            </a:r>
            <a:r>
              <a:rPr lang="cs-CZ" dirty="0"/>
              <a:t> anterior</a:t>
            </a:r>
            <a:r>
              <a:rPr lang="cs-CZ" baseline="0" dirty="0"/>
              <a:t> axis pro atlas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3E78C-5976-4AA3-8247-B0440BFDCAB6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294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Silná těla, p. </a:t>
            </a:r>
            <a:r>
              <a:rPr lang="cs-CZ" dirty="0" err="1"/>
              <a:t>spinosus</a:t>
            </a:r>
            <a:r>
              <a:rPr lang="cs-CZ" dirty="0"/>
              <a:t> mohutné, p. </a:t>
            </a:r>
            <a:r>
              <a:rPr lang="cs-CZ" dirty="0" err="1"/>
              <a:t>costarii</a:t>
            </a:r>
            <a:endParaRPr lang="cs-CZ" dirty="0"/>
          </a:p>
          <a:p>
            <a:r>
              <a:rPr lang="cs-CZ" dirty="0" err="1"/>
              <a:t>Mammilaris</a:t>
            </a:r>
            <a:r>
              <a:rPr lang="cs-CZ" dirty="0"/>
              <a:t> sup.</a:t>
            </a:r>
          </a:p>
          <a:p>
            <a:r>
              <a:rPr lang="cs-CZ" dirty="0" err="1"/>
              <a:t>Accesorius</a:t>
            </a:r>
            <a:r>
              <a:rPr lang="cs-CZ" baseline="0" dirty="0"/>
              <a:t> </a:t>
            </a:r>
            <a:r>
              <a:rPr lang="cs-CZ" baseline="0" dirty="0" err="1"/>
              <a:t>inf</a:t>
            </a:r>
            <a:endParaRPr lang="cs-CZ" baseline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3E78C-5976-4AA3-8247-B0440BFDCAB6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747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Sakralizace lumbálního</a:t>
            </a:r>
          </a:p>
          <a:p>
            <a:r>
              <a:rPr lang="cs-CZ" dirty="0"/>
              <a:t>Basis</a:t>
            </a:r>
          </a:p>
          <a:p>
            <a:r>
              <a:rPr lang="cs-CZ" dirty="0"/>
              <a:t>Apex</a:t>
            </a:r>
          </a:p>
          <a:p>
            <a:r>
              <a:rPr lang="cs-CZ" dirty="0"/>
              <a:t>Linea </a:t>
            </a:r>
            <a:r>
              <a:rPr lang="cs-CZ" dirty="0" err="1"/>
              <a:t>transvarsae</a:t>
            </a:r>
            <a:endParaRPr lang="cs-CZ" dirty="0"/>
          </a:p>
          <a:p>
            <a:r>
              <a:rPr lang="cs-CZ" dirty="0"/>
              <a:t>F </a:t>
            </a:r>
            <a:r>
              <a:rPr lang="cs-CZ" dirty="0" err="1"/>
              <a:t>sacralia</a:t>
            </a:r>
            <a:r>
              <a:rPr lang="cs-CZ" baseline="0" dirty="0"/>
              <a:t> </a:t>
            </a:r>
            <a:r>
              <a:rPr lang="cs-CZ" baseline="0" dirty="0" err="1"/>
              <a:t>pelvina</a:t>
            </a:r>
            <a:endParaRPr lang="cs-CZ" baseline="0" dirty="0"/>
          </a:p>
          <a:p>
            <a:r>
              <a:rPr lang="cs-CZ" baseline="0" dirty="0" err="1"/>
              <a:t>Cornua</a:t>
            </a:r>
            <a:r>
              <a:rPr lang="cs-CZ" baseline="0" dirty="0"/>
              <a:t> </a:t>
            </a:r>
            <a:r>
              <a:rPr lang="cs-CZ" baseline="0" dirty="0" err="1"/>
              <a:t>sacralia</a:t>
            </a:r>
            <a:endParaRPr lang="cs-CZ" baseline="0" dirty="0"/>
          </a:p>
          <a:p>
            <a:r>
              <a:rPr lang="cs-CZ" baseline="0" dirty="0" err="1"/>
              <a:t>Crista</a:t>
            </a:r>
            <a:r>
              <a:rPr lang="cs-CZ" baseline="0" dirty="0"/>
              <a:t> s. </a:t>
            </a:r>
            <a:r>
              <a:rPr lang="cs-CZ" baseline="0" dirty="0" err="1"/>
              <a:t>lateralis</a:t>
            </a:r>
            <a:r>
              <a:rPr lang="cs-CZ" baseline="0" dirty="0"/>
              <a:t>, </a:t>
            </a:r>
            <a:r>
              <a:rPr lang="cs-CZ" baseline="0" dirty="0" err="1"/>
              <a:t>intramediana</a:t>
            </a:r>
            <a:endParaRPr lang="cs-CZ" baseline="0" dirty="0"/>
          </a:p>
          <a:p>
            <a:r>
              <a:rPr lang="cs-CZ" baseline="0" dirty="0" err="1"/>
              <a:t>f</a:t>
            </a:r>
            <a:r>
              <a:rPr lang="cs-CZ" baseline="0" dirty="0"/>
              <a:t>. </a:t>
            </a:r>
            <a:r>
              <a:rPr lang="cs-CZ" baseline="0" dirty="0" err="1"/>
              <a:t>auricularis</a:t>
            </a:r>
            <a:r>
              <a:rPr lang="cs-CZ" baseline="0" dirty="0"/>
              <a:t>, </a:t>
            </a:r>
            <a:r>
              <a:rPr lang="cs-CZ" baseline="0" dirty="0" err="1"/>
              <a:t>tuberositas</a:t>
            </a:r>
            <a:r>
              <a:rPr lang="cs-CZ" baseline="0" dirty="0"/>
              <a:t> </a:t>
            </a:r>
            <a:r>
              <a:rPr lang="cs-CZ" baseline="0" dirty="0" err="1"/>
              <a:t>sacralis</a:t>
            </a:r>
            <a:r>
              <a:rPr lang="cs-CZ" baseline="0" dirty="0"/>
              <a:t> dorzálně</a:t>
            </a:r>
          </a:p>
          <a:p>
            <a:r>
              <a:rPr lang="cs-CZ" baseline="0" dirty="0" err="1"/>
              <a:t>Canalis</a:t>
            </a:r>
            <a:r>
              <a:rPr lang="cs-CZ" baseline="0" dirty="0"/>
              <a:t> </a:t>
            </a:r>
            <a:r>
              <a:rPr lang="cs-CZ" baseline="0" dirty="0" err="1"/>
              <a:t>sacralis</a:t>
            </a:r>
            <a:endParaRPr lang="cs-CZ" baseline="0" dirty="0"/>
          </a:p>
          <a:p>
            <a:r>
              <a:rPr lang="cs-CZ" baseline="0" dirty="0"/>
              <a:t>Apex kloubní ploška pro Co1</a:t>
            </a:r>
          </a:p>
          <a:p>
            <a:r>
              <a:rPr lang="cs-CZ" baseline="0" dirty="0"/>
              <a:t>Kostrč</a:t>
            </a:r>
          </a:p>
          <a:p>
            <a:r>
              <a:rPr lang="cs-CZ" baseline="0" dirty="0"/>
              <a:t>Odstupují svaly </a:t>
            </a:r>
            <a:r>
              <a:rPr lang="cs-CZ" baseline="0" dirty="0" err="1"/>
              <a:t>diaphragma</a:t>
            </a:r>
            <a:r>
              <a:rPr lang="cs-CZ" baseline="0" dirty="0"/>
              <a:t> </a:t>
            </a:r>
            <a:r>
              <a:rPr lang="cs-CZ" baseline="0" dirty="0" err="1"/>
              <a:t>pelvis</a:t>
            </a:r>
            <a:endParaRPr lang="cs-CZ" baseline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3E78C-5976-4AA3-8247-B0440BFDCAB6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21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Vazy páteře, ploténky </a:t>
            </a:r>
            <a:r>
              <a:rPr lang="cs-CZ" dirty="0" err="1"/>
              <a:t>disci</a:t>
            </a:r>
            <a:r>
              <a:rPr lang="cs-CZ" dirty="0"/>
              <a:t> </a:t>
            </a:r>
            <a:r>
              <a:rPr lang="cs-CZ" dirty="0" err="1"/>
              <a:t>intervertebrales</a:t>
            </a:r>
            <a:r>
              <a:rPr lang="cs-CZ" dirty="0"/>
              <a:t>, křížová kost, intervertebrální klouby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619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23, ¼ -1/5 délky páteře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959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Elastické vazy, umožňují i limitují oddálení oblouků při flexi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01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Samostatná kloubní </a:t>
            </a:r>
            <a:r>
              <a:rPr lang="cs-CZ" dirty="0" err="1"/>
              <a:t>pozdra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012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Přední a zadní strana obratlových těl, na kostrční kost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685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Velký</a:t>
            </a:r>
            <a:r>
              <a:rPr lang="cs-CZ" baseline="0" dirty="0"/>
              <a:t> týlní otvor, </a:t>
            </a:r>
            <a:r>
              <a:rPr lang="cs-CZ" baseline="0" dirty="0" err="1"/>
              <a:t>hiatus</a:t>
            </a:r>
            <a:r>
              <a:rPr lang="cs-CZ" baseline="0" dirty="0"/>
              <a:t> </a:t>
            </a:r>
            <a:r>
              <a:rPr lang="cs-CZ" baseline="0" dirty="0" err="1"/>
              <a:t>sacralis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079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064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3E78C-5976-4AA3-8247-B0440BFDCAB6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99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513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Periost cévní zásobení</a:t>
            </a:r>
          </a:p>
          <a:p>
            <a:r>
              <a:rPr lang="cs-CZ" dirty="0"/>
              <a:t>Erytrocyty, krevní destičky,</a:t>
            </a:r>
            <a:r>
              <a:rPr lang="cs-CZ" baseline="0" dirty="0"/>
              <a:t> </a:t>
            </a:r>
          </a:p>
          <a:p>
            <a:r>
              <a:rPr lang="cs-CZ" baseline="0" dirty="0"/>
              <a:t>Tuk</a:t>
            </a:r>
          </a:p>
          <a:p>
            <a:r>
              <a:rPr lang="cs-CZ" baseline="0" dirty="0"/>
              <a:t>Vymizení tuku ve stáří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3E78C-5976-4AA3-8247-B0440BFDCAB6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654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1, plynulé spojení</a:t>
            </a:r>
            <a:r>
              <a:rPr lang="cs-CZ" baseline="0" dirty="0"/>
              <a:t> pomocí pojiva – vazivo, chrupavka, kost, téměř nepohyblivé, pruží</a:t>
            </a:r>
          </a:p>
          <a:p>
            <a:r>
              <a:rPr lang="cs-CZ" baseline="0" dirty="0"/>
              <a:t>2, kloub, spojení dotykem</a:t>
            </a:r>
          </a:p>
          <a:p>
            <a:endParaRPr lang="cs-CZ" baseline="0" dirty="0"/>
          </a:p>
          <a:p>
            <a:r>
              <a:rPr lang="cs-CZ" baseline="0" dirty="0"/>
              <a:t>Hyalinní růstová,</a:t>
            </a:r>
          </a:p>
          <a:p>
            <a:r>
              <a:rPr lang="cs-CZ" baseline="0" dirty="0"/>
              <a:t>Vazivová symfýza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4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Kloubní chrupavka je bezcévná, synovie výživa, přilnavost, tření</a:t>
            </a:r>
          </a:p>
          <a:p>
            <a:r>
              <a:rPr lang="cs-CZ" dirty="0" err="1"/>
              <a:t>Cavias</a:t>
            </a:r>
            <a:r>
              <a:rPr lang="cs-CZ" dirty="0"/>
              <a:t> pouze patologicky, kapilární štěrbina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13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600" dirty="0"/>
              <a:t>1, chrupavčité rozšíření mělké kloubní jamky, po jejím obvodu</a:t>
            </a:r>
          </a:p>
          <a:p>
            <a:r>
              <a:rPr lang="cs-CZ" sz="1600" dirty="0"/>
              <a:t>2, vyrovnávají</a:t>
            </a:r>
            <a:r>
              <a:rPr lang="cs-CZ" sz="1600" baseline="0" dirty="0"/>
              <a:t> nestejné zakřivení ploch, složitější pohyby v kloubu, </a:t>
            </a:r>
            <a:r>
              <a:rPr lang="cs-CZ" sz="1600" baseline="0" dirty="0" err="1"/>
              <a:t>disci</a:t>
            </a:r>
            <a:r>
              <a:rPr lang="cs-CZ" sz="1600" baseline="0" dirty="0"/>
              <a:t> přepažují na 2 izolované části, </a:t>
            </a:r>
            <a:r>
              <a:rPr lang="cs-CZ" sz="1600" baseline="0" dirty="0" err="1"/>
              <a:t>menisci</a:t>
            </a:r>
            <a:r>
              <a:rPr lang="cs-CZ" sz="1600" baseline="0" dirty="0"/>
              <a:t> jen částečně</a:t>
            </a:r>
          </a:p>
          <a:p>
            <a:r>
              <a:rPr lang="cs-CZ" sz="1600" baseline="0" dirty="0"/>
              <a:t>3, zesílení pouzdra, pohyb, zabránění nefunkčním pohybům</a:t>
            </a:r>
          </a:p>
          <a:p>
            <a:r>
              <a:rPr lang="cs-CZ" sz="1600" baseline="0" dirty="0"/>
              <a:t>4, snopce svalů upínající se do pouzdra, </a:t>
            </a:r>
            <a:r>
              <a:rPr lang="cs-CZ" sz="1600" baseline="0" dirty="0" err="1"/>
              <a:t>zabranují</a:t>
            </a:r>
            <a:r>
              <a:rPr lang="cs-CZ" sz="1600" baseline="0" dirty="0"/>
              <a:t> jeho uskřinutí</a:t>
            </a:r>
          </a:p>
          <a:p>
            <a:r>
              <a:rPr lang="cs-CZ" sz="1600" baseline="0" dirty="0"/>
              <a:t>5, tíhové váčky naplněné synovii v okolí kloubu, pod šlachami v místě zvýšeného tahu na kloub</a:t>
            </a:r>
          </a:p>
          <a:p>
            <a:endParaRPr lang="cs-CZ" sz="1600" baseline="0" dirty="0"/>
          </a:p>
          <a:p>
            <a:r>
              <a:rPr lang="cs-CZ" sz="1600" baseline="0" dirty="0"/>
              <a:t>Nejméně napjatá všechna </a:t>
            </a:r>
            <a:r>
              <a:rPr lang="cs-CZ" sz="1600" baseline="0" dirty="0" err="1"/>
              <a:t>ligamenta</a:t>
            </a:r>
            <a:r>
              <a:rPr lang="cs-CZ" sz="1600" baseline="0" dirty="0"/>
              <a:t>, svaly, pouzdro</a:t>
            </a:r>
            <a:endParaRPr lang="cs-CZ" sz="1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955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Kulový</a:t>
            </a:r>
            <a:r>
              <a:rPr lang="cs-CZ" baseline="0" dirty="0"/>
              <a:t> kloub volný, omezený (kyčelní)</a:t>
            </a:r>
            <a:br>
              <a:rPr lang="cs-CZ" baseline="0" dirty="0"/>
            </a:br>
            <a:r>
              <a:rPr lang="cs-CZ" baseline="0" dirty="0"/>
              <a:t>šarnýrový kolenní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144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Flexe, extenze či pronace</a:t>
            </a:r>
            <a:r>
              <a:rPr lang="cs-CZ" baseline="0" dirty="0"/>
              <a:t> supinace</a:t>
            </a:r>
          </a:p>
          <a:p>
            <a:r>
              <a:rPr lang="cs-CZ" baseline="0" dirty="0"/>
              <a:t>F+e+</a:t>
            </a:r>
            <a:r>
              <a:rPr lang="cs-CZ" baseline="0" dirty="0" err="1"/>
              <a:t>dukce</a:t>
            </a:r>
            <a:r>
              <a:rPr lang="cs-CZ" baseline="0" dirty="0"/>
              <a:t> – </a:t>
            </a:r>
            <a:r>
              <a:rPr lang="cs-CZ" baseline="0" dirty="0" err="1"/>
              <a:t>radiokarpální</a:t>
            </a:r>
            <a:r>
              <a:rPr lang="cs-CZ" baseline="0" dirty="0"/>
              <a:t> kloub,</a:t>
            </a:r>
          </a:p>
          <a:p>
            <a:r>
              <a:rPr lang="cs-CZ" baseline="0" dirty="0"/>
              <a:t>F+r+p+s+</a:t>
            </a:r>
            <a:r>
              <a:rPr lang="cs-CZ" baseline="0" dirty="0" err="1"/>
              <a:t>dukce</a:t>
            </a:r>
            <a:endParaRPr lang="cs-CZ" baseline="0" dirty="0"/>
          </a:p>
          <a:p>
            <a:r>
              <a:rPr lang="cs-CZ" baseline="0" dirty="0"/>
              <a:t>Ploché klouby</a:t>
            </a:r>
          </a:p>
          <a:p>
            <a:r>
              <a:rPr lang="cs-CZ" baseline="0" dirty="0" err="1"/>
              <a:t>Sakroiliakální</a:t>
            </a:r>
            <a:r>
              <a:rPr lang="cs-CZ" baseline="0" dirty="0"/>
              <a:t> skloubení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06081-6578-4D39-A9A5-243AE3C4D062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379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Fovea </a:t>
            </a:r>
            <a:r>
              <a:rPr lang="cs-CZ" dirty="0" err="1"/>
              <a:t>dentis</a:t>
            </a:r>
            <a:r>
              <a:rPr lang="cs-CZ" dirty="0"/>
              <a:t>, </a:t>
            </a:r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atlantis</a:t>
            </a:r>
            <a:endParaRPr lang="cs-CZ" dirty="0"/>
          </a:p>
          <a:p>
            <a:r>
              <a:rPr lang="cs-CZ" dirty="0"/>
              <a:t>Kondyly týlní kosti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3E78C-5976-4AA3-8247-B0440BFDCAB6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16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CB28C-A9F3-42F6-A5E9-AAC484FB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399FB2D-E585-44F1-9017-AC28B4121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3E54AB-D3F1-4ADB-ACC2-075C68B6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28D4EB-19EF-41F1-92AD-554A0F51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5A57AF-99C9-4D3E-A53F-E5888B0F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68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87FFE-208C-4A24-9178-195BD48F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7E39AF1-1250-46A5-8075-AF93DD1A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EC653D-F709-45FE-B443-7E7CAB95D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1952D2-074A-4601-8134-6E42229C0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796C16-416F-45B1-89F0-24586CC8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10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A911D34-A361-4F6E-A6E6-0C69DDF26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1DBCEA6-3355-4249-904B-DBEF41CE3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55643F-DD01-4A3E-9E4B-F03589CD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8E01F4-185C-442D-93B4-7B87708E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BC83F2-BB42-4C12-A221-FCA7F0B9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9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D4DD4-D580-4A77-8A4F-5942AD50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5A88F3-B52B-4B32-ACAA-7332820FF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581079-FD2B-4F3C-A6DD-4C53C78D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DE5CD9-F937-4E8E-A168-B34AA46A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3079B5-D929-4857-AD98-E66EAF70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94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C319E2-7FBD-4950-9AF0-E344FACF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13E4418-F0A7-4F8C-8576-EDF0BFB8A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46A160-7DC3-4251-A3F8-18460D55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832689-B990-40C8-B11F-3F88FD2CF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767513-F41E-4C55-8FE1-C12DB5B5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03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EBFD9-FE87-4FE4-AA07-8E1A716F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CE81E2-29D7-4116-8660-182B10472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D730BC6-93F9-4008-845F-2D13C5918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AD1868-B354-4378-9CD1-98FAC992C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CA12E9-9D4A-450A-AA35-CD9BFEEA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16CF81-0126-4C86-83D7-FE8536C08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68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20800-20D4-4D63-8872-6C67C957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9C3522B-26EE-435E-B9FB-B386941D9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9B088BB-7DE2-4912-AD81-85E1BBA6E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BEEBB4E-3920-4F16-AE58-682CEBBC3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A0E61C1-22B0-4B9C-B35D-1197D2E2D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7E359C4-DBC3-472E-8881-90A0C8CC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C841A25-F617-4D20-AEB9-CFBCA557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7DDF6DB-C12C-4E10-B0B8-177F55FE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43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7244A2-E239-42CF-93F8-31513716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E7873CC-894A-408A-AF4D-6DC90FA5A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1137F2F-FFFC-4C1B-8887-2CEC8FD2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F32330-ECB1-4843-A016-EC067945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51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389CBE5-D771-4052-84E3-53C260DD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465B4A8-9A49-440C-AC1E-E6F394A6C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887BD7F-4B34-476E-90A9-A93FC08B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213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86120-5AD2-4757-A2C2-D367F769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48DC58-0EC4-4E59-90CE-29A26B8F6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CB6CD5C-ECEF-4A1F-B231-26304AF93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D95E7F-285C-4B0B-9E82-F8C45E824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042BD0-674A-4D3C-8BE6-69D712DB4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47A6B4-C381-4401-91D4-AEC9F13B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89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EF1286-2EA4-4AA6-A81D-C44AAA87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8B4140A-2F6B-4F20-A952-CE4CA88AC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456B320-96BD-49B6-AEB8-1BF22AB06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C46632-1F68-4ACD-B274-07EA4D42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59B01A4-352C-4A84-93BB-B7C02DD5A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F8CF043-2819-4281-AA74-644C1B1E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43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7A5E779C-3934-4189-B169-738A76F8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85A8FAE-4513-4616-AD16-3DA533471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E793E9-3E84-4301-BE6E-EA39C1A44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BC6B6-467C-411F-8E59-4EF0BA915FF0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D7A80F-DEF2-4E31-BC00-CF6A6751F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C338F3-D587-423F-AFC9-892AB4815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65AB7-B680-46B3-88B3-E110AEC8CA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78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auth/mail/mail_posli?to=358071@mail.muni.cz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Osteon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FCGLSFpW_s&amp;t=328s" TargetMode="External"/><Relationship Id="rId2" Type="http://schemas.openxmlformats.org/officeDocument/2006/relationships/hyperlink" Target="https://www.youtube.com/watch?v=PRM7pT-Yric&amp;list=PLtG4P3lq8RHFBeVaruf2JjyQmZJH4__Zv&amp;index=2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p-gCvW8PRY" TargetMode="External"/><Relationship Id="rId4" Type="http://schemas.openxmlformats.org/officeDocument/2006/relationships/hyperlink" Target="https://www.youtube.com/watch?v=mVLXqICrsdo&amp;t=619s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Oste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000" b="1" dirty="0">
                <a:solidFill>
                  <a:srgbClr val="FF0066"/>
                </a:solidFill>
              </a:rPr>
              <a:t>Anatomie tělesných cvičení,</a:t>
            </a:r>
            <a:br>
              <a:rPr lang="cs-CZ" sz="4000" b="1" dirty="0">
                <a:solidFill>
                  <a:srgbClr val="FF0066"/>
                </a:solidFill>
              </a:rPr>
            </a:br>
            <a:r>
              <a:rPr lang="cs-CZ" sz="4000" b="1" dirty="0">
                <a:solidFill>
                  <a:srgbClr val="FF0066"/>
                </a:solidFill>
              </a:rPr>
              <a:t>seminář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23411" y="4865354"/>
            <a:ext cx="9144000" cy="1655762"/>
          </a:xfrm>
        </p:spPr>
        <p:txBody>
          <a:bodyPr/>
          <a:lstStyle/>
          <a:p>
            <a:r>
              <a:rPr lang="cs-CZ" dirty="0"/>
              <a:t>Mgr. Marta Gimunová, </a:t>
            </a:r>
            <a:r>
              <a:rPr lang="cs-CZ" dirty="0">
                <a:hlinkClick r:id="rId3"/>
              </a:rPr>
              <a:t>358071@mail.muni.cz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29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Rozdělení kostí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Ossa </a:t>
            </a:r>
            <a:r>
              <a:rPr lang="cs-CZ" dirty="0" err="1"/>
              <a:t>longa</a:t>
            </a:r>
            <a:endParaRPr lang="cs-CZ" dirty="0"/>
          </a:p>
          <a:p>
            <a:r>
              <a:rPr lang="cs-CZ" dirty="0"/>
              <a:t>Ossa </a:t>
            </a:r>
            <a:r>
              <a:rPr lang="cs-CZ" dirty="0" err="1"/>
              <a:t>brevia</a:t>
            </a:r>
            <a:endParaRPr lang="cs-CZ" dirty="0"/>
          </a:p>
          <a:p>
            <a:r>
              <a:rPr lang="cs-CZ" dirty="0"/>
              <a:t>Ossa plana</a:t>
            </a:r>
          </a:p>
          <a:p>
            <a:r>
              <a:rPr lang="cs-CZ" dirty="0"/>
              <a:t>Ossa </a:t>
            </a:r>
            <a:r>
              <a:rPr lang="cs-CZ" dirty="0" err="1"/>
              <a:t>pneumatica</a:t>
            </a:r>
            <a:endParaRPr lang="cs-CZ" dirty="0"/>
          </a:p>
          <a:p>
            <a:r>
              <a:rPr lang="cs-CZ" dirty="0"/>
              <a:t>Ossa </a:t>
            </a:r>
            <a:r>
              <a:rPr lang="cs-CZ" dirty="0" err="1"/>
              <a:t>sesamoidea</a:t>
            </a:r>
            <a:endParaRPr lang="cs-CZ" dirty="0"/>
          </a:p>
          <a:p>
            <a:r>
              <a:rPr lang="cs-CZ" dirty="0"/>
              <a:t>Ossa </a:t>
            </a:r>
            <a:r>
              <a:rPr lang="cs-CZ" dirty="0" err="1"/>
              <a:t>irregularia</a:t>
            </a:r>
            <a:endParaRPr lang="cs-CZ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9576" y="116632"/>
            <a:ext cx="7416422" cy="6269990"/>
          </a:xfrm>
        </p:spPr>
      </p:pic>
    </p:spTree>
    <p:extLst>
      <p:ext uri="{BB962C8B-B14F-4D97-AF65-F5344CB8AC3E}">
        <p14:creationId xmlns:p14="http://schemas.microsoft.com/office/powerpoint/2010/main" val="29168097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1625" y="332657"/>
            <a:ext cx="7296607" cy="6258243"/>
          </a:xfrm>
        </p:spPr>
      </p:pic>
    </p:spTree>
    <p:extLst>
      <p:ext uri="{BB962C8B-B14F-4D97-AF65-F5344CB8AC3E}">
        <p14:creationId xmlns:p14="http://schemas.microsoft.com/office/powerpoint/2010/main" val="33804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9616" y="404664"/>
            <a:ext cx="7108772" cy="6120680"/>
          </a:xfrm>
        </p:spPr>
      </p:pic>
    </p:spTree>
    <p:extLst>
      <p:ext uri="{BB962C8B-B14F-4D97-AF65-F5344CB8AC3E}">
        <p14:creationId xmlns:p14="http://schemas.microsoft.com/office/powerpoint/2010/main" val="11453926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5561" y="332657"/>
            <a:ext cx="7842473" cy="6210733"/>
          </a:xfrm>
        </p:spPr>
      </p:pic>
    </p:spTree>
    <p:extLst>
      <p:ext uri="{BB962C8B-B14F-4D97-AF65-F5344CB8AC3E}">
        <p14:creationId xmlns:p14="http://schemas.microsoft.com/office/powerpoint/2010/main" val="7707628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9616" y="260648"/>
            <a:ext cx="7200800" cy="6357850"/>
          </a:xfrm>
        </p:spPr>
      </p:pic>
    </p:spTree>
    <p:extLst>
      <p:ext uri="{BB962C8B-B14F-4D97-AF65-F5344CB8AC3E}">
        <p14:creationId xmlns:p14="http://schemas.microsoft.com/office/powerpoint/2010/main" val="18635585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67608" y="0"/>
            <a:ext cx="7720062" cy="6450220"/>
          </a:xfrm>
        </p:spPr>
      </p:pic>
    </p:spTree>
    <p:extLst>
      <p:ext uri="{BB962C8B-B14F-4D97-AF65-F5344CB8AC3E}">
        <p14:creationId xmlns:p14="http://schemas.microsoft.com/office/powerpoint/2010/main" val="16400224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3593" y="332657"/>
            <a:ext cx="7468809" cy="6053953"/>
          </a:xfrm>
        </p:spPr>
      </p:pic>
    </p:spTree>
    <p:extLst>
      <p:ext uri="{BB962C8B-B14F-4D97-AF65-F5344CB8AC3E}">
        <p14:creationId xmlns:p14="http://schemas.microsoft.com/office/powerpoint/2010/main" val="36126504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7569" y="188641"/>
            <a:ext cx="7606831" cy="6420975"/>
          </a:xfrm>
        </p:spPr>
      </p:pic>
    </p:spTree>
    <p:extLst>
      <p:ext uri="{BB962C8B-B14F-4D97-AF65-F5344CB8AC3E}">
        <p14:creationId xmlns:p14="http://schemas.microsoft.com/office/powerpoint/2010/main" val="25975426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95600" y="476673"/>
            <a:ext cx="7256570" cy="6011039"/>
          </a:xfrm>
        </p:spPr>
      </p:pic>
    </p:spTree>
    <p:extLst>
      <p:ext uri="{BB962C8B-B14F-4D97-AF65-F5344CB8AC3E}">
        <p14:creationId xmlns:p14="http://schemas.microsoft.com/office/powerpoint/2010/main" val="20375218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5561" y="332657"/>
            <a:ext cx="7842473" cy="6210733"/>
          </a:xfrm>
        </p:spPr>
      </p:pic>
    </p:spTree>
    <p:extLst>
      <p:ext uri="{BB962C8B-B14F-4D97-AF65-F5344CB8AC3E}">
        <p14:creationId xmlns:p14="http://schemas.microsoft.com/office/powerpoint/2010/main" val="2081174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23BEA-FE23-4D82-A984-97CE7C0D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Základní pojmy pro popis kostí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27FFDC-E778-43F6-A4F0-077A77C5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05989" cy="4351338"/>
          </a:xfrm>
        </p:spPr>
        <p:txBody>
          <a:bodyPr>
            <a:normAutofit/>
          </a:bodyPr>
          <a:lstStyle/>
          <a:p>
            <a:r>
              <a:rPr lang="cs-CZ" dirty="0"/>
              <a:t>Tuber – hrbol</a:t>
            </a:r>
          </a:p>
          <a:p>
            <a:r>
              <a:rPr lang="cs-CZ" dirty="0"/>
              <a:t>Caput – hlavice</a:t>
            </a:r>
          </a:p>
          <a:p>
            <a:r>
              <a:rPr lang="cs-CZ" dirty="0"/>
              <a:t>Trochlea – kladka</a:t>
            </a:r>
          </a:p>
          <a:p>
            <a:r>
              <a:rPr lang="cs-CZ" dirty="0" err="1"/>
              <a:t>Processus</a:t>
            </a:r>
            <a:r>
              <a:rPr lang="cs-CZ" dirty="0"/>
              <a:t> – výběžek</a:t>
            </a:r>
          </a:p>
          <a:p>
            <a:r>
              <a:rPr lang="cs-CZ" dirty="0"/>
              <a:t>Trochanter – chocholík</a:t>
            </a:r>
          </a:p>
          <a:p>
            <a:r>
              <a:rPr lang="cs-CZ" dirty="0"/>
              <a:t>Spina – trn</a:t>
            </a:r>
          </a:p>
          <a:p>
            <a:r>
              <a:rPr lang="cs-CZ" dirty="0" err="1"/>
              <a:t>Crista</a:t>
            </a:r>
            <a:r>
              <a:rPr lang="cs-CZ" dirty="0"/>
              <a:t> – hřeben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0648F3-0B4C-4F84-9ED8-F2F64BCD255E}"/>
              </a:ext>
            </a:extLst>
          </p:cNvPr>
          <p:cNvSpPr txBox="1"/>
          <p:nvPr/>
        </p:nvSpPr>
        <p:spPr>
          <a:xfrm>
            <a:off x="5975684" y="1690688"/>
            <a:ext cx="51735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Margo</a:t>
            </a:r>
            <a:r>
              <a:rPr lang="cs-CZ" sz="2800" dirty="0"/>
              <a:t> – okraj</a:t>
            </a:r>
          </a:p>
          <a:p>
            <a:r>
              <a:rPr lang="cs-CZ" sz="2800" dirty="0"/>
              <a:t>Facies – plocha</a:t>
            </a:r>
          </a:p>
          <a:p>
            <a:r>
              <a:rPr lang="cs-CZ" sz="2800" dirty="0" err="1"/>
              <a:t>Fossa</a:t>
            </a:r>
            <a:r>
              <a:rPr lang="cs-CZ" sz="2800" dirty="0"/>
              <a:t> – jáma</a:t>
            </a:r>
          </a:p>
          <a:p>
            <a:r>
              <a:rPr lang="cs-CZ" sz="2800" dirty="0"/>
              <a:t>Fovea – jamka</a:t>
            </a:r>
          </a:p>
          <a:p>
            <a:r>
              <a:rPr lang="cs-CZ" sz="2800" dirty="0" err="1"/>
              <a:t>Sulcus</a:t>
            </a:r>
            <a:r>
              <a:rPr lang="cs-CZ" sz="2800" dirty="0"/>
              <a:t> – žlábek</a:t>
            </a:r>
          </a:p>
          <a:p>
            <a:r>
              <a:rPr lang="cs-CZ" sz="2800" dirty="0" err="1"/>
              <a:t>Incisura</a:t>
            </a:r>
            <a:r>
              <a:rPr lang="cs-CZ" sz="2800" dirty="0"/>
              <a:t> – zářez</a:t>
            </a:r>
          </a:p>
          <a:p>
            <a:r>
              <a:rPr lang="cs-CZ" sz="2800" dirty="0" err="1"/>
              <a:t>Foramen</a:t>
            </a:r>
            <a:r>
              <a:rPr lang="cs-CZ" sz="2800" dirty="0"/>
              <a:t> - otvor</a:t>
            </a:r>
          </a:p>
        </p:txBody>
      </p:sp>
    </p:spTree>
    <p:extLst>
      <p:ext uri="{BB962C8B-B14F-4D97-AF65-F5344CB8AC3E}">
        <p14:creationId xmlns:p14="http://schemas.microsoft.com/office/powerpoint/2010/main" val="677068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3592" y="260649"/>
            <a:ext cx="7200800" cy="6119311"/>
          </a:xfrm>
        </p:spPr>
      </p:pic>
    </p:spTree>
    <p:extLst>
      <p:ext uri="{BB962C8B-B14F-4D97-AF65-F5344CB8AC3E}">
        <p14:creationId xmlns:p14="http://schemas.microsoft.com/office/powerpoint/2010/main" val="16015503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1585" y="404664"/>
            <a:ext cx="7437085" cy="5987256"/>
          </a:xfrm>
        </p:spPr>
      </p:pic>
    </p:spTree>
    <p:extLst>
      <p:ext uri="{BB962C8B-B14F-4D97-AF65-F5344CB8AC3E}">
        <p14:creationId xmlns:p14="http://schemas.microsoft.com/office/powerpoint/2010/main" val="33293288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3593" y="260648"/>
            <a:ext cx="7388311" cy="6048672"/>
          </a:xfrm>
        </p:spPr>
      </p:pic>
    </p:spTree>
    <p:extLst>
      <p:ext uri="{BB962C8B-B14F-4D97-AF65-F5344CB8AC3E}">
        <p14:creationId xmlns:p14="http://schemas.microsoft.com/office/powerpoint/2010/main" val="2789851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66"/>
                </a:solidFill>
              </a:rPr>
              <a:t>Arthrologie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4402832" cy="4525963"/>
          </a:xfrm>
        </p:spPr>
        <p:txBody>
          <a:bodyPr>
            <a:normAutofit/>
          </a:bodyPr>
          <a:lstStyle/>
          <a:p>
            <a:r>
              <a:rPr lang="cs-CZ" i="1" dirty="0" err="1"/>
              <a:t>Synarthrosis</a:t>
            </a:r>
            <a:endParaRPr lang="cs-CZ" i="1" dirty="0"/>
          </a:p>
          <a:p>
            <a:r>
              <a:rPr lang="cs-CZ" i="1" dirty="0" err="1"/>
              <a:t>Diarthrosis</a:t>
            </a:r>
            <a:endParaRPr lang="cs-CZ" i="1" dirty="0"/>
          </a:p>
          <a:p>
            <a:endParaRPr lang="cs-CZ" dirty="0"/>
          </a:p>
          <a:p>
            <a:r>
              <a:rPr lang="cs-CZ" dirty="0"/>
              <a:t>Syndesmózy (</a:t>
            </a:r>
            <a:r>
              <a:rPr lang="cs-CZ" i="1" dirty="0" err="1"/>
              <a:t>ligamenta</a:t>
            </a:r>
            <a:r>
              <a:rPr lang="cs-CZ" dirty="0"/>
              <a:t>, </a:t>
            </a:r>
            <a:r>
              <a:rPr lang="cs-CZ" i="1" dirty="0" err="1"/>
              <a:t>gomphosis</a:t>
            </a:r>
            <a:r>
              <a:rPr lang="cs-CZ" i="1" dirty="0"/>
              <a:t>, </a:t>
            </a:r>
            <a:r>
              <a:rPr lang="cs-CZ" i="1" dirty="0" err="1"/>
              <a:t>suturae</a:t>
            </a:r>
            <a:r>
              <a:rPr lang="cs-CZ" i="1" dirty="0"/>
              <a:t>: </a:t>
            </a:r>
            <a:r>
              <a:rPr lang="cs-CZ" i="1" dirty="0" err="1"/>
              <a:t>serrata</a:t>
            </a:r>
            <a:r>
              <a:rPr lang="cs-CZ" i="1" dirty="0"/>
              <a:t>, </a:t>
            </a:r>
            <a:r>
              <a:rPr lang="cs-CZ" i="1" dirty="0" err="1"/>
              <a:t>squamosa</a:t>
            </a:r>
            <a:r>
              <a:rPr lang="cs-CZ" i="1" dirty="0"/>
              <a:t>, plana</a:t>
            </a:r>
            <a:r>
              <a:rPr lang="cs-CZ" dirty="0"/>
              <a:t>)</a:t>
            </a:r>
          </a:p>
          <a:p>
            <a:r>
              <a:rPr lang="cs-CZ" dirty="0"/>
              <a:t>Synchondrózy (hyalinní, vazivová)</a:t>
            </a:r>
          </a:p>
          <a:p>
            <a:r>
              <a:rPr lang="cs-CZ" dirty="0"/>
              <a:t>Synostózy (osifikace)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1268760"/>
            <a:ext cx="4257843" cy="462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88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Kloub, </a:t>
            </a:r>
            <a:r>
              <a:rPr lang="cs-CZ" i="1" dirty="0" err="1">
                <a:solidFill>
                  <a:srgbClr val="FF0066"/>
                </a:solidFill>
              </a:rPr>
              <a:t>diarthrosis</a:t>
            </a:r>
            <a:endParaRPr lang="cs-CZ" i="1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4546848" cy="4525963"/>
          </a:xfrm>
        </p:spPr>
        <p:txBody>
          <a:bodyPr>
            <a:normAutofit/>
          </a:bodyPr>
          <a:lstStyle/>
          <a:p>
            <a:r>
              <a:rPr lang="cs-CZ" i="1" dirty="0"/>
              <a:t>Facies </a:t>
            </a:r>
            <a:r>
              <a:rPr lang="cs-CZ" i="1" dirty="0" err="1"/>
              <a:t>articulares</a:t>
            </a:r>
            <a:endParaRPr lang="cs-CZ" i="1" dirty="0"/>
          </a:p>
          <a:p>
            <a:r>
              <a:rPr lang="cs-CZ" i="1" dirty="0" err="1"/>
              <a:t>Fossa</a:t>
            </a:r>
            <a:r>
              <a:rPr lang="cs-CZ" i="1" dirty="0"/>
              <a:t> </a:t>
            </a:r>
            <a:r>
              <a:rPr lang="cs-CZ" i="1" dirty="0" err="1"/>
              <a:t>articularis</a:t>
            </a:r>
            <a:endParaRPr lang="cs-CZ" i="1" dirty="0"/>
          </a:p>
          <a:p>
            <a:r>
              <a:rPr lang="cs-CZ" i="1" dirty="0" err="1"/>
              <a:t>Caput</a:t>
            </a:r>
            <a:r>
              <a:rPr lang="cs-CZ" i="1" dirty="0"/>
              <a:t> </a:t>
            </a:r>
            <a:r>
              <a:rPr lang="cs-CZ" i="1" dirty="0" err="1"/>
              <a:t>articulare</a:t>
            </a:r>
            <a:endParaRPr lang="cs-CZ" i="1" dirty="0"/>
          </a:p>
          <a:p>
            <a:r>
              <a:rPr lang="cs-CZ" i="1" dirty="0" err="1"/>
              <a:t>Capsula</a:t>
            </a:r>
            <a:r>
              <a:rPr lang="cs-CZ" i="1" dirty="0"/>
              <a:t> </a:t>
            </a:r>
            <a:r>
              <a:rPr lang="cs-CZ" i="1" dirty="0" err="1"/>
              <a:t>articularis</a:t>
            </a:r>
            <a:endParaRPr lang="cs-CZ" i="1" dirty="0"/>
          </a:p>
          <a:p>
            <a:r>
              <a:rPr lang="cs-CZ" i="1" dirty="0" err="1"/>
              <a:t>Stratum</a:t>
            </a:r>
            <a:r>
              <a:rPr lang="cs-CZ" i="1" dirty="0"/>
              <a:t> </a:t>
            </a:r>
            <a:r>
              <a:rPr lang="cs-CZ" i="1" dirty="0" err="1"/>
              <a:t>fibrosum</a:t>
            </a:r>
            <a:endParaRPr lang="cs-CZ" i="1" dirty="0"/>
          </a:p>
          <a:p>
            <a:r>
              <a:rPr lang="cs-CZ" i="1" dirty="0" err="1"/>
              <a:t>Stratum</a:t>
            </a:r>
            <a:r>
              <a:rPr lang="cs-CZ" i="1" dirty="0"/>
              <a:t> </a:t>
            </a:r>
            <a:r>
              <a:rPr lang="cs-CZ" i="1" dirty="0" err="1"/>
              <a:t>synoviale</a:t>
            </a:r>
            <a:endParaRPr lang="cs-CZ" i="1" dirty="0"/>
          </a:p>
          <a:p>
            <a:r>
              <a:rPr lang="cs-CZ" i="1" dirty="0"/>
              <a:t>Rete </a:t>
            </a:r>
            <a:r>
              <a:rPr lang="cs-CZ" i="1" dirty="0" err="1"/>
              <a:t>articulare</a:t>
            </a:r>
            <a:endParaRPr lang="cs-CZ" i="1" dirty="0"/>
          </a:p>
          <a:p>
            <a:r>
              <a:rPr lang="cs-CZ" i="1" dirty="0" err="1"/>
              <a:t>Cavitas</a:t>
            </a:r>
            <a:r>
              <a:rPr lang="cs-CZ" i="1" dirty="0"/>
              <a:t> </a:t>
            </a:r>
            <a:r>
              <a:rPr lang="cs-CZ" i="1" dirty="0" err="1"/>
              <a:t>articularis</a:t>
            </a:r>
            <a:endParaRPr lang="cs-CZ" i="1" dirty="0"/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417638"/>
            <a:ext cx="3240360" cy="24885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60" y="3906234"/>
            <a:ext cx="3145871" cy="245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0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Pomocná kloubní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Labrum </a:t>
            </a:r>
            <a:r>
              <a:rPr lang="cs-CZ" i="1" dirty="0" err="1"/>
              <a:t>articulare</a:t>
            </a:r>
            <a:endParaRPr lang="cs-CZ" i="1" dirty="0"/>
          </a:p>
          <a:p>
            <a:r>
              <a:rPr lang="cs-CZ" i="1" dirty="0" err="1"/>
              <a:t>Disci</a:t>
            </a:r>
            <a:r>
              <a:rPr lang="cs-CZ" i="1" dirty="0"/>
              <a:t> </a:t>
            </a:r>
            <a:r>
              <a:rPr lang="cs-CZ" i="1" dirty="0" err="1"/>
              <a:t>et</a:t>
            </a:r>
            <a:r>
              <a:rPr lang="cs-CZ" i="1" dirty="0"/>
              <a:t> </a:t>
            </a:r>
            <a:r>
              <a:rPr lang="cs-CZ" i="1" dirty="0" err="1"/>
              <a:t>menisci</a:t>
            </a:r>
            <a:r>
              <a:rPr lang="cs-CZ" i="1" dirty="0"/>
              <a:t> </a:t>
            </a:r>
            <a:r>
              <a:rPr lang="cs-CZ" i="1" dirty="0" err="1"/>
              <a:t>articulares</a:t>
            </a:r>
            <a:endParaRPr lang="cs-CZ" i="1" dirty="0"/>
          </a:p>
          <a:p>
            <a:r>
              <a:rPr lang="cs-CZ" dirty="0" err="1"/>
              <a:t>Ligamenta</a:t>
            </a:r>
            <a:r>
              <a:rPr lang="cs-CZ" dirty="0"/>
              <a:t> (</a:t>
            </a:r>
            <a:r>
              <a:rPr lang="cs-CZ" dirty="0" err="1"/>
              <a:t>intra</a:t>
            </a:r>
            <a:r>
              <a:rPr lang="cs-CZ" dirty="0"/>
              <a:t>-, extra-artikulárně)</a:t>
            </a:r>
          </a:p>
          <a:p>
            <a:r>
              <a:rPr lang="cs-CZ" i="1" dirty="0" err="1"/>
              <a:t>Musculi</a:t>
            </a:r>
            <a:r>
              <a:rPr lang="cs-CZ" i="1" dirty="0"/>
              <a:t> </a:t>
            </a:r>
            <a:r>
              <a:rPr lang="cs-CZ" i="1" dirty="0" err="1"/>
              <a:t>articulares</a:t>
            </a:r>
            <a:endParaRPr lang="cs-CZ" i="1" dirty="0"/>
          </a:p>
          <a:p>
            <a:r>
              <a:rPr lang="cs-CZ" i="1" dirty="0" err="1"/>
              <a:t>Bursae</a:t>
            </a:r>
            <a:r>
              <a:rPr lang="cs-CZ" i="1" dirty="0"/>
              <a:t> </a:t>
            </a:r>
            <a:r>
              <a:rPr lang="cs-CZ" i="1" dirty="0" err="1"/>
              <a:t>synoviales</a:t>
            </a:r>
            <a:endParaRPr lang="cs-CZ" i="1" dirty="0"/>
          </a:p>
          <a:p>
            <a:endParaRPr lang="cs-CZ" dirty="0"/>
          </a:p>
          <a:p>
            <a:r>
              <a:rPr lang="cs-CZ" dirty="0"/>
              <a:t>Střední postavení kloubu</a:t>
            </a:r>
          </a:p>
        </p:txBody>
      </p:sp>
    </p:spTree>
    <p:extLst>
      <p:ext uri="{BB962C8B-B14F-4D97-AF65-F5344CB8AC3E}">
        <p14:creationId xmlns:p14="http://schemas.microsoft.com/office/powerpoint/2010/main" val="2326946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Dle tvaru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40474" t="10714" r="42554" b="13201"/>
          <a:stretch/>
        </p:blipFill>
        <p:spPr>
          <a:xfrm>
            <a:off x="1847528" y="274639"/>
            <a:ext cx="2890664" cy="608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Pohyby v kloubech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Jednoosé klouby</a:t>
            </a:r>
          </a:p>
          <a:p>
            <a:r>
              <a:rPr lang="cs-CZ" dirty="0"/>
              <a:t>Dvojosé klouby</a:t>
            </a:r>
          </a:p>
          <a:p>
            <a:r>
              <a:rPr lang="cs-CZ" dirty="0"/>
              <a:t>Trojosé klouby</a:t>
            </a:r>
          </a:p>
          <a:p>
            <a:r>
              <a:rPr lang="cs-CZ" dirty="0"/>
              <a:t>Klouby s posuvným pohybem</a:t>
            </a:r>
          </a:p>
          <a:p>
            <a:r>
              <a:rPr lang="cs-CZ" dirty="0"/>
              <a:t>Klouby s minimálním pohybem</a:t>
            </a:r>
          </a:p>
          <a:p>
            <a:endParaRPr lang="cs-CZ" dirty="0"/>
          </a:p>
          <a:p>
            <a:r>
              <a:rPr lang="cs-CZ" dirty="0"/>
              <a:t>Abdukce/addukce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88" y="4653137"/>
            <a:ext cx="3820913" cy="18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72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9878" t="10143" r="41498" b="19154"/>
          <a:stretch/>
        </p:blipFill>
        <p:spPr>
          <a:xfrm>
            <a:off x="7464153" y="274639"/>
            <a:ext cx="2834833" cy="60536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l="35841" t="10550" r="36682" b="31795"/>
          <a:stretch/>
        </p:blipFill>
        <p:spPr>
          <a:xfrm>
            <a:off x="2350961" y="335977"/>
            <a:ext cx="5025006" cy="593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0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6942" t="10795" r="34755" b="46637"/>
          <a:stretch/>
        </p:blipFill>
        <p:spPr>
          <a:xfrm>
            <a:off x="2294370" y="598871"/>
            <a:ext cx="3882006" cy="437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9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6026" t="14709" r="38378" b="15158"/>
          <a:stretch/>
        </p:blipFill>
        <p:spPr>
          <a:xfrm>
            <a:off x="1886938" y="304801"/>
            <a:ext cx="3080090" cy="63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81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Semestr podzim 2017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37669"/>
            <a:ext cx="4572000" cy="5113866"/>
          </a:xfrm>
        </p:spPr>
        <p:txBody>
          <a:bodyPr>
            <a:normAutofit/>
          </a:bodyPr>
          <a:lstStyle/>
          <a:p>
            <a:r>
              <a:rPr lang="cs-CZ" dirty="0"/>
              <a:t>Kostra, spojení a svaly páteře, hrudníku</a:t>
            </a:r>
          </a:p>
          <a:p>
            <a:r>
              <a:rPr lang="cs-CZ" dirty="0"/>
              <a:t>Kostra, spojení a svaly dolní končetiny</a:t>
            </a:r>
          </a:p>
          <a:p>
            <a:r>
              <a:rPr lang="cs-CZ" dirty="0"/>
              <a:t>Kostra, spojení a svaly horní končetiny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063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7630" t="9246" r="39159" b="51692"/>
          <a:stretch/>
        </p:blipFill>
        <p:spPr>
          <a:xfrm>
            <a:off x="2152651" y="365126"/>
            <a:ext cx="4616793" cy="582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3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5336" t="10061" r="37600" b="11162"/>
          <a:stretch/>
        </p:blipFill>
        <p:spPr>
          <a:xfrm>
            <a:off x="2435112" y="2"/>
            <a:ext cx="3104834" cy="67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28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Spojení na páteři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40245" t="9898" r="39067" b="12874"/>
          <a:stretch/>
        </p:blipFill>
        <p:spPr>
          <a:xfrm>
            <a:off x="6096000" y="1268761"/>
            <a:ext cx="2409408" cy="505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04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Spojení těl obratlů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Facies </a:t>
            </a:r>
            <a:r>
              <a:rPr lang="cs-CZ" i="1" dirty="0" err="1"/>
              <a:t>terminalis</a:t>
            </a:r>
            <a:r>
              <a:rPr lang="cs-CZ" i="1" dirty="0"/>
              <a:t> superior </a:t>
            </a:r>
            <a:r>
              <a:rPr lang="cs-CZ" i="1" dirty="0" err="1"/>
              <a:t>et</a:t>
            </a:r>
            <a:r>
              <a:rPr lang="cs-CZ" i="1" dirty="0"/>
              <a:t> </a:t>
            </a:r>
            <a:r>
              <a:rPr lang="cs-CZ" i="1" dirty="0" err="1"/>
              <a:t>inferior</a:t>
            </a:r>
            <a:r>
              <a:rPr lang="cs-CZ" i="1" dirty="0"/>
              <a:t> </a:t>
            </a:r>
            <a:r>
              <a:rPr lang="cs-CZ" dirty="0"/>
              <a:t>sousedních obratlů</a:t>
            </a:r>
          </a:p>
          <a:p>
            <a:r>
              <a:rPr lang="cs-CZ" i="1" dirty="0" err="1"/>
              <a:t>Disci</a:t>
            </a:r>
            <a:r>
              <a:rPr lang="cs-CZ" i="1" dirty="0"/>
              <a:t> </a:t>
            </a:r>
            <a:r>
              <a:rPr lang="cs-CZ" i="1" dirty="0" err="1"/>
              <a:t>intervertebrales</a:t>
            </a:r>
            <a:r>
              <a:rPr lang="cs-CZ" i="1" dirty="0"/>
              <a:t> (</a:t>
            </a:r>
            <a:r>
              <a:rPr lang="cs-CZ" i="1" dirty="0" err="1"/>
              <a:t>analus</a:t>
            </a:r>
            <a:r>
              <a:rPr lang="cs-CZ" i="1" dirty="0"/>
              <a:t> </a:t>
            </a:r>
            <a:r>
              <a:rPr lang="cs-CZ" i="1" dirty="0" err="1"/>
              <a:t>fibrosus</a:t>
            </a:r>
            <a:r>
              <a:rPr lang="cs-CZ" i="1" dirty="0"/>
              <a:t>, </a:t>
            </a:r>
            <a:r>
              <a:rPr lang="cs-CZ" i="1" dirty="0" err="1"/>
              <a:t>nucleus</a:t>
            </a:r>
            <a:r>
              <a:rPr lang="cs-CZ" i="1" dirty="0"/>
              <a:t> </a:t>
            </a:r>
            <a:r>
              <a:rPr lang="cs-CZ" i="1" dirty="0" err="1"/>
              <a:t>pulposus</a:t>
            </a:r>
            <a:r>
              <a:rPr lang="cs-CZ" i="1" dirty="0"/>
              <a:t>)</a:t>
            </a:r>
          </a:p>
          <a:p>
            <a:r>
              <a:rPr lang="cs-CZ" i="1" dirty="0"/>
              <a:t>23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861048"/>
            <a:ext cx="5496272" cy="25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85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Spojení mezi oblouky obratlů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Ligg</a:t>
            </a:r>
            <a:r>
              <a:rPr lang="cs-CZ" i="1" dirty="0"/>
              <a:t>. </a:t>
            </a:r>
            <a:r>
              <a:rPr lang="cs-CZ" i="1" dirty="0" err="1"/>
              <a:t>flava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772816"/>
            <a:ext cx="3672408" cy="407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8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Spoje mezi obratlovými výběžky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3512" y="1600201"/>
            <a:ext cx="4320480" cy="4525963"/>
          </a:xfrm>
        </p:spPr>
        <p:txBody>
          <a:bodyPr>
            <a:normAutofit/>
          </a:bodyPr>
          <a:lstStyle/>
          <a:p>
            <a:r>
              <a:rPr lang="cs-CZ" i="1" dirty="0" err="1"/>
              <a:t>Articulationes</a:t>
            </a:r>
            <a:r>
              <a:rPr lang="cs-CZ" i="1" dirty="0"/>
              <a:t> </a:t>
            </a:r>
            <a:r>
              <a:rPr lang="cs-CZ" i="1" dirty="0" err="1"/>
              <a:t>intervertebrales</a:t>
            </a:r>
            <a:r>
              <a:rPr lang="cs-CZ" i="1" dirty="0"/>
              <a:t> (</a:t>
            </a:r>
            <a:r>
              <a:rPr lang="cs-CZ" i="1" dirty="0" err="1"/>
              <a:t>processus</a:t>
            </a:r>
            <a:r>
              <a:rPr lang="cs-CZ" i="1" dirty="0"/>
              <a:t> </a:t>
            </a:r>
            <a:r>
              <a:rPr lang="cs-CZ" i="1" dirty="0" err="1"/>
              <a:t>articulares</a:t>
            </a:r>
            <a:r>
              <a:rPr lang="cs-CZ" i="1" dirty="0"/>
              <a:t>)</a:t>
            </a:r>
          </a:p>
          <a:p>
            <a:endParaRPr lang="cs-CZ" i="1" dirty="0"/>
          </a:p>
          <a:p>
            <a:r>
              <a:rPr lang="cs-CZ" i="1" dirty="0" err="1"/>
              <a:t>Ligg</a:t>
            </a:r>
            <a:r>
              <a:rPr lang="cs-CZ" i="1" dirty="0"/>
              <a:t>. </a:t>
            </a:r>
            <a:r>
              <a:rPr lang="cs-CZ" i="1" dirty="0" err="1"/>
              <a:t>interspinalia</a:t>
            </a:r>
            <a:endParaRPr lang="cs-CZ" i="1" dirty="0"/>
          </a:p>
          <a:p>
            <a:r>
              <a:rPr lang="cs-CZ" i="1" dirty="0" err="1"/>
              <a:t>Ligg</a:t>
            </a:r>
            <a:r>
              <a:rPr lang="cs-CZ" i="1" dirty="0"/>
              <a:t>. </a:t>
            </a:r>
            <a:r>
              <a:rPr lang="cs-CZ" i="1" dirty="0" err="1"/>
              <a:t>intertransversalia</a:t>
            </a:r>
            <a:endParaRPr lang="cs-CZ" i="1" dirty="0"/>
          </a:p>
          <a:p>
            <a:r>
              <a:rPr lang="cs-CZ" i="1" dirty="0"/>
              <a:t>Lig. </a:t>
            </a:r>
            <a:r>
              <a:rPr lang="cs-CZ" i="1" dirty="0" err="1"/>
              <a:t>supraspinale</a:t>
            </a:r>
            <a:r>
              <a:rPr lang="cs-CZ" i="1" dirty="0"/>
              <a:t> (lig. </a:t>
            </a:r>
            <a:r>
              <a:rPr lang="cs-CZ" i="1" dirty="0" err="1"/>
              <a:t>nuchae</a:t>
            </a:r>
            <a:r>
              <a:rPr lang="cs-CZ" i="1" dirty="0"/>
              <a:t> – </a:t>
            </a:r>
            <a:r>
              <a:rPr lang="cs-CZ" i="1" dirty="0" err="1"/>
              <a:t>crista</a:t>
            </a:r>
            <a:r>
              <a:rPr lang="cs-CZ" i="1" dirty="0"/>
              <a:t> </a:t>
            </a:r>
            <a:r>
              <a:rPr lang="cs-CZ" i="1" dirty="0" err="1"/>
              <a:t>occipitalis</a:t>
            </a:r>
            <a:r>
              <a:rPr lang="cs-CZ" i="1" dirty="0"/>
              <a:t> </a:t>
            </a:r>
            <a:r>
              <a:rPr lang="cs-CZ" i="1" dirty="0" err="1"/>
              <a:t>externa</a:t>
            </a:r>
            <a:r>
              <a:rPr lang="cs-CZ" i="1" dirty="0"/>
              <a:t>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177611"/>
            <a:ext cx="2690216" cy="27049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82" y="3893495"/>
            <a:ext cx="2174092" cy="29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28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Společné spoje na páteři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Lig. </a:t>
            </a:r>
            <a:r>
              <a:rPr lang="cs-CZ" i="1" dirty="0" err="1"/>
              <a:t>longitudinale</a:t>
            </a:r>
            <a:r>
              <a:rPr lang="cs-CZ" i="1" dirty="0"/>
              <a:t> </a:t>
            </a:r>
            <a:r>
              <a:rPr lang="cs-CZ" i="1" dirty="0" err="1"/>
              <a:t>anterius</a:t>
            </a:r>
            <a:endParaRPr lang="cs-CZ" i="1" dirty="0"/>
          </a:p>
          <a:p>
            <a:r>
              <a:rPr lang="cs-CZ" i="1" dirty="0"/>
              <a:t>Lig. </a:t>
            </a:r>
            <a:r>
              <a:rPr lang="cs-CZ" i="1" dirty="0" err="1"/>
              <a:t>longitudinale</a:t>
            </a:r>
            <a:r>
              <a:rPr lang="cs-CZ" i="1" dirty="0"/>
              <a:t> </a:t>
            </a:r>
            <a:r>
              <a:rPr lang="cs-CZ" i="1" dirty="0" err="1"/>
              <a:t>posterius</a:t>
            </a:r>
            <a:endParaRPr lang="cs-CZ" i="1" dirty="0"/>
          </a:p>
          <a:p>
            <a:r>
              <a:rPr lang="cs-CZ" i="1" dirty="0"/>
              <a:t>Lig. </a:t>
            </a:r>
            <a:r>
              <a:rPr lang="cs-CZ" i="1" dirty="0" err="1"/>
              <a:t>sacrococcygeum</a:t>
            </a:r>
            <a:r>
              <a:rPr lang="cs-CZ" i="1" dirty="0"/>
              <a:t> dorsale </a:t>
            </a:r>
            <a:r>
              <a:rPr lang="cs-CZ" i="1" dirty="0" err="1"/>
              <a:t>superficiale</a:t>
            </a:r>
            <a:r>
              <a:rPr lang="cs-CZ" i="1" dirty="0"/>
              <a:t> </a:t>
            </a:r>
            <a:r>
              <a:rPr lang="cs-CZ" dirty="0"/>
              <a:t>(uzavírá </a:t>
            </a:r>
            <a:r>
              <a:rPr lang="cs-CZ" dirty="0" err="1"/>
              <a:t>hiatus</a:t>
            </a:r>
            <a:r>
              <a:rPr lang="cs-CZ" dirty="0"/>
              <a:t> </a:t>
            </a:r>
            <a:r>
              <a:rPr lang="cs-CZ" dirty="0" err="1"/>
              <a:t>sacralis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27" y="3797760"/>
            <a:ext cx="2664296" cy="26836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60" y="3819632"/>
            <a:ext cx="2150822" cy="26095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45" y="3762325"/>
            <a:ext cx="2777782" cy="267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80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66"/>
                </a:solidFill>
              </a:rPr>
              <a:t>art</a:t>
            </a:r>
            <a:r>
              <a:rPr lang="cs-CZ" dirty="0">
                <a:solidFill>
                  <a:srgbClr val="FF0066"/>
                </a:solidFill>
              </a:rPr>
              <a:t>. </a:t>
            </a:r>
            <a:r>
              <a:rPr lang="cs-CZ" dirty="0" err="1">
                <a:solidFill>
                  <a:srgbClr val="FF0066"/>
                </a:solidFill>
              </a:rPr>
              <a:t>atlantoocipitalis</a:t>
            </a:r>
            <a:r>
              <a:rPr lang="cs-CZ" dirty="0">
                <a:solidFill>
                  <a:srgbClr val="FF0066"/>
                </a:solidFill>
              </a:rPr>
              <a:t/>
            </a:r>
            <a:br>
              <a:rPr lang="cs-CZ" dirty="0">
                <a:solidFill>
                  <a:srgbClr val="FF0066"/>
                </a:solidFill>
              </a:rPr>
            </a:br>
            <a:r>
              <a:rPr lang="cs-CZ" dirty="0">
                <a:solidFill>
                  <a:srgbClr val="FF0066"/>
                </a:solidFill>
              </a:rPr>
              <a:t>(</a:t>
            </a:r>
            <a:r>
              <a:rPr lang="cs-CZ" dirty="0" err="1">
                <a:solidFill>
                  <a:srgbClr val="FF0066"/>
                </a:solidFill>
              </a:rPr>
              <a:t>nosičotýlní</a:t>
            </a:r>
            <a:r>
              <a:rPr lang="cs-CZ" dirty="0">
                <a:solidFill>
                  <a:srgbClr val="FF0066"/>
                </a:solidFill>
              </a:rPr>
              <a:t> kloub)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2226469"/>
            <a:ext cx="4741966" cy="3263504"/>
          </a:xfrm>
        </p:spPr>
        <p:txBody>
          <a:bodyPr/>
          <a:lstStyle/>
          <a:p>
            <a:r>
              <a:rPr lang="cs-CZ" dirty="0" err="1"/>
              <a:t>Condylus</a:t>
            </a:r>
            <a:r>
              <a:rPr lang="cs-CZ" dirty="0"/>
              <a:t> </a:t>
            </a:r>
            <a:r>
              <a:rPr lang="cs-CZ" dirty="0" err="1"/>
              <a:t>occipitalis</a:t>
            </a:r>
            <a:r>
              <a:rPr lang="cs-CZ" dirty="0"/>
              <a:t>+facies </a:t>
            </a:r>
            <a:r>
              <a:rPr lang="cs-CZ" dirty="0" err="1"/>
              <a:t>articularis</a:t>
            </a:r>
            <a:r>
              <a:rPr lang="cs-CZ" dirty="0"/>
              <a:t> superior</a:t>
            </a:r>
          </a:p>
          <a:p>
            <a:r>
              <a:rPr lang="cs-CZ" dirty="0"/>
              <a:t>Pohyb: v předozadním směru, stranové posuny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l="36238" t="20984" r="41190" b="37450"/>
          <a:stretch/>
        </p:blipFill>
        <p:spPr>
          <a:xfrm>
            <a:off x="4979720" y="3566223"/>
            <a:ext cx="1984484" cy="20556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/>
          <a:srcRect l="36026" t="14709" r="38378" b="15158"/>
          <a:stretch/>
        </p:blipFill>
        <p:spPr>
          <a:xfrm>
            <a:off x="7355525" y="970067"/>
            <a:ext cx="3080090" cy="47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12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9075" y="1131094"/>
            <a:ext cx="6432104" cy="994172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rgbClr val="FF0066"/>
                </a:solidFill>
              </a:rPr>
              <a:t>Art</a:t>
            </a:r>
            <a:r>
              <a:rPr lang="cs-CZ" dirty="0">
                <a:solidFill>
                  <a:srgbClr val="FF0066"/>
                </a:solidFill>
              </a:rPr>
              <a:t>. </a:t>
            </a:r>
            <a:r>
              <a:rPr lang="cs-CZ" dirty="0" err="1">
                <a:solidFill>
                  <a:srgbClr val="FF0066"/>
                </a:solidFill>
              </a:rPr>
              <a:t>atlantoaxialis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mediana</a:t>
            </a:r>
            <a:r>
              <a:rPr lang="cs-CZ" dirty="0">
                <a:solidFill>
                  <a:srgbClr val="FF0066"/>
                </a:solidFill>
              </a:rPr>
              <a:t/>
            </a:r>
            <a:br>
              <a:rPr lang="cs-CZ" dirty="0">
                <a:solidFill>
                  <a:srgbClr val="FF0066"/>
                </a:solidFill>
              </a:rPr>
            </a:br>
            <a:r>
              <a:rPr lang="cs-CZ" dirty="0">
                <a:solidFill>
                  <a:srgbClr val="FF0066"/>
                </a:solidFill>
              </a:rPr>
              <a:t>(střední </a:t>
            </a:r>
            <a:r>
              <a:rPr lang="cs-CZ" dirty="0" err="1">
                <a:solidFill>
                  <a:srgbClr val="FF0066"/>
                </a:solidFill>
              </a:rPr>
              <a:t>nosičočepovcový</a:t>
            </a:r>
            <a:r>
              <a:rPr lang="cs-CZ" dirty="0">
                <a:solidFill>
                  <a:srgbClr val="FF0066"/>
                </a:solidFill>
              </a:rPr>
              <a:t> kloub)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1" y="2226469"/>
            <a:ext cx="3824597" cy="326350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Dnes axis + fovea </a:t>
            </a:r>
            <a:r>
              <a:rPr lang="cs-CZ" dirty="0" err="1"/>
              <a:t>dentis</a:t>
            </a:r>
            <a:endParaRPr lang="cs-CZ" dirty="0"/>
          </a:p>
          <a:p>
            <a:r>
              <a:rPr lang="cs-CZ" dirty="0"/>
              <a:t>Lig. </a:t>
            </a:r>
            <a:r>
              <a:rPr lang="cs-CZ" dirty="0" err="1"/>
              <a:t>cruciforme</a:t>
            </a:r>
            <a:r>
              <a:rPr lang="cs-CZ" dirty="0"/>
              <a:t> </a:t>
            </a:r>
            <a:r>
              <a:rPr lang="cs-CZ" dirty="0" err="1"/>
              <a:t>atlantis</a:t>
            </a:r>
            <a:endParaRPr lang="cs-CZ" dirty="0"/>
          </a:p>
          <a:p>
            <a:pPr lvl="1"/>
            <a:r>
              <a:rPr lang="cs-CZ" dirty="0"/>
              <a:t>Lig. </a:t>
            </a:r>
            <a:r>
              <a:rPr lang="cs-CZ" dirty="0" err="1"/>
              <a:t>transversum</a:t>
            </a:r>
            <a:r>
              <a:rPr lang="cs-CZ" dirty="0"/>
              <a:t> </a:t>
            </a:r>
            <a:r>
              <a:rPr lang="cs-CZ" dirty="0" err="1"/>
              <a:t>atlantis</a:t>
            </a:r>
            <a:endParaRPr lang="cs-CZ" dirty="0"/>
          </a:p>
          <a:p>
            <a:pPr lvl="1"/>
            <a:r>
              <a:rPr lang="cs-CZ" dirty="0" err="1"/>
              <a:t>Fasciculi</a:t>
            </a:r>
            <a:r>
              <a:rPr lang="cs-CZ" dirty="0"/>
              <a:t> </a:t>
            </a:r>
            <a:r>
              <a:rPr lang="cs-CZ" dirty="0" err="1"/>
              <a:t>longitudinales</a:t>
            </a:r>
            <a:endParaRPr lang="cs-CZ" dirty="0"/>
          </a:p>
          <a:p>
            <a:r>
              <a:rPr lang="cs-CZ" dirty="0" err="1"/>
              <a:t>Ligg</a:t>
            </a:r>
            <a:r>
              <a:rPr lang="cs-CZ" dirty="0"/>
              <a:t>. </a:t>
            </a:r>
            <a:r>
              <a:rPr lang="cs-CZ" dirty="0" err="1"/>
              <a:t>alaria</a:t>
            </a:r>
            <a:r>
              <a:rPr lang="cs-CZ" dirty="0"/>
              <a:t> – </a:t>
            </a:r>
            <a:r>
              <a:rPr lang="cs-CZ" dirty="0" err="1"/>
              <a:t>dens</a:t>
            </a:r>
            <a:r>
              <a:rPr lang="cs-CZ" dirty="0"/>
              <a:t> axis – kondyly</a:t>
            </a:r>
          </a:p>
          <a:p>
            <a:r>
              <a:rPr lang="cs-CZ" dirty="0"/>
              <a:t>Lig. </a:t>
            </a:r>
            <a:r>
              <a:rPr lang="cs-CZ" dirty="0" err="1"/>
              <a:t>apicis</a:t>
            </a:r>
            <a:r>
              <a:rPr lang="cs-CZ" dirty="0"/>
              <a:t> </a:t>
            </a:r>
            <a:r>
              <a:rPr lang="cs-CZ" dirty="0" err="1"/>
              <a:t>dentis</a:t>
            </a:r>
            <a:endParaRPr lang="cs-CZ" dirty="0"/>
          </a:p>
          <a:p>
            <a:r>
              <a:rPr lang="cs-CZ" dirty="0" err="1"/>
              <a:t>Mambrana</a:t>
            </a:r>
            <a:r>
              <a:rPr lang="cs-CZ" dirty="0"/>
              <a:t> </a:t>
            </a:r>
            <a:r>
              <a:rPr lang="cs-CZ" dirty="0" err="1"/>
              <a:t>tectoria</a:t>
            </a:r>
            <a:r>
              <a:rPr lang="cs-CZ" dirty="0"/>
              <a:t>– pokračování lig. </a:t>
            </a:r>
            <a:r>
              <a:rPr lang="cs-CZ" dirty="0" err="1"/>
              <a:t>longitudinale</a:t>
            </a:r>
            <a:r>
              <a:rPr lang="cs-CZ" dirty="0"/>
              <a:t> </a:t>
            </a:r>
            <a:r>
              <a:rPr lang="cs-CZ" dirty="0" err="1"/>
              <a:t>posterius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9467" t="33707" r="52355" b="11111"/>
          <a:stretch>
            <a:fillRect/>
          </a:stretch>
        </p:blipFill>
        <p:spPr bwMode="auto">
          <a:xfrm>
            <a:off x="6964443" y="1124446"/>
            <a:ext cx="3581836" cy="43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0095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66"/>
                </a:solidFill>
              </a:rPr>
              <a:t>Art</a:t>
            </a:r>
            <a:r>
              <a:rPr lang="cs-CZ" dirty="0">
                <a:solidFill>
                  <a:srgbClr val="FF0066"/>
                </a:solidFill>
              </a:rPr>
              <a:t>. </a:t>
            </a:r>
            <a:r>
              <a:rPr lang="cs-CZ" dirty="0" err="1">
                <a:solidFill>
                  <a:srgbClr val="FF0066"/>
                </a:solidFill>
              </a:rPr>
              <a:t>atlantoaxialis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lateralis</a:t>
            </a:r>
            <a:r>
              <a:rPr lang="cs-CZ" dirty="0">
                <a:solidFill>
                  <a:srgbClr val="FF0066"/>
                </a:solidFill>
              </a:rPr>
              <a:t> (boční </a:t>
            </a:r>
            <a:r>
              <a:rPr lang="cs-CZ" dirty="0" err="1">
                <a:solidFill>
                  <a:srgbClr val="FF0066"/>
                </a:solidFill>
              </a:rPr>
              <a:t>nosičočepovcový</a:t>
            </a:r>
            <a:r>
              <a:rPr lang="cs-CZ" dirty="0">
                <a:solidFill>
                  <a:srgbClr val="FF0066"/>
                </a:solidFill>
              </a:rPr>
              <a:t> kloub)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Spojení </a:t>
            </a:r>
            <a:r>
              <a:rPr lang="cs-CZ" dirty="0" err="1"/>
              <a:t>procc</a:t>
            </a:r>
            <a:r>
              <a:rPr lang="cs-CZ" dirty="0"/>
              <a:t>. </a:t>
            </a:r>
            <a:r>
              <a:rPr lang="cs-CZ" dirty="0" err="1"/>
              <a:t>articulares</a:t>
            </a:r>
            <a:r>
              <a:rPr lang="cs-CZ" dirty="0"/>
              <a:t> C1 a C2</a:t>
            </a:r>
          </a:p>
          <a:p>
            <a:r>
              <a:rPr lang="cs-CZ" dirty="0"/>
              <a:t>Pohyby: rotační</a:t>
            </a:r>
          </a:p>
        </p:txBody>
      </p:sp>
    </p:spTree>
    <p:extLst>
      <p:ext uri="{BB962C8B-B14F-4D97-AF65-F5344CB8AC3E}">
        <p14:creationId xmlns:p14="http://schemas.microsoft.com/office/powerpoint/2010/main" val="3811077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A2D12-F90A-4AD9-9157-152D8E0AF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Části lidského těla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D8B431B8-FEAA-4414-8241-E69BA1194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67" y="668607"/>
            <a:ext cx="5039980" cy="5821177"/>
          </a:xfrm>
        </p:spPr>
      </p:pic>
    </p:spTree>
    <p:extLst>
      <p:ext uri="{BB962C8B-B14F-4D97-AF65-F5344CB8AC3E}">
        <p14:creationId xmlns:p14="http://schemas.microsoft.com/office/powerpoint/2010/main" val="3568568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Tvar a zakřivení páteře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5433744" cy="4525963"/>
          </a:xfrm>
        </p:spPr>
        <p:txBody>
          <a:bodyPr/>
          <a:lstStyle/>
          <a:p>
            <a:r>
              <a:rPr lang="cs-CZ" i="1" dirty="0" err="1"/>
              <a:t>Canalis</a:t>
            </a:r>
            <a:r>
              <a:rPr lang="cs-CZ" i="1" dirty="0"/>
              <a:t> </a:t>
            </a:r>
            <a:r>
              <a:rPr lang="cs-CZ" i="1" dirty="0" err="1"/>
              <a:t>vertebralis</a:t>
            </a:r>
            <a:r>
              <a:rPr lang="cs-CZ" i="1" dirty="0"/>
              <a:t> </a:t>
            </a:r>
            <a:r>
              <a:rPr lang="cs-CZ" dirty="0"/>
              <a:t>skrze </a:t>
            </a:r>
            <a:r>
              <a:rPr lang="cs-CZ" i="1" dirty="0" err="1"/>
              <a:t>foramina</a:t>
            </a:r>
            <a:r>
              <a:rPr lang="cs-CZ" i="1" dirty="0"/>
              <a:t> </a:t>
            </a:r>
            <a:r>
              <a:rPr lang="cs-CZ" i="1" dirty="0" err="1"/>
              <a:t>vertebralia</a:t>
            </a:r>
            <a:endParaRPr lang="cs-CZ" i="1" dirty="0"/>
          </a:p>
          <a:p>
            <a:r>
              <a:rPr lang="cs-CZ" i="1" dirty="0" err="1"/>
              <a:t>Incisurae</a:t>
            </a:r>
            <a:r>
              <a:rPr lang="cs-CZ" i="1" dirty="0"/>
              <a:t> </a:t>
            </a:r>
            <a:r>
              <a:rPr lang="cs-CZ" i="1" dirty="0" err="1"/>
              <a:t>vertebrales</a:t>
            </a:r>
            <a:r>
              <a:rPr lang="cs-CZ" i="1" dirty="0"/>
              <a:t> </a:t>
            </a:r>
            <a:r>
              <a:rPr lang="cs-CZ" dirty="0"/>
              <a:t>– </a:t>
            </a:r>
            <a:r>
              <a:rPr lang="cs-CZ" i="1" dirty="0" err="1"/>
              <a:t>foramina</a:t>
            </a:r>
            <a:r>
              <a:rPr lang="cs-CZ" i="1" dirty="0"/>
              <a:t> </a:t>
            </a:r>
            <a:r>
              <a:rPr lang="cs-CZ" i="1" dirty="0" err="1"/>
              <a:t>intervertebralia</a:t>
            </a:r>
            <a:r>
              <a:rPr lang="cs-CZ" dirty="0"/>
              <a:t>, míšní nervy</a:t>
            </a:r>
          </a:p>
          <a:p>
            <a:r>
              <a:rPr lang="cs-CZ" dirty="0"/>
              <a:t>Lordóza (</a:t>
            </a:r>
            <a:r>
              <a:rPr lang="cs-CZ" dirty="0" err="1"/>
              <a:t>promontorium</a:t>
            </a:r>
            <a:r>
              <a:rPr lang="cs-CZ" dirty="0"/>
              <a:t> zlom), kyfóza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40245" t="9898" r="39067" b="12874"/>
          <a:stretch/>
        </p:blipFill>
        <p:spPr>
          <a:xfrm>
            <a:off x="7608168" y="1333571"/>
            <a:ext cx="2409408" cy="505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24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Pohyby páteře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Anteflexe</a:t>
            </a:r>
          </a:p>
          <a:p>
            <a:r>
              <a:rPr lang="cs-CZ" dirty="0"/>
              <a:t>Retroflexe</a:t>
            </a:r>
          </a:p>
          <a:p>
            <a:r>
              <a:rPr lang="cs-CZ" dirty="0" err="1"/>
              <a:t>Lateroflexe</a:t>
            </a:r>
            <a:endParaRPr lang="cs-CZ" dirty="0"/>
          </a:p>
          <a:p>
            <a:r>
              <a:rPr lang="cs-CZ" dirty="0"/>
              <a:t>Torze</a:t>
            </a:r>
          </a:p>
          <a:p>
            <a:r>
              <a:rPr lang="cs-CZ" dirty="0"/>
              <a:t>Pérovací pohyby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8631CF-E777-44D3-890D-8D3193656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24" y="1690688"/>
            <a:ext cx="7221829" cy="43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7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96D56-953A-4602-B2F5-93D6191E9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Výhřez jádra meziobratlové destičky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B40D4E-46CB-4D47-A911-985F9326E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Útlak kořenů míšních nervů</a:t>
            </a:r>
          </a:p>
          <a:p>
            <a:r>
              <a:rPr lang="cs-CZ" dirty="0"/>
              <a:t>Nejčastější v bederní oblasti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7B852B-5635-402D-98F7-1BD5ADF57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8" t="10174" r="48488" b="51931"/>
          <a:stretch/>
        </p:blipFill>
        <p:spPr>
          <a:xfrm>
            <a:off x="1503947" y="3188369"/>
            <a:ext cx="5811253" cy="25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Spojení na hrudníku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Hrudní páteř, žebra, hrudní kost</a:t>
            </a:r>
          </a:p>
          <a:p>
            <a:r>
              <a:rPr lang="cs-CZ" i="1" dirty="0" err="1"/>
              <a:t>Articulationes</a:t>
            </a:r>
            <a:r>
              <a:rPr lang="cs-CZ" i="1" dirty="0"/>
              <a:t> </a:t>
            </a:r>
            <a:r>
              <a:rPr lang="cs-CZ" i="1" dirty="0" err="1"/>
              <a:t>costovertebrales</a:t>
            </a:r>
            <a:endParaRPr lang="cs-CZ" i="1" dirty="0"/>
          </a:p>
          <a:p>
            <a:r>
              <a:rPr lang="cs-CZ" i="1" dirty="0" err="1"/>
              <a:t>Juncturae</a:t>
            </a:r>
            <a:r>
              <a:rPr lang="cs-CZ" i="1" dirty="0"/>
              <a:t> </a:t>
            </a:r>
            <a:r>
              <a:rPr lang="cs-CZ" i="1" dirty="0" err="1"/>
              <a:t>sternocostales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19137" t="37255" r="52356" b="21481"/>
          <a:stretch/>
        </p:blipFill>
        <p:spPr>
          <a:xfrm>
            <a:off x="6096000" y="3356993"/>
            <a:ext cx="3994712" cy="32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14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0703" t="44964" r="53242" b="27564"/>
          <a:stretch/>
        </p:blipFill>
        <p:spPr>
          <a:xfrm>
            <a:off x="5902858" y="1670866"/>
            <a:ext cx="4307943" cy="25550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17997" t="39093" r="52141" b="19154"/>
          <a:stretch/>
        </p:blipFill>
        <p:spPr>
          <a:xfrm>
            <a:off x="2063552" y="1442718"/>
            <a:ext cx="3538736" cy="27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69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1" dirty="0" err="1">
                <a:solidFill>
                  <a:srgbClr val="FF0066"/>
                </a:solidFill>
              </a:rPr>
              <a:t>Articulationes</a:t>
            </a:r>
            <a:r>
              <a:rPr lang="cs-CZ" i="1" dirty="0">
                <a:solidFill>
                  <a:srgbClr val="FF0066"/>
                </a:solidFill>
              </a:rPr>
              <a:t> </a:t>
            </a:r>
            <a:r>
              <a:rPr lang="cs-CZ" i="1" dirty="0" err="1">
                <a:solidFill>
                  <a:srgbClr val="FF0066"/>
                </a:solidFill>
              </a:rPr>
              <a:t>costovertebrales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25592" y="1600201"/>
            <a:ext cx="4485208" cy="4525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Těla a příčné výběžky a žebra</a:t>
            </a:r>
          </a:p>
          <a:p>
            <a:r>
              <a:rPr lang="cs-CZ" i="1" dirty="0" err="1"/>
              <a:t>Articulationes</a:t>
            </a:r>
            <a:r>
              <a:rPr lang="cs-CZ" i="1" dirty="0"/>
              <a:t> </a:t>
            </a:r>
            <a:r>
              <a:rPr lang="cs-CZ" i="1" dirty="0" err="1"/>
              <a:t>capitis</a:t>
            </a:r>
            <a:r>
              <a:rPr lang="cs-CZ" i="1" dirty="0"/>
              <a:t> </a:t>
            </a:r>
            <a:r>
              <a:rPr lang="cs-CZ" i="1" dirty="0" err="1"/>
              <a:t>costae</a:t>
            </a:r>
            <a:r>
              <a:rPr lang="cs-CZ" i="1" dirty="0"/>
              <a:t> </a:t>
            </a:r>
          </a:p>
          <a:p>
            <a:pPr lvl="2"/>
            <a:r>
              <a:rPr lang="cs-CZ" dirty="0"/>
              <a:t>Kloubní plochy: </a:t>
            </a:r>
            <a:r>
              <a:rPr lang="cs-CZ" i="1" dirty="0"/>
              <a:t>facies </a:t>
            </a:r>
            <a:r>
              <a:rPr lang="cs-CZ" i="1" dirty="0" err="1"/>
              <a:t>articulares</a:t>
            </a:r>
            <a:r>
              <a:rPr lang="cs-CZ" i="1" dirty="0"/>
              <a:t> </a:t>
            </a:r>
            <a:r>
              <a:rPr lang="cs-CZ" i="1" dirty="0" err="1"/>
              <a:t>capitis</a:t>
            </a:r>
            <a:r>
              <a:rPr lang="cs-CZ" i="1" dirty="0"/>
              <a:t> </a:t>
            </a:r>
            <a:r>
              <a:rPr lang="cs-CZ" i="1" dirty="0" err="1"/>
              <a:t>costae</a:t>
            </a:r>
            <a:r>
              <a:rPr lang="cs-CZ" i="1" dirty="0"/>
              <a:t>, </a:t>
            </a:r>
            <a:r>
              <a:rPr lang="cs-CZ" i="1" dirty="0" err="1"/>
              <a:t>fovae</a:t>
            </a:r>
            <a:r>
              <a:rPr lang="cs-CZ" i="1" dirty="0"/>
              <a:t> </a:t>
            </a:r>
            <a:r>
              <a:rPr lang="cs-CZ" i="1" dirty="0" err="1"/>
              <a:t>costales</a:t>
            </a:r>
            <a:r>
              <a:rPr lang="cs-CZ" dirty="0"/>
              <a:t> těl; </a:t>
            </a:r>
          </a:p>
          <a:p>
            <a:pPr lvl="2"/>
            <a:r>
              <a:rPr lang="cs-CZ" dirty="0"/>
              <a:t>Kloubní pouzdro: tuhé, upíná se po okrajích styčných ploch;</a:t>
            </a:r>
          </a:p>
          <a:p>
            <a:pPr lvl="2"/>
            <a:r>
              <a:rPr lang="cs-CZ" dirty="0"/>
              <a:t> </a:t>
            </a:r>
            <a:r>
              <a:rPr lang="cs-CZ" i="1" dirty="0"/>
              <a:t>Lig. </a:t>
            </a:r>
            <a:r>
              <a:rPr lang="cs-CZ" i="1" dirty="0" err="1"/>
              <a:t>capitis</a:t>
            </a:r>
            <a:r>
              <a:rPr lang="cs-CZ" i="1" dirty="0"/>
              <a:t> </a:t>
            </a:r>
            <a:r>
              <a:rPr lang="cs-CZ" i="1" dirty="0" err="1"/>
              <a:t>costae</a:t>
            </a:r>
            <a:r>
              <a:rPr lang="cs-CZ" i="1" dirty="0"/>
              <a:t> </a:t>
            </a:r>
            <a:r>
              <a:rPr lang="cs-CZ" i="1" dirty="0" err="1"/>
              <a:t>radiatum</a:t>
            </a:r>
            <a:r>
              <a:rPr lang="cs-CZ" i="1" dirty="0"/>
              <a:t> </a:t>
            </a:r>
            <a:r>
              <a:rPr lang="cs-CZ" dirty="0"/>
              <a:t>– od hlavičky, </a:t>
            </a:r>
            <a:r>
              <a:rPr lang="cs-CZ" i="1" dirty="0"/>
              <a:t>lig. </a:t>
            </a:r>
            <a:r>
              <a:rPr lang="cs-CZ" i="1" dirty="0" err="1"/>
              <a:t>capitis</a:t>
            </a:r>
            <a:r>
              <a:rPr lang="cs-CZ" i="1" dirty="0"/>
              <a:t> </a:t>
            </a:r>
            <a:r>
              <a:rPr lang="cs-CZ" i="1" dirty="0" err="1"/>
              <a:t>costae</a:t>
            </a:r>
            <a:r>
              <a:rPr lang="cs-CZ" i="1" dirty="0"/>
              <a:t> </a:t>
            </a:r>
            <a:r>
              <a:rPr lang="cs-CZ" i="1" dirty="0" err="1"/>
              <a:t>intraarticulare</a:t>
            </a:r>
            <a:r>
              <a:rPr lang="cs-CZ" dirty="0"/>
              <a:t> – od </a:t>
            </a:r>
            <a:r>
              <a:rPr lang="cs-CZ" i="1" dirty="0" err="1"/>
              <a:t>crista</a:t>
            </a:r>
            <a:r>
              <a:rPr lang="cs-CZ" i="1" dirty="0"/>
              <a:t> </a:t>
            </a:r>
            <a:r>
              <a:rPr lang="cs-CZ" i="1" dirty="0" err="1"/>
              <a:t>capitis</a:t>
            </a:r>
            <a:r>
              <a:rPr lang="cs-CZ" i="1" dirty="0"/>
              <a:t> </a:t>
            </a:r>
            <a:r>
              <a:rPr lang="cs-CZ" i="1" dirty="0" err="1"/>
              <a:t>costae</a:t>
            </a:r>
            <a:r>
              <a:rPr lang="cs-CZ" i="1" dirty="0"/>
              <a:t> </a:t>
            </a:r>
            <a:r>
              <a:rPr lang="cs-CZ" dirty="0"/>
              <a:t>k </a:t>
            </a:r>
            <a:r>
              <a:rPr lang="cs-CZ" i="1" dirty="0" err="1"/>
              <a:t>discus</a:t>
            </a:r>
            <a:r>
              <a:rPr lang="cs-CZ" i="1" dirty="0"/>
              <a:t> </a:t>
            </a:r>
            <a:r>
              <a:rPr lang="cs-CZ" i="1" dirty="0" err="1"/>
              <a:t>intervertebralis</a:t>
            </a:r>
            <a:endParaRPr lang="cs-CZ" i="1" dirty="0"/>
          </a:p>
          <a:p>
            <a:pPr lvl="2"/>
            <a:r>
              <a:rPr lang="cs-CZ" dirty="0"/>
              <a:t>Pohyby v kloubu: v ose rovnoběžné s krčkem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408907"/>
            <a:ext cx="3878064" cy="290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04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rgbClr val="FF0066"/>
                </a:solidFill>
              </a:rPr>
              <a:t>Articulationes</a:t>
            </a:r>
            <a:r>
              <a:rPr lang="cs-CZ" i="1" dirty="0">
                <a:solidFill>
                  <a:srgbClr val="FF0066"/>
                </a:solidFill>
              </a:rPr>
              <a:t> </a:t>
            </a:r>
            <a:r>
              <a:rPr lang="cs-CZ" i="1" dirty="0" err="1">
                <a:solidFill>
                  <a:srgbClr val="FF0066"/>
                </a:solidFill>
              </a:rPr>
              <a:t>costovertebrales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366896"/>
          </a:xfrm>
        </p:spPr>
        <p:txBody>
          <a:bodyPr>
            <a:normAutofit/>
          </a:bodyPr>
          <a:lstStyle/>
          <a:p>
            <a:r>
              <a:rPr lang="cs-CZ" i="1" dirty="0" err="1"/>
              <a:t>Articulationes</a:t>
            </a:r>
            <a:r>
              <a:rPr lang="cs-CZ" i="1" dirty="0"/>
              <a:t> </a:t>
            </a:r>
            <a:r>
              <a:rPr lang="cs-CZ" i="1" dirty="0" err="1"/>
              <a:t>costotransversariae</a:t>
            </a:r>
            <a:endParaRPr lang="cs-CZ" i="1" dirty="0"/>
          </a:p>
          <a:p>
            <a:pPr lvl="2"/>
            <a:r>
              <a:rPr lang="cs-CZ" dirty="0"/>
              <a:t>Kloubní </a:t>
            </a:r>
            <a:r>
              <a:rPr lang="cs-CZ" dirty="0" err="1"/>
              <a:t>pološky</a:t>
            </a:r>
            <a:r>
              <a:rPr lang="cs-CZ" dirty="0"/>
              <a:t>: </a:t>
            </a:r>
            <a:r>
              <a:rPr lang="cs-CZ" i="1" dirty="0" err="1"/>
              <a:t>foveae</a:t>
            </a:r>
            <a:r>
              <a:rPr lang="cs-CZ" i="1" dirty="0"/>
              <a:t> </a:t>
            </a:r>
            <a:r>
              <a:rPr lang="cs-CZ" i="1" dirty="0" err="1"/>
              <a:t>costales</a:t>
            </a:r>
            <a:r>
              <a:rPr lang="cs-CZ" i="1" dirty="0"/>
              <a:t> </a:t>
            </a:r>
            <a:r>
              <a:rPr lang="cs-CZ" i="1" dirty="0" err="1"/>
              <a:t>transversales</a:t>
            </a:r>
            <a:r>
              <a:rPr lang="cs-CZ" i="1" dirty="0"/>
              <a:t>, </a:t>
            </a:r>
            <a:r>
              <a:rPr lang="cs-CZ" i="1" dirty="0" err="1"/>
              <a:t>tuberculum</a:t>
            </a:r>
            <a:r>
              <a:rPr lang="cs-CZ" i="1" dirty="0"/>
              <a:t> </a:t>
            </a:r>
            <a:r>
              <a:rPr lang="cs-CZ" i="1" dirty="0" err="1"/>
              <a:t>costae</a:t>
            </a:r>
            <a:endParaRPr lang="cs-CZ" i="1" dirty="0"/>
          </a:p>
          <a:p>
            <a:pPr lvl="2"/>
            <a:r>
              <a:rPr lang="cs-CZ" dirty="0"/>
              <a:t>Kloubní pouzdro: upíná se na okrajích styčných ploch</a:t>
            </a:r>
          </a:p>
          <a:p>
            <a:pPr lvl="2"/>
            <a:r>
              <a:rPr lang="cs-CZ" i="1" dirty="0"/>
              <a:t>Lig. </a:t>
            </a:r>
            <a:r>
              <a:rPr lang="cs-CZ" i="1" dirty="0" err="1"/>
              <a:t>costotransversalia</a:t>
            </a:r>
            <a:endParaRPr lang="cs-CZ" i="1" dirty="0"/>
          </a:p>
          <a:p>
            <a:pPr lvl="2"/>
            <a:r>
              <a:rPr lang="cs-CZ" dirty="0"/>
              <a:t>Pohyby v kloubu: v ose rovnoběžné s krčkem</a:t>
            </a:r>
          </a:p>
          <a:p>
            <a:pPr lvl="2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5" y="3967096"/>
            <a:ext cx="3600400" cy="252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37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66"/>
                </a:solidFill>
              </a:rPr>
              <a:t>Juncturae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sternocostales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4766812" cy="4525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Žeberní chrupavky a hrudní kost</a:t>
            </a:r>
          </a:p>
          <a:p>
            <a:r>
              <a:rPr lang="cs-CZ" dirty="0" err="1"/>
              <a:t>Synchondrosis</a:t>
            </a:r>
            <a:r>
              <a:rPr lang="cs-CZ" dirty="0"/>
              <a:t> </a:t>
            </a:r>
            <a:r>
              <a:rPr lang="cs-CZ" dirty="0" err="1"/>
              <a:t>sternocostalis</a:t>
            </a:r>
            <a:r>
              <a:rPr lang="cs-CZ" dirty="0"/>
              <a:t>: </a:t>
            </a:r>
            <a:r>
              <a:rPr lang="cs-CZ" dirty="0" err="1"/>
              <a:t>incisura</a:t>
            </a:r>
            <a:r>
              <a:rPr lang="cs-CZ" dirty="0"/>
              <a:t> </a:t>
            </a:r>
            <a:r>
              <a:rPr lang="cs-CZ" dirty="0" err="1"/>
              <a:t>costalis</a:t>
            </a:r>
            <a:r>
              <a:rPr lang="cs-CZ" dirty="0"/>
              <a:t> </a:t>
            </a:r>
            <a:r>
              <a:rPr lang="cs-CZ" dirty="0" err="1"/>
              <a:t>sterni</a:t>
            </a:r>
            <a:endParaRPr lang="cs-CZ" dirty="0"/>
          </a:p>
          <a:p>
            <a:r>
              <a:rPr lang="cs-CZ" dirty="0" err="1"/>
              <a:t>Articulationes</a:t>
            </a:r>
            <a:r>
              <a:rPr lang="cs-CZ" dirty="0"/>
              <a:t> </a:t>
            </a:r>
            <a:r>
              <a:rPr lang="cs-CZ" dirty="0" err="1"/>
              <a:t>sternocostales</a:t>
            </a:r>
            <a:r>
              <a:rPr lang="cs-CZ" dirty="0"/>
              <a:t>: </a:t>
            </a:r>
          </a:p>
          <a:p>
            <a:pPr lvl="2"/>
            <a:r>
              <a:rPr lang="cs-CZ" dirty="0"/>
              <a:t>Kloubní plošky: sternální konec žeberní chrupavky, </a:t>
            </a:r>
            <a:r>
              <a:rPr lang="cs-CZ" i="1" dirty="0" err="1"/>
              <a:t>incisura</a:t>
            </a:r>
            <a:r>
              <a:rPr lang="cs-CZ" i="1" dirty="0"/>
              <a:t> </a:t>
            </a:r>
            <a:r>
              <a:rPr lang="cs-CZ" i="1" dirty="0" err="1"/>
              <a:t>costalis</a:t>
            </a:r>
            <a:r>
              <a:rPr lang="cs-CZ" i="1" dirty="0"/>
              <a:t> </a:t>
            </a:r>
            <a:r>
              <a:rPr lang="cs-CZ" i="1" dirty="0" err="1"/>
              <a:t>sterni</a:t>
            </a:r>
            <a:endParaRPr lang="cs-CZ" i="1" dirty="0"/>
          </a:p>
          <a:p>
            <a:pPr lvl="2"/>
            <a:r>
              <a:rPr lang="cs-CZ" dirty="0"/>
              <a:t>Kloubní pouzdro: upíná se po okrajích styčných ploch</a:t>
            </a:r>
          </a:p>
          <a:p>
            <a:pPr lvl="2"/>
            <a:r>
              <a:rPr lang="cs-CZ" i="1" dirty="0" err="1"/>
              <a:t>Ligg</a:t>
            </a:r>
            <a:r>
              <a:rPr lang="cs-CZ" i="1" dirty="0"/>
              <a:t>. </a:t>
            </a:r>
            <a:r>
              <a:rPr lang="cs-CZ" i="1" dirty="0" err="1"/>
              <a:t>sternocostalia</a:t>
            </a:r>
            <a:r>
              <a:rPr lang="cs-CZ" i="1" dirty="0"/>
              <a:t> </a:t>
            </a:r>
            <a:r>
              <a:rPr lang="cs-CZ" i="1" dirty="0" err="1"/>
              <a:t>radiata</a:t>
            </a:r>
            <a:r>
              <a:rPr lang="cs-CZ" dirty="0"/>
              <a:t> (vytvářejí </a:t>
            </a:r>
            <a:r>
              <a:rPr lang="cs-CZ" i="1" dirty="0" err="1"/>
              <a:t>membrana</a:t>
            </a:r>
            <a:r>
              <a:rPr lang="cs-CZ" i="1" dirty="0"/>
              <a:t> </a:t>
            </a:r>
            <a:r>
              <a:rPr lang="cs-CZ" i="1" dirty="0" err="1"/>
              <a:t>sterni</a:t>
            </a:r>
            <a:r>
              <a:rPr lang="cs-CZ" i="1" dirty="0"/>
              <a:t> </a:t>
            </a:r>
            <a:r>
              <a:rPr lang="cs-CZ" i="1" dirty="0" err="1"/>
              <a:t>externa</a:t>
            </a:r>
            <a:r>
              <a:rPr lang="cs-CZ" i="1" dirty="0"/>
              <a:t> </a:t>
            </a:r>
            <a:r>
              <a:rPr lang="cs-CZ" i="1" dirty="0" err="1"/>
              <a:t>et</a:t>
            </a:r>
            <a:r>
              <a:rPr lang="cs-CZ" i="1" dirty="0"/>
              <a:t> interna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013" y="1844824"/>
            <a:ext cx="349567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69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Spojení sousedních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Articulationes</a:t>
            </a:r>
            <a:r>
              <a:rPr lang="cs-CZ" i="1" dirty="0"/>
              <a:t> </a:t>
            </a:r>
            <a:r>
              <a:rPr lang="cs-CZ" i="1" dirty="0" err="1"/>
              <a:t>interchondrales</a:t>
            </a:r>
            <a:r>
              <a:rPr lang="cs-CZ" i="1" dirty="0"/>
              <a:t> (</a:t>
            </a:r>
            <a:r>
              <a:rPr lang="cs-CZ" i="1" dirty="0" err="1"/>
              <a:t>cartilagines</a:t>
            </a:r>
            <a:r>
              <a:rPr lang="cs-CZ" i="1" dirty="0"/>
              <a:t> </a:t>
            </a:r>
            <a:r>
              <a:rPr lang="cs-CZ" i="1" dirty="0" err="1"/>
              <a:t>costales</a:t>
            </a:r>
            <a:r>
              <a:rPr lang="cs-CZ" i="1" dirty="0"/>
              <a:t>, VI. – X.)</a:t>
            </a:r>
          </a:p>
          <a:p>
            <a:r>
              <a:rPr lang="cs-CZ" i="1" dirty="0" err="1"/>
              <a:t>Membranae</a:t>
            </a:r>
            <a:r>
              <a:rPr lang="cs-CZ" i="1" dirty="0"/>
              <a:t> </a:t>
            </a:r>
            <a:r>
              <a:rPr lang="cs-CZ" i="1" dirty="0" err="1"/>
              <a:t>intercostales</a:t>
            </a:r>
            <a:r>
              <a:rPr lang="cs-CZ" dirty="0"/>
              <a:t>, </a:t>
            </a:r>
            <a:r>
              <a:rPr lang="cs-CZ" i="1" dirty="0" err="1"/>
              <a:t>externae</a:t>
            </a:r>
            <a:r>
              <a:rPr lang="cs-CZ" dirty="0"/>
              <a:t> (sternum), </a:t>
            </a:r>
            <a:r>
              <a:rPr lang="cs-CZ" i="1" dirty="0" err="1"/>
              <a:t>internae</a:t>
            </a:r>
            <a:r>
              <a:rPr lang="cs-CZ" dirty="0"/>
              <a:t> (páteř)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76" y="3356992"/>
            <a:ext cx="3518024" cy="320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69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Tvar hrudníku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19137" t="37255" r="52356" b="21481"/>
          <a:stretch/>
        </p:blipFill>
        <p:spPr>
          <a:xfrm>
            <a:off x="3071665" y="1424561"/>
            <a:ext cx="6163111" cy="501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02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7676" t="9002" r="37416" b="13608"/>
          <a:stretch/>
        </p:blipFill>
        <p:spPr>
          <a:xfrm>
            <a:off x="365791" y="64353"/>
            <a:ext cx="3835348" cy="67030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6C5FD75-1AC6-4F31-9A14-E182C8B63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6666" t="9653" r="36820" b="14832"/>
          <a:stretch/>
        </p:blipFill>
        <p:spPr>
          <a:xfrm>
            <a:off x="6565232" y="108208"/>
            <a:ext cx="4129216" cy="66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48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Pohyby v hrudníku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Zvednutí žeber – zvětšení předozadního i příčného průměru (podtlak, nasátí vzduch do plic, inspirace = vdech)</a:t>
            </a:r>
          </a:p>
          <a:p>
            <a:r>
              <a:rPr lang="cs-CZ" dirty="0"/>
              <a:t>Pokles žeber – zmenšení objemu, tlak na plíce, </a:t>
            </a:r>
            <a:r>
              <a:rPr lang="cs-CZ" dirty="0" err="1"/>
              <a:t>expirace</a:t>
            </a:r>
            <a:r>
              <a:rPr lang="cs-CZ" dirty="0"/>
              <a:t> = výdech)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92" y="3861048"/>
            <a:ext cx="287024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6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Pánevní pletenec (os </a:t>
            </a:r>
            <a:r>
              <a:rPr lang="cs-CZ" dirty="0" err="1">
                <a:solidFill>
                  <a:srgbClr val="00B0F0"/>
                </a:solidFill>
              </a:rPr>
              <a:t>coxae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Os </a:t>
            </a:r>
            <a:r>
              <a:rPr lang="cs-CZ" dirty="0" err="1"/>
              <a:t>ilium</a:t>
            </a:r>
            <a:endParaRPr lang="cs-CZ" dirty="0"/>
          </a:p>
          <a:p>
            <a:r>
              <a:rPr lang="cs-CZ" dirty="0"/>
              <a:t>Os </a:t>
            </a:r>
            <a:r>
              <a:rPr lang="cs-CZ" dirty="0" err="1"/>
              <a:t>pubis</a:t>
            </a:r>
            <a:endParaRPr lang="cs-CZ" dirty="0"/>
          </a:p>
          <a:p>
            <a:r>
              <a:rPr lang="cs-CZ" dirty="0"/>
              <a:t>Os </a:t>
            </a:r>
            <a:r>
              <a:rPr lang="cs-CZ" dirty="0" err="1"/>
              <a:t>ischii</a:t>
            </a:r>
            <a:endParaRPr lang="cs-CZ" dirty="0"/>
          </a:p>
          <a:p>
            <a:endParaRPr lang="cs-CZ" dirty="0"/>
          </a:p>
          <a:p>
            <a:r>
              <a:rPr lang="cs-CZ" dirty="0"/>
              <a:t>Acetabulum</a:t>
            </a:r>
          </a:p>
          <a:p>
            <a:pPr lvl="1"/>
            <a:r>
              <a:rPr lang="cs-CZ" dirty="0"/>
              <a:t>Facies </a:t>
            </a:r>
            <a:r>
              <a:rPr lang="cs-CZ" dirty="0" err="1"/>
              <a:t>lunata</a:t>
            </a:r>
            <a:endParaRPr lang="cs-CZ" dirty="0"/>
          </a:p>
          <a:p>
            <a:pPr lvl="1"/>
            <a:r>
              <a:rPr lang="cs-CZ" dirty="0" err="1"/>
              <a:t>Incisura</a:t>
            </a:r>
            <a:r>
              <a:rPr lang="cs-CZ" dirty="0"/>
              <a:t> </a:t>
            </a:r>
            <a:r>
              <a:rPr lang="cs-CZ" dirty="0" err="1"/>
              <a:t>acetabuli</a:t>
            </a:r>
            <a:endParaRPr lang="cs-CZ" dirty="0"/>
          </a:p>
          <a:p>
            <a:pPr lvl="1"/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acetabuli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l="16850" t="39664" r="50077" b="23639"/>
          <a:stretch/>
        </p:blipFill>
        <p:spPr>
          <a:xfrm>
            <a:off x="4943307" y="1825625"/>
            <a:ext cx="6048462" cy="377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0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Kost sedací (os </a:t>
            </a:r>
            <a:r>
              <a:rPr lang="cs-CZ" dirty="0" err="1">
                <a:solidFill>
                  <a:srgbClr val="00B0F0"/>
                </a:solidFill>
              </a:rPr>
              <a:t>ischium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870622" cy="4351338"/>
          </a:xfrm>
        </p:spPr>
        <p:txBody>
          <a:bodyPr/>
          <a:lstStyle/>
          <a:p>
            <a:r>
              <a:rPr lang="cs-CZ" dirty="0" err="1"/>
              <a:t>Incisura</a:t>
            </a:r>
            <a:r>
              <a:rPr lang="cs-CZ" dirty="0"/>
              <a:t> </a:t>
            </a:r>
            <a:r>
              <a:rPr lang="cs-CZ" dirty="0" err="1"/>
              <a:t>ischiadica</a:t>
            </a:r>
            <a:r>
              <a:rPr lang="cs-CZ" dirty="0"/>
              <a:t> major (velký zářez v sedací kosti)</a:t>
            </a:r>
          </a:p>
          <a:p>
            <a:r>
              <a:rPr lang="cs-CZ" dirty="0" err="1"/>
              <a:t>Incisura</a:t>
            </a:r>
            <a:r>
              <a:rPr lang="cs-CZ" dirty="0"/>
              <a:t> </a:t>
            </a:r>
            <a:r>
              <a:rPr lang="cs-CZ" dirty="0" err="1"/>
              <a:t>ischiadica</a:t>
            </a:r>
            <a:r>
              <a:rPr lang="cs-CZ" dirty="0"/>
              <a:t> major (malý zářez v sedací kosti)</a:t>
            </a:r>
          </a:p>
          <a:p>
            <a:r>
              <a:rPr lang="cs-CZ" dirty="0"/>
              <a:t>Spina </a:t>
            </a:r>
            <a:r>
              <a:rPr lang="cs-CZ" dirty="0" err="1"/>
              <a:t>ischaidica</a:t>
            </a:r>
            <a:r>
              <a:rPr lang="cs-CZ" dirty="0"/>
              <a:t> (sedací trn)</a:t>
            </a:r>
          </a:p>
          <a:p>
            <a:r>
              <a:rPr lang="cs-CZ" dirty="0"/>
              <a:t>Tuber </a:t>
            </a:r>
            <a:r>
              <a:rPr lang="cs-CZ" dirty="0" err="1"/>
              <a:t>ischiadicum</a:t>
            </a:r>
            <a:r>
              <a:rPr lang="cs-CZ" dirty="0"/>
              <a:t> (sedací hrbol)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37033" t="18135" r="36544" b="16463"/>
          <a:stretch/>
        </p:blipFill>
        <p:spPr>
          <a:xfrm>
            <a:off x="6731523" y="130030"/>
            <a:ext cx="4832059" cy="672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Kost kyčelní (os </a:t>
            </a:r>
            <a:r>
              <a:rPr lang="cs-CZ" dirty="0" err="1">
                <a:solidFill>
                  <a:srgbClr val="00B0F0"/>
                </a:solidFill>
              </a:rPr>
              <a:t>ilium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2784" y="1990382"/>
            <a:ext cx="598273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Ala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illi</a:t>
            </a:r>
            <a:r>
              <a:rPr lang="cs-CZ" dirty="0"/>
              <a:t> (lopata kyčelní)</a:t>
            </a:r>
          </a:p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iliaca</a:t>
            </a:r>
            <a:endParaRPr lang="cs-CZ" dirty="0"/>
          </a:p>
          <a:p>
            <a:r>
              <a:rPr lang="cs-CZ" dirty="0"/>
              <a:t>linea </a:t>
            </a:r>
            <a:r>
              <a:rPr lang="cs-CZ" dirty="0" err="1"/>
              <a:t>arcuata</a:t>
            </a:r>
            <a:endParaRPr lang="cs-CZ" dirty="0"/>
          </a:p>
          <a:p>
            <a:r>
              <a:rPr lang="cs-CZ" dirty="0"/>
              <a:t>Linea </a:t>
            </a:r>
            <a:r>
              <a:rPr lang="cs-CZ" dirty="0" err="1"/>
              <a:t>glutea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, </a:t>
            </a:r>
            <a:r>
              <a:rPr lang="cs-CZ" dirty="0" err="1"/>
              <a:t>anterior</a:t>
            </a:r>
            <a:r>
              <a:rPr lang="cs-CZ" dirty="0"/>
              <a:t>, </a:t>
            </a:r>
            <a:r>
              <a:rPr lang="cs-CZ" dirty="0" err="1"/>
              <a:t>inferior</a:t>
            </a:r>
            <a:endParaRPr lang="cs-CZ" dirty="0"/>
          </a:p>
          <a:p>
            <a:r>
              <a:rPr lang="cs-CZ" dirty="0" err="1"/>
              <a:t>Crista</a:t>
            </a:r>
            <a:r>
              <a:rPr lang="cs-CZ" dirty="0"/>
              <a:t> </a:t>
            </a:r>
            <a:r>
              <a:rPr lang="cs-CZ" dirty="0" err="1"/>
              <a:t>illiaca</a:t>
            </a:r>
            <a:r>
              <a:rPr lang="cs-CZ" dirty="0"/>
              <a:t> (hřeben kyčelní), labium </a:t>
            </a:r>
            <a:r>
              <a:rPr lang="cs-CZ" dirty="0" err="1"/>
              <a:t>externum</a:t>
            </a:r>
            <a:r>
              <a:rPr lang="cs-CZ" dirty="0"/>
              <a:t> et </a:t>
            </a:r>
            <a:r>
              <a:rPr lang="cs-CZ" dirty="0" err="1"/>
              <a:t>internum</a:t>
            </a:r>
            <a:endParaRPr lang="cs-CZ" dirty="0"/>
          </a:p>
          <a:p>
            <a:r>
              <a:rPr lang="cs-CZ" dirty="0"/>
              <a:t>Spina </a:t>
            </a:r>
            <a:r>
              <a:rPr lang="cs-CZ" dirty="0" err="1"/>
              <a:t>illiaca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et </a:t>
            </a:r>
            <a:r>
              <a:rPr lang="cs-CZ" dirty="0" err="1"/>
              <a:t>posterior</a:t>
            </a:r>
            <a:r>
              <a:rPr lang="cs-CZ" dirty="0"/>
              <a:t> superior et </a:t>
            </a:r>
            <a:r>
              <a:rPr lang="cs-CZ" dirty="0" err="1"/>
              <a:t>inferior</a:t>
            </a:r>
            <a:r>
              <a:rPr lang="cs-CZ" dirty="0"/>
              <a:t> (4 trny kyčelní)</a:t>
            </a:r>
          </a:p>
          <a:p>
            <a:r>
              <a:rPr lang="cs-CZ" dirty="0"/>
              <a:t>Facies </a:t>
            </a:r>
            <a:r>
              <a:rPr lang="cs-CZ" dirty="0" err="1"/>
              <a:t>auricularis</a:t>
            </a:r>
            <a:r>
              <a:rPr lang="cs-CZ" dirty="0"/>
              <a:t> (kloubní plocha)</a:t>
            </a:r>
          </a:p>
          <a:p>
            <a:r>
              <a:rPr lang="cs-CZ" dirty="0" err="1"/>
              <a:t>Tuberositas</a:t>
            </a:r>
            <a:r>
              <a:rPr lang="cs-CZ" dirty="0"/>
              <a:t> </a:t>
            </a:r>
            <a:r>
              <a:rPr lang="cs-CZ" dirty="0" err="1"/>
              <a:t>iliaca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7033" t="18135" r="36544" b="16463"/>
          <a:stretch/>
        </p:blipFill>
        <p:spPr>
          <a:xfrm>
            <a:off x="6706809" y="0"/>
            <a:ext cx="4832059" cy="672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3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Kost stydká (os </a:t>
            </a:r>
            <a:r>
              <a:rPr lang="cs-CZ" dirty="0" err="1">
                <a:solidFill>
                  <a:srgbClr val="00B0F0"/>
                </a:solidFill>
              </a:rPr>
              <a:t>pubis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335162" cy="4351338"/>
          </a:xfrm>
        </p:spPr>
        <p:txBody>
          <a:bodyPr/>
          <a:lstStyle/>
          <a:p>
            <a:r>
              <a:rPr lang="cs-CZ" dirty="0" err="1"/>
              <a:t>Symphysis</a:t>
            </a:r>
            <a:r>
              <a:rPr lang="cs-CZ" dirty="0"/>
              <a:t> </a:t>
            </a:r>
            <a:r>
              <a:rPr lang="cs-CZ" dirty="0" err="1"/>
              <a:t>pubica</a:t>
            </a:r>
            <a:r>
              <a:rPr lang="cs-CZ" dirty="0"/>
              <a:t> (spona stydká)</a:t>
            </a:r>
          </a:p>
          <a:p>
            <a:r>
              <a:rPr lang="cs-CZ" dirty="0" err="1"/>
              <a:t>Ramus</a:t>
            </a:r>
            <a:r>
              <a:rPr lang="cs-CZ" dirty="0"/>
              <a:t> superior et </a:t>
            </a:r>
            <a:r>
              <a:rPr lang="cs-CZ" dirty="0" err="1"/>
              <a:t>inferior</a:t>
            </a:r>
            <a:endParaRPr lang="cs-CZ" dirty="0"/>
          </a:p>
          <a:p>
            <a:r>
              <a:rPr lang="cs-CZ" dirty="0" err="1"/>
              <a:t>Pecten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pubis</a:t>
            </a:r>
            <a:endParaRPr lang="cs-CZ" dirty="0"/>
          </a:p>
          <a:p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pubicum</a:t>
            </a:r>
            <a:endParaRPr lang="cs-CZ" dirty="0"/>
          </a:p>
          <a:p>
            <a:r>
              <a:rPr lang="cs-CZ" dirty="0"/>
              <a:t>Facies </a:t>
            </a:r>
            <a:r>
              <a:rPr lang="cs-CZ" dirty="0" err="1"/>
              <a:t>symphysialis</a:t>
            </a:r>
            <a:endParaRPr lang="cs-CZ" dirty="0"/>
          </a:p>
          <a:p>
            <a:r>
              <a:rPr lang="cs-CZ" dirty="0" err="1"/>
              <a:t>Crista</a:t>
            </a:r>
            <a:r>
              <a:rPr lang="cs-CZ" dirty="0"/>
              <a:t> </a:t>
            </a:r>
            <a:r>
              <a:rPr lang="cs-CZ" dirty="0" err="1"/>
              <a:t>phallica</a:t>
            </a:r>
            <a:endParaRPr lang="cs-CZ" dirty="0"/>
          </a:p>
          <a:p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obturatum</a:t>
            </a:r>
            <a:r>
              <a:rPr lang="cs-CZ" dirty="0"/>
              <a:t> (ucpaný otvor)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7033" t="18135" r="36544" b="16463"/>
          <a:stretch/>
        </p:blipFill>
        <p:spPr>
          <a:xfrm>
            <a:off x="6706809" y="0"/>
            <a:ext cx="4832059" cy="672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Pánev ženy a muže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41622"/>
            <a:ext cx="10515600" cy="4735341"/>
          </a:xfrm>
        </p:spPr>
        <p:txBody>
          <a:bodyPr/>
          <a:lstStyle/>
          <a:p>
            <a:r>
              <a:rPr lang="cs-CZ" dirty="0"/>
              <a:t>Pánev ženy: nižší a prostornější, kruhový horní vchod, tupý úhel pod sponou stydkou (</a:t>
            </a:r>
            <a:r>
              <a:rPr lang="cs-CZ" dirty="0" err="1"/>
              <a:t>arcus</a:t>
            </a:r>
            <a:r>
              <a:rPr lang="cs-CZ" dirty="0"/>
              <a:t> </a:t>
            </a:r>
            <a:r>
              <a:rPr lang="cs-CZ" dirty="0" err="1"/>
              <a:t>pubicus</a:t>
            </a:r>
            <a:r>
              <a:rPr lang="cs-CZ" dirty="0"/>
              <a:t>),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obturatorium</a:t>
            </a:r>
            <a:r>
              <a:rPr lang="cs-CZ" dirty="0"/>
              <a:t> trojhranné</a:t>
            </a:r>
          </a:p>
          <a:p>
            <a:r>
              <a:rPr lang="cs-CZ" dirty="0"/>
              <a:t>U muže je spíše úhel ostrý (</a:t>
            </a:r>
            <a:r>
              <a:rPr lang="cs-CZ" i="1" dirty="0" err="1"/>
              <a:t>angulus</a:t>
            </a:r>
            <a:r>
              <a:rPr lang="cs-CZ" i="1" dirty="0"/>
              <a:t> </a:t>
            </a:r>
            <a:r>
              <a:rPr lang="cs-CZ" i="1" dirty="0" err="1"/>
              <a:t>pubicus</a:t>
            </a:r>
            <a:r>
              <a:rPr lang="cs-CZ" dirty="0"/>
              <a:t>), delší kost křížová, vchod je příčně oválný,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obturatorium</a:t>
            </a:r>
            <a:r>
              <a:rPr lang="cs-CZ" dirty="0"/>
              <a:t> vejčité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12767" t="42273" r="47232" b="34078"/>
          <a:stretch/>
        </p:blipFill>
        <p:spPr>
          <a:xfrm>
            <a:off x="2326698" y="3519030"/>
            <a:ext cx="7315200" cy="24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1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6758" t="18461" r="36912" b="15892"/>
          <a:stretch/>
        </p:blipFill>
        <p:spPr>
          <a:xfrm>
            <a:off x="0" y="-169669"/>
            <a:ext cx="4815281" cy="67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4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Kloub křížokyčelní (</a:t>
            </a:r>
            <a:r>
              <a:rPr lang="cs-CZ" dirty="0" err="1">
                <a:solidFill>
                  <a:srgbClr val="00B0F0"/>
                </a:solidFill>
              </a:rPr>
              <a:t>articulatio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sacroiliaca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1470" y="1825625"/>
            <a:ext cx="6592330" cy="4351338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tuhý kloub s pohyby velmi malého rozsahu (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amfiarthosa</a:t>
            </a:r>
            <a:r>
              <a:rPr lang="cs-CZ" altLang="cs-CZ" dirty="0">
                <a:latin typeface="Arial" panose="020B0604020202020204" pitchFamily="34" charset="0"/>
              </a:rPr>
              <a:t>)</a:t>
            </a:r>
            <a:endParaRPr kumimoji="0" lang="cs-CZ" altLang="cs-CZ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latin typeface="Arial" panose="020B0604020202020204" pitchFamily="34" charset="0"/>
              </a:rPr>
              <a:t>Facies </a:t>
            </a:r>
            <a:r>
              <a:rPr lang="cs-CZ" altLang="cs-CZ" dirty="0" err="1">
                <a:latin typeface="Arial" panose="020B0604020202020204" pitchFamily="34" charset="0"/>
              </a:rPr>
              <a:t>auricularis</a:t>
            </a:r>
            <a:endParaRPr lang="cs-CZ" altLang="cs-CZ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Ligg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cs-CZ" altLang="cs-CZ" dirty="0" err="1">
                <a:latin typeface="Arial" panose="020B0604020202020204" pitchFamily="34" charset="0"/>
              </a:rPr>
              <a:t>s</a:t>
            </a:r>
            <a:r>
              <a:rPr kumimoji="0" lang="cs-CZ" alt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acroiliaca</a:t>
            </a:r>
            <a:r>
              <a:rPr kumimoji="0" lang="cs-CZ" altLang="cs-CZ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ventralia</a:t>
            </a:r>
            <a:r>
              <a:rPr lang="cs-CZ" altLang="cs-CZ" dirty="0">
                <a:latin typeface="Arial" panose="020B0604020202020204" pitchFamily="34" charset="0"/>
              </a:rPr>
              <a:t>,</a:t>
            </a:r>
            <a:r>
              <a:rPr kumimoji="0" lang="cs-CZ" altLang="cs-CZ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dorsalia</a:t>
            </a:r>
            <a:r>
              <a:rPr kumimoji="0" lang="cs-CZ" altLang="cs-CZ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interossea</a:t>
            </a:r>
            <a:r>
              <a:rPr kumimoji="0" lang="cs-CZ" altLang="cs-CZ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vazy křížokyčelní)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Lig. </a:t>
            </a:r>
            <a:r>
              <a:rPr kumimoji="0" lang="cs-CZ" altLang="cs-CZ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Iliolumbale</a:t>
            </a:r>
            <a:r>
              <a:rPr kumimoji="0" lang="cs-CZ" altLang="cs-CZ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cs-CZ" altLang="cs-CZ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crista</a:t>
            </a:r>
            <a:r>
              <a:rPr kumimoji="0" lang="cs-CZ" altLang="cs-CZ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iliaca</a:t>
            </a:r>
            <a:r>
              <a:rPr kumimoji="0" lang="cs-CZ" altLang="cs-CZ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L4, L5)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cs-CZ" altLang="cs-CZ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endParaRPr kumimoji="0" lang="cs-CZ" altLang="cs-CZ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l="20795" t="29306" r="54343" b="13284"/>
          <a:stretch/>
        </p:blipFill>
        <p:spPr>
          <a:xfrm>
            <a:off x="656155" y="1500963"/>
            <a:ext cx="3849942" cy="500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3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Symphysis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pubica</a:t>
            </a:r>
            <a:r>
              <a:rPr lang="cs-CZ" dirty="0">
                <a:solidFill>
                  <a:srgbClr val="00B0F0"/>
                </a:solidFill>
              </a:rPr>
              <a:t> (spona stydká)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887627" y="2199563"/>
            <a:ext cx="654187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je chrupavčité spojení (</a:t>
            </a:r>
            <a:r>
              <a:rPr kumimoji="0" lang="cs-CZ" altLang="cs-CZ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synchondrosa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 err="1"/>
              <a:t>Discus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interpubicus</a:t>
            </a:r>
            <a:endParaRPr lang="cs-CZ" altLang="cs-CZ" sz="2400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4,5-5</a:t>
            </a:r>
            <a:r>
              <a:rPr kumimoji="0" lang="cs-CZ" altLang="cs-CZ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cm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 baseline="0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lig. </a:t>
            </a:r>
            <a:r>
              <a:rPr lang="cs-CZ" altLang="cs-CZ" sz="2400" dirty="0" err="1"/>
              <a:t>p</a:t>
            </a:r>
            <a:r>
              <a:rPr kumimoji="0" lang="cs-CZ" altLang="cs-CZ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</a:rPr>
              <a:t>ubicum</a:t>
            </a:r>
            <a:endParaRPr kumimoji="0" lang="cs-CZ" altLang="cs-CZ" sz="24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400" baseline="0" dirty="0"/>
              <a:t>Lig. </a:t>
            </a:r>
            <a:r>
              <a:rPr lang="cs-CZ" altLang="cs-CZ" sz="2400" dirty="0" err="1"/>
              <a:t>a</a:t>
            </a:r>
            <a:r>
              <a:rPr lang="cs-CZ" altLang="cs-CZ" sz="2400" baseline="0" dirty="0" err="1"/>
              <a:t>rcuatum</a:t>
            </a:r>
            <a:r>
              <a:rPr lang="cs-CZ" altLang="cs-CZ" sz="2400" baseline="0" dirty="0"/>
              <a:t> </a:t>
            </a:r>
            <a:r>
              <a:rPr lang="cs-CZ" altLang="cs-CZ" sz="2400" baseline="0" dirty="0" err="1"/>
              <a:t>pubis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/>
          <a:srcRect l="26896" t="37788" r="60076" b="42885"/>
          <a:stretch/>
        </p:blipFill>
        <p:spPr>
          <a:xfrm>
            <a:off x="7321756" y="2222573"/>
            <a:ext cx="4139136" cy="34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Membrana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obturatoria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Uzavírá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obturatum</a:t>
            </a:r>
            <a:endParaRPr lang="cs-CZ" dirty="0"/>
          </a:p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obturatorius</a:t>
            </a:r>
            <a:endParaRPr lang="cs-CZ" dirty="0"/>
          </a:p>
          <a:p>
            <a:r>
              <a:rPr lang="cs-CZ" dirty="0"/>
              <a:t>Odstup mm. </a:t>
            </a:r>
            <a:r>
              <a:rPr lang="cs-CZ" dirty="0" err="1"/>
              <a:t>obturatorii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21987" t="36403" r="55214" b="20131"/>
          <a:stretch/>
        </p:blipFill>
        <p:spPr>
          <a:xfrm>
            <a:off x="7888258" y="3373394"/>
            <a:ext cx="3170509" cy="34001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l="20742" t="43238" r="53616" b="26670"/>
          <a:stretch/>
        </p:blipFill>
        <p:spPr>
          <a:xfrm>
            <a:off x="6799277" y="142919"/>
            <a:ext cx="4689446" cy="309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3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588C2-BBA4-412B-9743-9FC4C54D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Pojiva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74B6E6-D178-43CF-981C-73F612638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  <a:p>
            <a:r>
              <a:rPr lang="cs-CZ" dirty="0"/>
              <a:t>Chrupavka</a:t>
            </a:r>
          </a:p>
          <a:p>
            <a:r>
              <a:rPr lang="cs-CZ" dirty="0"/>
              <a:t>Kost</a:t>
            </a:r>
          </a:p>
          <a:p>
            <a:r>
              <a:rPr lang="cs-CZ" dirty="0"/>
              <a:t>Dentin</a:t>
            </a:r>
          </a:p>
          <a:p>
            <a:endParaRPr lang="cs-CZ" dirty="0"/>
          </a:p>
          <a:p>
            <a:r>
              <a:rPr lang="cs-CZ" dirty="0"/>
              <a:t>Amorfní hmota + vláknitá složka (kolagenní, elastická, retikulární)</a:t>
            </a:r>
          </a:p>
        </p:txBody>
      </p:sp>
    </p:spTree>
    <p:extLst>
      <p:ext uri="{BB962C8B-B14F-4D97-AF65-F5344CB8AC3E}">
        <p14:creationId xmlns:p14="http://schemas.microsoft.com/office/powerpoint/2010/main" val="379061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Další vazy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732373" cy="4351338"/>
          </a:xfrm>
        </p:spPr>
        <p:txBody>
          <a:bodyPr/>
          <a:lstStyle/>
          <a:p>
            <a:r>
              <a:rPr lang="cs-CZ" b="1" dirty="0"/>
              <a:t>Lig. </a:t>
            </a:r>
            <a:r>
              <a:rPr lang="cs-CZ" b="1" dirty="0" err="1"/>
              <a:t>sacrospinale</a:t>
            </a:r>
            <a:r>
              <a:rPr lang="cs-CZ" b="1" dirty="0"/>
              <a:t> (</a:t>
            </a:r>
            <a:r>
              <a:rPr lang="cs-CZ" b="1" dirty="0" err="1"/>
              <a:t>křížotrnný</a:t>
            </a:r>
            <a:r>
              <a:rPr lang="cs-CZ" b="1" dirty="0"/>
              <a:t> vaz)</a:t>
            </a:r>
            <a:r>
              <a:rPr lang="cs-CZ" dirty="0"/>
              <a:t>: spina </a:t>
            </a:r>
            <a:r>
              <a:rPr lang="cs-CZ" dirty="0" err="1"/>
              <a:t>ischiadica</a:t>
            </a:r>
            <a:r>
              <a:rPr lang="cs-CZ" dirty="0"/>
              <a:t> – laterální okraj křížové kosti</a:t>
            </a:r>
          </a:p>
          <a:p>
            <a:pPr lvl="1"/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inschiadicum</a:t>
            </a:r>
            <a:r>
              <a:rPr lang="cs-CZ" dirty="0"/>
              <a:t> </a:t>
            </a:r>
            <a:r>
              <a:rPr lang="cs-CZ" dirty="0" err="1"/>
              <a:t>majus</a:t>
            </a:r>
            <a:r>
              <a:rPr lang="cs-CZ" dirty="0"/>
              <a:t>, minus</a:t>
            </a:r>
          </a:p>
          <a:p>
            <a:r>
              <a:rPr lang="cs-CZ" b="1" dirty="0"/>
              <a:t>Lig. </a:t>
            </a:r>
            <a:r>
              <a:rPr lang="cs-CZ" b="1" dirty="0" err="1"/>
              <a:t>sacrotuberale</a:t>
            </a:r>
            <a:r>
              <a:rPr lang="cs-CZ" b="1" dirty="0"/>
              <a:t> (</a:t>
            </a:r>
            <a:r>
              <a:rPr lang="cs-CZ" b="1" dirty="0" err="1"/>
              <a:t>křížohrbolový</a:t>
            </a:r>
            <a:r>
              <a:rPr lang="cs-CZ" b="1" dirty="0"/>
              <a:t> vaz)</a:t>
            </a:r>
            <a:r>
              <a:rPr lang="cs-CZ" dirty="0"/>
              <a:t>: tuber </a:t>
            </a:r>
            <a:r>
              <a:rPr lang="cs-CZ" dirty="0" err="1"/>
              <a:t>ischiadicum</a:t>
            </a:r>
            <a:r>
              <a:rPr lang="cs-CZ" dirty="0"/>
              <a:t> - laterální okraj křížové kosti</a:t>
            </a:r>
          </a:p>
          <a:p>
            <a:r>
              <a:rPr lang="cs-CZ" dirty="0"/>
              <a:t>Omezují pohyby v </a:t>
            </a:r>
            <a:r>
              <a:rPr lang="cs-CZ" dirty="0" err="1"/>
              <a:t>articulatio</a:t>
            </a:r>
            <a:r>
              <a:rPr lang="cs-CZ" dirty="0"/>
              <a:t> </a:t>
            </a:r>
            <a:r>
              <a:rPr lang="cs-CZ" dirty="0" err="1"/>
              <a:t>sacroiliaca</a:t>
            </a:r>
            <a:endParaRPr lang="cs-CZ" dirty="0"/>
          </a:p>
          <a:p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vymezují otvory pro cévy, nervy a svaly</a:t>
            </a:r>
            <a:r>
              <a:rPr kumimoji="0" lang="cs-CZ" altLang="cs-CZ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20795" t="29306" r="54343" b="13284"/>
          <a:stretch/>
        </p:blipFill>
        <p:spPr>
          <a:xfrm>
            <a:off x="7658318" y="1101982"/>
            <a:ext cx="3849942" cy="500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altLang="cs-CZ" dirty="0">
                <a:solidFill>
                  <a:srgbClr val="00B0F0"/>
                </a:solidFill>
                <a:latin typeface="Arial" panose="020B0604020202020204" pitchFamily="34" charset="0"/>
              </a:rPr>
              <a:t>T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říselný vaz (</a:t>
            </a:r>
            <a:r>
              <a:rPr kumimoji="0" lang="cs-CZ" altLang="cs-CZ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ligamentum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inquinale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584092" cy="4351338"/>
          </a:xfrm>
        </p:spPr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Poupartský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vaz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přední horní</a:t>
            </a:r>
            <a:r>
              <a:rPr kumimoji="0" lang="cs-CZ" altLang="cs-CZ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trn kosti kyčelní (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spina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iliaca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anterior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superior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upíná se na kosti stydké (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tuberculum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pubicum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ohraničuje prostor pro průchod cév, nervů a svalů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latin typeface="Arial" panose="020B0604020202020204" pitchFamily="34" charset="0"/>
              </a:rPr>
              <a:t>Hranice mezi břichem a stehnem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Tříselná kýla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l="23685" t="35179" r="57186" b="19806"/>
          <a:stretch/>
        </p:blipFill>
        <p:spPr>
          <a:xfrm>
            <a:off x="8107391" y="1685932"/>
            <a:ext cx="3498209" cy="46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8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9481D-1D95-4EB6-BB0B-C58A05F32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Kosterní svaly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31C7898-9A17-4217-A027-7DFDE9365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41" y="636393"/>
            <a:ext cx="6713621" cy="5302711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965735A-F292-4F66-8E76-1C3D91436F5B}"/>
              </a:ext>
            </a:extLst>
          </p:cNvPr>
          <p:cNvSpPr txBox="1"/>
          <p:nvPr/>
        </p:nvSpPr>
        <p:spPr>
          <a:xfrm>
            <a:off x="974558" y="2394284"/>
            <a:ext cx="4090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Aktin (zakotven v Z linii, tvoří I pruh)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 proužek: překrytí filament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Myosin</a:t>
            </a:r>
            <a:r>
              <a:rPr lang="cs-CZ" dirty="0"/>
              <a:t> (H linie)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Červená, bílá, intermediální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9299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7A78B-C97D-466C-8E61-B9F7812A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66"/>
                </a:solidFill>
              </a:rPr>
              <a:t>Posturální (tonické) a </a:t>
            </a:r>
            <a:r>
              <a:rPr lang="cs-CZ" b="1" dirty="0" err="1">
                <a:solidFill>
                  <a:srgbClr val="FF0066"/>
                </a:solidFill>
              </a:rPr>
              <a:t>fázické</a:t>
            </a:r>
            <a:r>
              <a:rPr lang="cs-CZ" b="1" dirty="0">
                <a:solidFill>
                  <a:srgbClr val="FF0066"/>
                </a:solidFill>
              </a:rPr>
              <a:t> svaly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30C645-837E-404F-953F-FE9DA93428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/>
              <a:t>Tonická vlákna (obvykle vlákna pomalá červená): </a:t>
            </a:r>
          </a:p>
          <a:p>
            <a:r>
              <a:rPr lang="cs-CZ" dirty="0"/>
              <a:t>zajišťují stabilitu, fixaci těla při pohybu, držení těla v prostoru</a:t>
            </a:r>
          </a:p>
          <a:p>
            <a:r>
              <a:rPr lang="cs-CZ" dirty="0"/>
              <a:t>jsou uložena hlouběji</a:t>
            </a:r>
          </a:p>
          <a:p>
            <a:r>
              <a:rPr lang="cs-CZ" dirty="0"/>
              <a:t>jsou přizpůsobeny k posturální funkci</a:t>
            </a:r>
          </a:p>
          <a:p>
            <a:r>
              <a:rPr lang="cs-CZ" dirty="0"/>
              <a:t>jsou odolnější proti únavě, snadněji se zotavují po zátěži</a:t>
            </a:r>
          </a:p>
          <a:p>
            <a:r>
              <a:rPr lang="cs-CZ" dirty="0"/>
              <a:t>mají tendenci ke zvyšování klidového napětí</a:t>
            </a:r>
          </a:p>
          <a:p>
            <a:r>
              <a:rPr lang="cs-CZ" dirty="0"/>
              <a:t>tendenci ke zkracování, zbytnění až ztuhnutí</a:t>
            </a:r>
          </a:p>
          <a:p>
            <a:r>
              <a:rPr lang="cs-CZ" dirty="0"/>
              <a:t>snadno, často až nadměrně se zapojují do pohybových stereotypů a nahrazují práci oslabených svalů</a:t>
            </a:r>
          </a:p>
          <a:p>
            <a:r>
              <a:rPr lang="cs-CZ" dirty="0"/>
              <a:t>zkracování</a:t>
            </a:r>
          </a:p>
          <a:p>
            <a:r>
              <a:rPr lang="cs-CZ" dirty="0"/>
              <a:t>např. m. </a:t>
            </a:r>
            <a:r>
              <a:rPr lang="cs-CZ" dirty="0" err="1"/>
              <a:t>pectoralis</a:t>
            </a:r>
            <a:r>
              <a:rPr lang="cs-CZ" dirty="0"/>
              <a:t> major, m. </a:t>
            </a:r>
            <a:r>
              <a:rPr lang="cs-CZ" dirty="0" err="1"/>
              <a:t>trapezius</a:t>
            </a:r>
            <a:r>
              <a:rPr lang="cs-CZ" dirty="0"/>
              <a:t> (horní část)</a:t>
            </a:r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E6C812B-2520-49C7-9CFE-CE6CE2C652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err="1"/>
              <a:t>Fázická</a:t>
            </a:r>
            <a:r>
              <a:rPr lang="cs-CZ" b="1" dirty="0"/>
              <a:t> vlákna (obvykle rychlá bíla vlákna): </a:t>
            </a:r>
          </a:p>
          <a:p>
            <a:r>
              <a:rPr lang="cs-CZ" dirty="0"/>
              <a:t>slouží k provedení pohybu</a:t>
            </a:r>
          </a:p>
          <a:p>
            <a:r>
              <a:rPr lang="cs-CZ" dirty="0"/>
              <a:t>jsou uložena blíže povrchu těla</a:t>
            </a:r>
          </a:p>
          <a:p>
            <a:r>
              <a:rPr lang="cs-CZ" dirty="0"/>
              <a:t>jsou snadno unavitelné</a:t>
            </a:r>
          </a:p>
          <a:p>
            <a:r>
              <a:rPr lang="cs-CZ" dirty="0"/>
              <a:t>mají nižší klidové napětí, které vede k oslabení</a:t>
            </a:r>
          </a:p>
          <a:p>
            <a:r>
              <a:rPr lang="cs-CZ" dirty="0"/>
              <a:t>je nutné je posilovat</a:t>
            </a:r>
          </a:p>
          <a:p>
            <a:r>
              <a:rPr lang="cs-CZ" dirty="0"/>
              <a:t>nadměrně zvětšují klidovou délku</a:t>
            </a:r>
          </a:p>
          <a:p>
            <a:r>
              <a:rPr lang="cs-CZ" dirty="0"/>
              <a:t>obtížněji se zapojují do pohybových vzorců</a:t>
            </a:r>
          </a:p>
          <a:p>
            <a:r>
              <a:rPr lang="cs-CZ" dirty="0"/>
              <a:t>ochabování</a:t>
            </a:r>
          </a:p>
          <a:p>
            <a:r>
              <a:rPr lang="cs-CZ" dirty="0"/>
              <a:t>např. m. </a:t>
            </a:r>
            <a:r>
              <a:rPr lang="cs-CZ" dirty="0" err="1"/>
              <a:t>deltoideus</a:t>
            </a:r>
            <a:r>
              <a:rPr lang="cs-CZ" dirty="0"/>
              <a:t>, m. </a:t>
            </a:r>
            <a:r>
              <a:rPr lang="cs-CZ" dirty="0" err="1"/>
              <a:t>trapezius</a:t>
            </a:r>
            <a:r>
              <a:rPr lang="cs-CZ" dirty="0"/>
              <a:t> (spodní část), břišní svaly, m. </a:t>
            </a:r>
            <a:r>
              <a:rPr lang="cs-CZ" dirty="0" err="1"/>
              <a:t>glutaeus</a:t>
            </a:r>
            <a:r>
              <a:rPr lang="cs-CZ" dirty="0"/>
              <a:t> </a:t>
            </a:r>
            <a:r>
              <a:rPr lang="cs-CZ" dirty="0" err="1"/>
              <a:t>maximus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2560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Svaly hrudníku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>
                <a:solidFill>
                  <a:srgbClr val="7030A0"/>
                </a:solidFill>
              </a:rPr>
              <a:t>Thorakohumerální</a:t>
            </a:r>
            <a:endParaRPr lang="cs-CZ" dirty="0">
              <a:solidFill>
                <a:srgbClr val="7030A0"/>
              </a:solidFill>
            </a:endParaRPr>
          </a:p>
          <a:p>
            <a:pPr lvl="2"/>
            <a:r>
              <a:rPr lang="cs-CZ" dirty="0"/>
              <a:t>M. </a:t>
            </a:r>
            <a:r>
              <a:rPr lang="cs-CZ" dirty="0" err="1"/>
              <a:t>pectoralis</a:t>
            </a:r>
            <a:r>
              <a:rPr lang="cs-CZ" dirty="0"/>
              <a:t> major</a:t>
            </a:r>
          </a:p>
          <a:p>
            <a:pPr lvl="2"/>
            <a:r>
              <a:rPr lang="cs-CZ" dirty="0"/>
              <a:t>M. </a:t>
            </a:r>
            <a:r>
              <a:rPr lang="cs-CZ" dirty="0" err="1"/>
              <a:t>pectoralis</a:t>
            </a:r>
            <a:r>
              <a:rPr lang="cs-CZ" dirty="0"/>
              <a:t> minor</a:t>
            </a:r>
          </a:p>
          <a:p>
            <a:pPr lvl="2"/>
            <a:r>
              <a:rPr lang="cs-CZ" dirty="0"/>
              <a:t>M. </a:t>
            </a:r>
            <a:r>
              <a:rPr lang="cs-CZ" dirty="0" err="1"/>
              <a:t>subclavius</a:t>
            </a:r>
            <a:endParaRPr lang="cs-CZ" dirty="0"/>
          </a:p>
          <a:p>
            <a:pPr lvl="2"/>
            <a:r>
              <a:rPr lang="cs-CZ" dirty="0"/>
              <a:t>M. </a:t>
            </a:r>
            <a:r>
              <a:rPr lang="cs-CZ" dirty="0" err="1"/>
              <a:t>serratus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  <a:p>
            <a:r>
              <a:rPr lang="cs-CZ" dirty="0">
                <a:solidFill>
                  <a:srgbClr val="7030A0"/>
                </a:solidFill>
              </a:rPr>
              <a:t>Autochtonní</a:t>
            </a:r>
          </a:p>
          <a:p>
            <a:pPr lvl="2"/>
            <a:r>
              <a:rPr lang="cs-CZ" dirty="0"/>
              <a:t>Mm. </a:t>
            </a:r>
            <a:r>
              <a:rPr lang="cs-CZ" dirty="0" err="1"/>
              <a:t>Intercostales</a:t>
            </a:r>
            <a:r>
              <a:rPr lang="cs-CZ" dirty="0"/>
              <a:t> </a:t>
            </a:r>
            <a:r>
              <a:rPr lang="cs-CZ" dirty="0" err="1"/>
              <a:t>externi</a:t>
            </a:r>
            <a:endParaRPr lang="cs-CZ" dirty="0"/>
          </a:p>
          <a:p>
            <a:pPr lvl="2"/>
            <a:r>
              <a:rPr lang="cs-CZ" dirty="0"/>
              <a:t>Mm. </a:t>
            </a:r>
            <a:r>
              <a:rPr lang="cs-CZ" dirty="0" err="1"/>
              <a:t>Intercostales</a:t>
            </a:r>
            <a:r>
              <a:rPr lang="cs-CZ" dirty="0"/>
              <a:t> </a:t>
            </a:r>
            <a:r>
              <a:rPr lang="cs-CZ" dirty="0" err="1"/>
              <a:t>interni</a:t>
            </a:r>
            <a:endParaRPr lang="cs-CZ" dirty="0"/>
          </a:p>
          <a:p>
            <a:pPr lvl="2"/>
            <a:r>
              <a:rPr lang="cs-CZ" dirty="0"/>
              <a:t>Mm. </a:t>
            </a:r>
            <a:r>
              <a:rPr lang="cs-CZ" dirty="0" err="1"/>
              <a:t>Intercostales</a:t>
            </a:r>
            <a:r>
              <a:rPr lang="cs-CZ" dirty="0"/>
              <a:t> </a:t>
            </a:r>
            <a:r>
              <a:rPr lang="cs-CZ" dirty="0" err="1"/>
              <a:t>intimi</a:t>
            </a:r>
            <a:endParaRPr lang="cs-CZ" dirty="0"/>
          </a:p>
          <a:p>
            <a:pPr lvl="2"/>
            <a:r>
              <a:rPr lang="cs-CZ" dirty="0"/>
              <a:t>Mm. </a:t>
            </a:r>
            <a:r>
              <a:rPr lang="cs-CZ" dirty="0" err="1"/>
              <a:t>Subcostales</a:t>
            </a:r>
            <a:endParaRPr lang="cs-CZ" dirty="0"/>
          </a:p>
          <a:p>
            <a:pPr lvl="2"/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</a:t>
            </a:r>
            <a:r>
              <a:rPr lang="cs-CZ" dirty="0" err="1"/>
              <a:t>thoracis</a:t>
            </a:r>
            <a:endParaRPr lang="cs-CZ" dirty="0"/>
          </a:p>
          <a:p>
            <a:r>
              <a:rPr lang="cs-CZ" dirty="0" err="1">
                <a:solidFill>
                  <a:srgbClr val="7030A0"/>
                </a:solidFill>
              </a:rPr>
              <a:t>Diaphragma</a:t>
            </a:r>
            <a:endParaRPr lang="cs-CZ" dirty="0">
              <a:solidFill>
                <a:srgbClr val="7030A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3470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66"/>
                </a:solidFill>
              </a:rPr>
              <a:t>Thorakohumerální</a:t>
            </a:r>
            <a:endParaRPr lang="cs-CZ" b="1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070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921949" cy="1325563"/>
          </a:xfrm>
        </p:spPr>
        <p:txBody>
          <a:bodyPr/>
          <a:lstStyle/>
          <a:p>
            <a:r>
              <a:rPr lang="cs-CZ" dirty="0" err="1">
                <a:solidFill>
                  <a:srgbClr val="FF0066"/>
                </a:solidFill>
              </a:rPr>
              <a:t>Musculus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pectoralis</a:t>
            </a:r>
            <a:r>
              <a:rPr lang="cs-CZ" dirty="0">
                <a:solidFill>
                  <a:srgbClr val="FF0066"/>
                </a:solidFill>
              </a:rPr>
              <a:t> major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328144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</a:t>
            </a:r>
            <a:r>
              <a:rPr lang="cs-CZ" dirty="0"/>
              <a:t> </a:t>
            </a:r>
            <a:r>
              <a:rPr lang="cs-CZ" dirty="0" err="1"/>
              <a:t>clavicula</a:t>
            </a:r>
            <a:r>
              <a:rPr lang="cs-CZ" dirty="0"/>
              <a:t>, sternum, </a:t>
            </a:r>
            <a:r>
              <a:rPr lang="cs-CZ" dirty="0" err="1"/>
              <a:t>costae</a:t>
            </a:r>
            <a:r>
              <a:rPr lang="cs-CZ" dirty="0"/>
              <a:t>, aponeuróza břišních svalů</a:t>
            </a:r>
          </a:p>
          <a:p>
            <a:r>
              <a:rPr lang="cs-CZ" i="1" dirty="0" err="1"/>
              <a:t>Insertio</a:t>
            </a:r>
            <a:r>
              <a:rPr lang="cs-CZ" i="1" dirty="0"/>
              <a:t>:</a:t>
            </a:r>
            <a:r>
              <a:rPr lang="cs-CZ" dirty="0"/>
              <a:t> </a:t>
            </a:r>
            <a:r>
              <a:rPr lang="cs-CZ" dirty="0" err="1"/>
              <a:t>crista</a:t>
            </a:r>
            <a:r>
              <a:rPr lang="cs-CZ" dirty="0"/>
              <a:t> </a:t>
            </a:r>
            <a:r>
              <a:rPr lang="cs-CZ" dirty="0" err="1"/>
              <a:t>tuberculi</a:t>
            </a:r>
            <a:r>
              <a:rPr lang="cs-CZ" dirty="0"/>
              <a:t> </a:t>
            </a:r>
            <a:r>
              <a:rPr lang="cs-CZ" dirty="0" err="1"/>
              <a:t>majoris</a:t>
            </a:r>
            <a:r>
              <a:rPr lang="cs-CZ" dirty="0"/>
              <a:t> humeru</a:t>
            </a:r>
          </a:p>
          <a:p>
            <a:r>
              <a:rPr lang="cs-CZ" i="1" dirty="0"/>
              <a:t>Inervace:</a:t>
            </a:r>
            <a:r>
              <a:rPr lang="cs-CZ" dirty="0"/>
              <a:t>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pectorales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</a:p>
          <a:p>
            <a:r>
              <a:rPr lang="cs-CZ" i="1" dirty="0"/>
              <a:t>Funkce</a:t>
            </a:r>
            <a:r>
              <a:rPr lang="cs-CZ" dirty="0"/>
              <a:t>: addukce, předpažení (flexe), pronace humeru, pomocný vdechový sval</a:t>
            </a:r>
          </a:p>
          <a:p>
            <a:endParaRPr lang="cs-CZ" dirty="0"/>
          </a:p>
        </p:txBody>
      </p:sp>
      <p:pic>
        <p:nvPicPr>
          <p:cNvPr id="5" name="Obrázek 4" descr="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0886" y="1977657"/>
            <a:ext cx="4509522" cy="351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4417" y="138223"/>
            <a:ext cx="3483733" cy="2158105"/>
          </a:xfrm>
        </p:spPr>
      </p:pic>
      <p:pic>
        <p:nvPicPr>
          <p:cNvPr id="5" name="Obrázek 4" descr="s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1522" y="2349795"/>
            <a:ext cx="3527509" cy="2078111"/>
          </a:xfrm>
          <a:prstGeom prst="rect">
            <a:avLst/>
          </a:prstGeom>
        </p:spPr>
      </p:pic>
      <p:pic>
        <p:nvPicPr>
          <p:cNvPr id="7" name="Obrázek 6" descr="p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3899" y="872860"/>
            <a:ext cx="3237282" cy="5267442"/>
          </a:xfrm>
          <a:prstGeom prst="rect">
            <a:avLst/>
          </a:prstGeom>
        </p:spPr>
      </p:pic>
      <p:pic>
        <p:nvPicPr>
          <p:cNvPr id="8" name="Obrázek 7" descr="a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78392" y="4465675"/>
            <a:ext cx="3494139" cy="2035512"/>
          </a:xfrm>
          <a:prstGeom prst="rect">
            <a:avLst/>
          </a:prstGeom>
        </p:spPr>
      </p:pic>
      <p:pic>
        <p:nvPicPr>
          <p:cNvPr id="9" name="Obrázek 8" descr="pp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4215" y="1903225"/>
            <a:ext cx="4009997" cy="28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547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pectoralis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minor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765158" cy="4351338"/>
          </a:xfrm>
        </p:spPr>
        <p:txBody>
          <a:bodyPr/>
          <a:lstStyle/>
          <a:p>
            <a:r>
              <a:rPr lang="cs-CZ" dirty="0" err="1"/>
              <a:t>Origo</a:t>
            </a:r>
            <a:r>
              <a:rPr lang="cs-CZ" dirty="0"/>
              <a:t>: 3.-5. žebro</a:t>
            </a:r>
          </a:p>
          <a:p>
            <a:r>
              <a:rPr lang="cs-CZ" dirty="0" err="1"/>
              <a:t>Insertio</a:t>
            </a:r>
            <a:r>
              <a:rPr lang="cs-CZ" dirty="0"/>
              <a:t>: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coracoideus</a:t>
            </a:r>
            <a:r>
              <a:rPr lang="cs-CZ" dirty="0"/>
              <a:t> </a:t>
            </a:r>
            <a:r>
              <a:rPr lang="cs-CZ" dirty="0" err="1"/>
              <a:t>scapulae</a:t>
            </a:r>
            <a:endParaRPr lang="cs-CZ" dirty="0"/>
          </a:p>
          <a:p>
            <a:r>
              <a:rPr lang="cs-CZ" dirty="0"/>
              <a:t>Inervace: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pectorales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</a:p>
          <a:p>
            <a:r>
              <a:rPr lang="cs-CZ" dirty="0"/>
              <a:t>Funkce: předpažení, pomocný vdechový sval</a:t>
            </a:r>
          </a:p>
          <a:p>
            <a:endParaRPr lang="cs-CZ" dirty="0"/>
          </a:p>
        </p:txBody>
      </p:sp>
      <p:pic>
        <p:nvPicPr>
          <p:cNvPr id="5" name="Obrázek 4" descr="pm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7914" y="1747948"/>
            <a:ext cx="60198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subclavius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019800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1. žebro</a:t>
            </a:r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clavicula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subclavius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pokles ramene</a:t>
            </a:r>
            <a:endParaRPr lang="cs-CZ" i="1" dirty="0"/>
          </a:p>
          <a:p>
            <a:endParaRPr lang="cs-CZ" dirty="0"/>
          </a:p>
        </p:txBody>
      </p:sp>
      <p:pic>
        <p:nvPicPr>
          <p:cNvPr id="6" name="Obrázek 5" descr="s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4195" y="1871331"/>
            <a:ext cx="4651223" cy="26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9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A12BB8-3E9D-4F60-9D4C-439B4EF2D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Vazivo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F500E9-EF43-46F8-99FB-EC738BD5A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Buňky (fixní: </a:t>
            </a:r>
            <a:r>
              <a:rPr lang="cs-CZ" dirty="0" err="1"/>
              <a:t>fibrocyty</a:t>
            </a:r>
            <a:r>
              <a:rPr lang="cs-CZ" dirty="0"/>
              <a:t>, retikulocyty, adipocyty; bloudivé: makrofágy) </a:t>
            </a:r>
          </a:p>
          <a:p>
            <a:r>
              <a:rPr lang="cs-CZ" dirty="0"/>
              <a:t>mezibuněčná hmota s vlákny – kolagenní, elastická a retikulární</a:t>
            </a:r>
          </a:p>
          <a:p>
            <a:endParaRPr lang="cs-CZ" dirty="0"/>
          </a:p>
          <a:p>
            <a:r>
              <a:rPr lang="cs-CZ" dirty="0"/>
              <a:t>Kolagenní vazivo: </a:t>
            </a:r>
            <a:r>
              <a:rPr lang="cs-CZ" dirty="0" err="1"/>
              <a:t>řídké-intersticiální</a:t>
            </a:r>
            <a:r>
              <a:rPr lang="cs-CZ" dirty="0"/>
              <a:t> (vyplňuje prostory kolem orgánů); tuhé: </a:t>
            </a:r>
            <a:r>
              <a:rPr lang="cs-CZ" dirty="0" err="1"/>
              <a:t>ligamenta</a:t>
            </a:r>
            <a:r>
              <a:rPr lang="cs-CZ" dirty="0"/>
              <a:t>,  fascie, </a:t>
            </a:r>
            <a:r>
              <a:rPr lang="cs-CZ" dirty="0" err="1"/>
              <a:t>tendo</a:t>
            </a:r>
            <a:r>
              <a:rPr lang="cs-CZ" dirty="0"/>
              <a:t> – šlachy</a:t>
            </a:r>
          </a:p>
          <a:p>
            <a:r>
              <a:rPr lang="cs-CZ" dirty="0"/>
              <a:t>Elastické vazivo: lig. </a:t>
            </a:r>
            <a:r>
              <a:rPr lang="cs-CZ" dirty="0" err="1"/>
              <a:t>flava</a:t>
            </a:r>
            <a:endParaRPr lang="cs-CZ" dirty="0"/>
          </a:p>
          <a:p>
            <a:r>
              <a:rPr lang="cs-CZ" dirty="0"/>
              <a:t>Retikulární vazivo: lymfatická tkáň, kostní dřeň</a:t>
            </a:r>
          </a:p>
          <a:p>
            <a:r>
              <a:rPr lang="cs-CZ" dirty="0"/>
              <a:t>Tukové vazivo: bílé, hnědé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6090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serratus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anterior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413205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9 žeber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margo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 </a:t>
            </a:r>
            <a:r>
              <a:rPr lang="cs-CZ" dirty="0" err="1"/>
              <a:t>scapulae</a:t>
            </a:r>
            <a:endParaRPr lang="cs-CZ" i="1" dirty="0"/>
          </a:p>
          <a:p>
            <a:r>
              <a:rPr lang="cs-CZ" i="1" dirty="0"/>
              <a:t>Inervace:</a:t>
            </a:r>
            <a:r>
              <a:rPr lang="cs-CZ" dirty="0"/>
              <a:t> n. </a:t>
            </a:r>
            <a:r>
              <a:rPr lang="cs-CZ" dirty="0" err="1"/>
              <a:t>thoracicus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</a:p>
          <a:p>
            <a:r>
              <a:rPr lang="cs-CZ" i="1" dirty="0"/>
              <a:t>Funkce: </a:t>
            </a:r>
            <a:r>
              <a:rPr lang="cs-CZ" dirty="0"/>
              <a:t>napomáhá vzpažení, </a:t>
            </a:r>
            <a:r>
              <a:rPr lang="cs-CZ" dirty="0" err="1"/>
              <a:t>přitláčí</a:t>
            </a:r>
            <a:r>
              <a:rPr lang="cs-CZ" dirty="0"/>
              <a:t> </a:t>
            </a:r>
            <a:r>
              <a:rPr lang="cs-CZ" dirty="0" err="1"/>
              <a:t>scapulu</a:t>
            </a:r>
            <a:r>
              <a:rPr lang="cs-CZ" dirty="0"/>
              <a:t> k hrudníku, napomáhá inspiraci</a:t>
            </a:r>
            <a:endParaRPr lang="cs-CZ" i="1" dirty="0"/>
          </a:p>
          <a:p>
            <a:endParaRPr lang="cs-CZ" dirty="0"/>
          </a:p>
        </p:txBody>
      </p:sp>
      <p:pic>
        <p:nvPicPr>
          <p:cNvPr id="5" name="Obrázek 4" descr="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65483" y="404812"/>
            <a:ext cx="4095750" cy="3305175"/>
          </a:xfrm>
          <a:prstGeom prst="rect">
            <a:avLst/>
          </a:prstGeom>
        </p:spPr>
      </p:pic>
      <p:pic>
        <p:nvPicPr>
          <p:cNvPr id="6" name="Obrázek 5" descr="s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1098" y="3821650"/>
            <a:ext cx="4475088" cy="249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84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66"/>
                </a:solidFill>
              </a:rPr>
              <a:t>Autochtonní svaly hrudníku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30456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Mm. </a:t>
            </a:r>
            <a:r>
              <a:rPr lang="cs-CZ" dirty="0" err="1">
                <a:solidFill>
                  <a:srgbClr val="FF0066"/>
                </a:solidFill>
              </a:rPr>
              <a:t>intercostales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externi</a:t>
            </a:r>
            <a:r>
              <a:rPr lang="cs-CZ" dirty="0">
                <a:solidFill>
                  <a:srgbClr val="FF0066"/>
                </a:solidFill>
              </a:rPr>
              <a:t>, </a:t>
            </a:r>
            <a:r>
              <a:rPr lang="cs-CZ" dirty="0" err="1">
                <a:solidFill>
                  <a:srgbClr val="FF0066"/>
                </a:solidFill>
              </a:rPr>
              <a:t>interni</a:t>
            </a:r>
            <a:r>
              <a:rPr lang="cs-CZ" dirty="0">
                <a:solidFill>
                  <a:srgbClr val="FF0066"/>
                </a:solidFill>
              </a:rPr>
              <a:t>, </a:t>
            </a:r>
            <a:r>
              <a:rPr lang="cs-CZ" dirty="0" err="1">
                <a:solidFill>
                  <a:srgbClr val="FF0066"/>
                </a:solidFill>
              </a:rPr>
              <a:t>intimi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052237" cy="4351338"/>
          </a:xfrm>
        </p:spPr>
        <p:txBody>
          <a:bodyPr>
            <a:normAutofit fontScale="92500" lnSpcReduction="20000"/>
          </a:bodyPr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dolní okraj </a:t>
            </a:r>
            <a:r>
              <a:rPr lang="cs-CZ" dirty="0" err="1"/>
              <a:t>kraniálnějšího</a:t>
            </a:r>
            <a:r>
              <a:rPr lang="cs-CZ" dirty="0"/>
              <a:t> žebra</a:t>
            </a:r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horní okraj </a:t>
            </a:r>
            <a:r>
              <a:rPr lang="cs-CZ" dirty="0" err="1"/>
              <a:t>kaudálnějšího</a:t>
            </a:r>
            <a:endParaRPr lang="cs-CZ" dirty="0"/>
          </a:p>
          <a:p>
            <a:r>
              <a:rPr lang="cs-CZ" i="1" dirty="0"/>
              <a:t>Inervace: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intercostales</a:t>
            </a:r>
            <a:endParaRPr lang="cs-CZ" dirty="0"/>
          </a:p>
          <a:p>
            <a:r>
              <a:rPr lang="cs-CZ" i="1" dirty="0"/>
              <a:t>Funkce: </a:t>
            </a:r>
            <a:r>
              <a:rPr lang="cs-CZ" dirty="0"/>
              <a:t>inspirace, zvedání žeber</a:t>
            </a:r>
          </a:p>
          <a:p>
            <a:endParaRPr lang="cs-CZ" i="1" dirty="0"/>
          </a:p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horní okraj </a:t>
            </a:r>
            <a:r>
              <a:rPr lang="cs-CZ" dirty="0" err="1"/>
              <a:t>kaudálnějšího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dolní okraj </a:t>
            </a:r>
            <a:r>
              <a:rPr lang="cs-CZ" dirty="0" err="1"/>
              <a:t>kraniálnějšího</a:t>
            </a:r>
            <a:r>
              <a:rPr lang="cs-CZ" dirty="0"/>
              <a:t> (zevně/vnitřně) od </a:t>
            </a:r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costae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intercostales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 err="1"/>
              <a:t>expirace</a:t>
            </a:r>
            <a:r>
              <a:rPr lang="cs-CZ" dirty="0"/>
              <a:t>, pokles žeber</a:t>
            </a:r>
          </a:p>
          <a:p>
            <a:endParaRPr lang="cs-CZ" i="1" dirty="0"/>
          </a:p>
          <a:p>
            <a:endParaRPr lang="cs-CZ" dirty="0"/>
          </a:p>
        </p:txBody>
      </p:sp>
      <p:pic>
        <p:nvPicPr>
          <p:cNvPr id="6" name="Obrázek 5" descr="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3841" y="1672656"/>
            <a:ext cx="4926197" cy="2861243"/>
          </a:xfrm>
          <a:prstGeom prst="rect">
            <a:avLst/>
          </a:prstGeom>
        </p:spPr>
      </p:pic>
      <p:pic>
        <p:nvPicPr>
          <p:cNvPr id="7" name="Obrázek 6" descr="e.jpg"/>
          <p:cNvPicPr>
            <a:picLocks noChangeAspect="1"/>
          </p:cNvPicPr>
          <p:nvPr/>
        </p:nvPicPr>
        <p:blipFill>
          <a:blip r:embed="rId3" cstate="print"/>
          <a:srcRect b="55841"/>
          <a:stretch>
            <a:fillRect/>
          </a:stretch>
        </p:blipFill>
        <p:spPr>
          <a:xfrm>
            <a:off x="6347637" y="4836515"/>
            <a:ext cx="4857085" cy="114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VAN</a:t>
            </a:r>
          </a:p>
        </p:txBody>
      </p:sp>
      <p:pic>
        <p:nvPicPr>
          <p:cNvPr id="5" name="Zástupný symbol pro obsah 4" descr="v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38437" y="1996281"/>
            <a:ext cx="6715125" cy="4010025"/>
          </a:xfrm>
        </p:spPr>
      </p:pic>
    </p:spTree>
    <p:extLst>
      <p:ext uri="{BB962C8B-B14F-4D97-AF65-F5344CB8AC3E}">
        <p14:creationId xmlns:p14="http://schemas.microsoft.com/office/powerpoint/2010/main" val="5812477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transversus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thoracis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498265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sternum</a:t>
            </a:r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chrupavky 2.-6. žebra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intercostales</a:t>
            </a:r>
            <a:endParaRPr lang="cs-CZ" dirty="0"/>
          </a:p>
          <a:p>
            <a:r>
              <a:rPr lang="cs-CZ" i="1" dirty="0"/>
              <a:t>Funkce: </a:t>
            </a:r>
            <a:r>
              <a:rPr lang="cs-CZ" dirty="0"/>
              <a:t>táhne žebra kaudálně, napomáhá </a:t>
            </a:r>
            <a:r>
              <a:rPr lang="cs-CZ" dirty="0" err="1"/>
              <a:t>expiraci</a:t>
            </a:r>
            <a:endParaRPr lang="cs-CZ" i="1" dirty="0"/>
          </a:p>
          <a:p>
            <a:endParaRPr lang="cs-CZ" dirty="0"/>
          </a:p>
        </p:txBody>
      </p:sp>
      <p:pic>
        <p:nvPicPr>
          <p:cNvPr id="5" name="Obrázek 4" descr="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0734" y="1839433"/>
            <a:ext cx="4273677" cy="360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850832"/>
            <a:ext cx="4725664" cy="2815431"/>
          </a:xfrm>
        </p:spPr>
      </p:pic>
    </p:spTree>
    <p:extLst>
      <p:ext uri="{BB962C8B-B14F-4D97-AF65-F5344CB8AC3E}">
        <p14:creationId xmlns:p14="http://schemas.microsoft.com/office/powerpoint/2010/main" val="8580632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66"/>
                </a:solidFill>
              </a:rPr>
              <a:t>Diaphragma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1466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66"/>
                </a:solidFill>
              </a:rPr>
              <a:t>Diaphragma</a:t>
            </a:r>
            <a:r>
              <a:rPr lang="cs-CZ" dirty="0">
                <a:solidFill>
                  <a:srgbClr val="FF0066"/>
                </a:solidFill>
              </a:rPr>
              <a:t> (bránice)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6"/>
            <a:ext cx="6764079" cy="2459296"/>
          </a:xfrm>
        </p:spPr>
        <p:txBody>
          <a:bodyPr>
            <a:normAutofit fontScale="70000" lnSpcReduction="20000"/>
          </a:bodyPr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</a:p>
          <a:p>
            <a:pPr lvl="1"/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lumbalis</a:t>
            </a:r>
            <a:r>
              <a:rPr lang="cs-CZ" i="1" dirty="0"/>
              <a:t>: </a:t>
            </a:r>
            <a:r>
              <a:rPr lang="cs-CZ" dirty="0"/>
              <a:t>těla</a:t>
            </a:r>
            <a:r>
              <a:rPr lang="cs-CZ" i="1" dirty="0"/>
              <a:t> </a:t>
            </a:r>
            <a:r>
              <a:rPr lang="cs-CZ" dirty="0"/>
              <a:t>L1-L4, lig. </a:t>
            </a:r>
            <a:r>
              <a:rPr lang="cs-CZ" dirty="0" err="1"/>
              <a:t>arcuatum</a:t>
            </a:r>
            <a:r>
              <a:rPr lang="cs-CZ" dirty="0"/>
              <a:t> </a:t>
            </a:r>
            <a:r>
              <a:rPr lang="cs-CZ" dirty="0" err="1"/>
              <a:t>mediale</a:t>
            </a:r>
            <a:r>
              <a:rPr lang="cs-CZ" dirty="0"/>
              <a:t> (L1: tělo a </a:t>
            </a:r>
            <a:r>
              <a:rPr lang="cs-CZ" dirty="0" err="1"/>
              <a:t>proc</a:t>
            </a:r>
            <a:r>
              <a:rPr lang="cs-CZ" dirty="0"/>
              <a:t>. </a:t>
            </a:r>
            <a:r>
              <a:rPr lang="cs-CZ" dirty="0" err="1"/>
              <a:t>costarius</a:t>
            </a:r>
            <a:r>
              <a:rPr lang="cs-CZ" dirty="0"/>
              <a:t>)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laterale</a:t>
            </a:r>
            <a:r>
              <a:rPr lang="cs-CZ" dirty="0"/>
              <a:t> (</a:t>
            </a:r>
            <a:r>
              <a:rPr lang="cs-CZ" dirty="0" err="1"/>
              <a:t>proc</a:t>
            </a:r>
            <a:r>
              <a:rPr lang="cs-CZ" dirty="0"/>
              <a:t>. </a:t>
            </a:r>
            <a:r>
              <a:rPr lang="cs-CZ" dirty="0" err="1"/>
              <a:t>costarius</a:t>
            </a:r>
            <a:r>
              <a:rPr lang="cs-CZ" dirty="0"/>
              <a:t> L1 a 12. žebro)</a:t>
            </a:r>
            <a:endParaRPr lang="cs-CZ" i="1" dirty="0"/>
          </a:p>
          <a:p>
            <a:pPr lvl="1"/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costalis</a:t>
            </a:r>
            <a:r>
              <a:rPr lang="cs-CZ" i="1" dirty="0"/>
              <a:t>: </a:t>
            </a:r>
            <a:r>
              <a:rPr lang="cs-CZ" dirty="0"/>
              <a:t>7.-12. žebro</a:t>
            </a:r>
            <a:endParaRPr lang="cs-CZ" i="1" dirty="0"/>
          </a:p>
          <a:p>
            <a:pPr lvl="1"/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sternalis</a:t>
            </a:r>
            <a:r>
              <a:rPr lang="cs-CZ" i="1" dirty="0"/>
              <a:t>: </a:t>
            </a:r>
            <a:r>
              <a:rPr lang="cs-CZ" dirty="0" err="1"/>
              <a:t>proc</a:t>
            </a:r>
            <a:r>
              <a:rPr lang="cs-CZ" dirty="0"/>
              <a:t>. </a:t>
            </a:r>
            <a:r>
              <a:rPr lang="cs-CZ" dirty="0" err="1"/>
              <a:t>xiphoideus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centrum </a:t>
            </a:r>
            <a:r>
              <a:rPr lang="cs-CZ" dirty="0" err="1"/>
              <a:t>tendineum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phrenicus</a:t>
            </a:r>
            <a:r>
              <a:rPr lang="cs-CZ" dirty="0"/>
              <a:t> (plexus </a:t>
            </a:r>
            <a:r>
              <a:rPr lang="cs-CZ" dirty="0" err="1"/>
              <a:t>cervicalis</a:t>
            </a:r>
            <a:r>
              <a:rPr lang="cs-CZ" dirty="0"/>
              <a:t>)</a:t>
            </a:r>
          </a:p>
          <a:p>
            <a:r>
              <a:rPr lang="cs-CZ" i="1" dirty="0"/>
              <a:t>Funkce: </a:t>
            </a:r>
            <a:r>
              <a:rPr lang="cs-CZ" dirty="0"/>
              <a:t>kontrakce-pokles do břišní dutiny, inspirace, břišní lis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27904" t="29306" r="40721" b="14996"/>
          <a:stretch/>
        </p:blipFill>
        <p:spPr>
          <a:xfrm>
            <a:off x="7552438" y="3176305"/>
            <a:ext cx="3687085" cy="3681695"/>
          </a:xfrm>
          <a:prstGeom prst="rect">
            <a:avLst/>
          </a:prstGeom>
        </p:spPr>
      </p:pic>
      <p:pic>
        <p:nvPicPr>
          <p:cNvPr id="5" name="Obrázek 4" descr="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8866" y="4286569"/>
            <a:ext cx="3126083" cy="2051652"/>
          </a:xfrm>
          <a:prstGeom prst="rect">
            <a:avLst/>
          </a:prstGeom>
        </p:spPr>
      </p:pic>
      <p:pic>
        <p:nvPicPr>
          <p:cNvPr id="6" name="Obrázek 5" descr="d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912" y="4285907"/>
            <a:ext cx="292395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66"/>
                </a:solidFill>
              </a:rPr>
              <a:t>Fasciae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thoracis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pectoralis</a:t>
            </a:r>
            <a:r>
              <a:rPr lang="cs-CZ" dirty="0"/>
              <a:t> </a:t>
            </a:r>
            <a:r>
              <a:rPr lang="cs-CZ" dirty="0" err="1"/>
              <a:t>superficialis</a:t>
            </a:r>
            <a:r>
              <a:rPr lang="cs-CZ" dirty="0"/>
              <a:t> – přední a boční stěna hrudní</a:t>
            </a:r>
          </a:p>
          <a:p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clavipectoralis</a:t>
            </a:r>
            <a:r>
              <a:rPr lang="cs-CZ" dirty="0"/>
              <a:t> – hlubší list (m. </a:t>
            </a:r>
            <a:r>
              <a:rPr lang="cs-CZ" dirty="0" err="1"/>
              <a:t>subclavius</a:t>
            </a:r>
            <a:r>
              <a:rPr lang="cs-CZ" dirty="0"/>
              <a:t> a </a:t>
            </a:r>
            <a:r>
              <a:rPr lang="cs-CZ" dirty="0" err="1"/>
              <a:t>pectoralis</a:t>
            </a:r>
            <a:r>
              <a:rPr lang="cs-CZ" dirty="0"/>
              <a:t> </a:t>
            </a:r>
            <a:r>
              <a:rPr lang="cs-CZ" dirty="0" err="1"/>
              <a:t>minor</a:t>
            </a:r>
            <a:r>
              <a:rPr lang="cs-CZ" dirty="0"/>
              <a:t>)</a:t>
            </a:r>
          </a:p>
          <a:p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endothoracica</a:t>
            </a:r>
            <a:r>
              <a:rPr lang="cs-CZ" dirty="0"/>
              <a:t> – vnitřní strana hrudníku</a:t>
            </a:r>
          </a:p>
        </p:txBody>
      </p:sp>
    </p:spTree>
    <p:extLst>
      <p:ext uri="{BB962C8B-B14F-4D97-AF65-F5344CB8AC3E}">
        <p14:creationId xmlns:p14="http://schemas.microsoft.com/office/powerpoint/2010/main" val="294851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Svaly břicha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Ventrální skupina</a:t>
            </a:r>
          </a:p>
          <a:p>
            <a:pPr lvl="2"/>
            <a:r>
              <a:rPr lang="cs-CZ" dirty="0"/>
              <a:t>M.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abdominis</a:t>
            </a:r>
            <a:endParaRPr lang="cs-CZ" dirty="0"/>
          </a:p>
          <a:p>
            <a:pPr lvl="2"/>
            <a:r>
              <a:rPr lang="cs-CZ" dirty="0"/>
              <a:t>M. </a:t>
            </a:r>
            <a:r>
              <a:rPr lang="cs-CZ" dirty="0" err="1"/>
              <a:t>pyramidalis</a:t>
            </a:r>
            <a:endParaRPr lang="cs-CZ" dirty="0"/>
          </a:p>
          <a:p>
            <a:r>
              <a:rPr lang="cs-CZ" dirty="0"/>
              <a:t>Laterální skupina</a:t>
            </a:r>
          </a:p>
          <a:p>
            <a:pPr lvl="2"/>
            <a:r>
              <a:rPr lang="cs-CZ" dirty="0"/>
              <a:t>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externus</a:t>
            </a:r>
            <a:r>
              <a:rPr lang="cs-CZ" dirty="0"/>
              <a:t> </a:t>
            </a:r>
            <a:r>
              <a:rPr lang="cs-CZ" dirty="0" err="1"/>
              <a:t>abdominis</a:t>
            </a:r>
            <a:endParaRPr lang="cs-CZ" dirty="0"/>
          </a:p>
          <a:p>
            <a:pPr lvl="2"/>
            <a:r>
              <a:rPr lang="cs-CZ" dirty="0"/>
              <a:t>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</a:t>
            </a:r>
            <a:r>
              <a:rPr lang="cs-CZ" dirty="0" err="1"/>
              <a:t>abdominis</a:t>
            </a:r>
            <a:endParaRPr lang="cs-CZ" dirty="0"/>
          </a:p>
          <a:p>
            <a:pPr lvl="2"/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</a:t>
            </a:r>
            <a:r>
              <a:rPr lang="cs-CZ" dirty="0" err="1"/>
              <a:t>abdominis</a:t>
            </a:r>
            <a:endParaRPr lang="cs-CZ" dirty="0"/>
          </a:p>
          <a:p>
            <a:r>
              <a:rPr lang="cs-CZ" dirty="0"/>
              <a:t>Dorzální skupina</a:t>
            </a:r>
          </a:p>
          <a:p>
            <a:pPr lvl="2"/>
            <a:r>
              <a:rPr lang="cs-CZ" dirty="0"/>
              <a:t>M. </a:t>
            </a:r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endParaRPr lang="cs-CZ" dirty="0"/>
          </a:p>
        </p:txBody>
      </p:sp>
      <p:pic>
        <p:nvPicPr>
          <p:cNvPr id="4" name="Obrázek 3" descr="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9253" y="1573617"/>
            <a:ext cx="6029332" cy="33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64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Chrupavka</a:t>
            </a:r>
            <a:r>
              <a:rPr lang="cs-CZ" dirty="0"/>
              <a:t> (</a:t>
            </a:r>
            <a:r>
              <a:rPr lang="cs-CZ" dirty="0" err="1"/>
              <a:t>cartilago</a:t>
            </a:r>
            <a:r>
              <a:rPr lang="cs-CZ" dirty="0"/>
              <a:t>, </a:t>
            </a:r>
            <a:r>
              <a:rPr lang="cs-CZ" dirty="0" err="1"/>
              <a:t>chondros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Není prokrvena, pouze perichondrium, </a:t>
            </a:r>
            <a:r>
              <a:rPr lang="cs-CZ" dirty="0" err="1"/>
              <a:t>difůze</a:t>
            </a:r>
            <a:r>
              <a:rPr lang="cs-CZ" dirty="0"/>
              <a:t> látek</a:t>
            </a:r>
          </a:p>
          <a:p>
            <a:r>
              <a:rPr lang="cs-CZ" dirty="0"/>
              <a:t>Hyalinní</a:t>
            </a:r>
          </a:p>
          <a:p>
            <a:pPr lvl="1"/>
            <a:r>
              <a:rPr lang="cs-CZ" dirty="0"/>
              <a:t>Kloubní, dýchací soustava</a:t>
            </a:r>
          </a:p>
          <a:p>
            <a:r>
              <a:rPr lang="cs-CZ" dirty="0"/>
              <a:t>Elastická</a:t>
            </a:r>
          </a:p>
          <a:p>
            <a:pPr lvl="1"/>
            <a:r>
              <a:rPr lang="cs-CZ" dirty="0"/>
              <a:t>Boltec, epiglottis; více elastických i kolagenních fibril</a:t>
            </a:r>
          </a:p>
          <a:p>
            <a:r>
              <a:rPr lang="cs-CZ" dirty="0"/>
              <a:t>Vazivová</a:t>
            </a:r>
          </a:p>
          <a:p>
            <a:pPr lvl="1"/>
            <a:r>
              <a:rPr lang="cs-CZ" dirty="0"/>
              <a:t>Menisky, meziobratlové ploténky, spona stydká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49770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Ventrální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5750" t="7533" r="36269" b="14016"/>
          <a:stretch/>
        </p:blipFill>
        <p:spPr>
          <a:xfrm>
            <a:off x="7313141" y="299223"/>
            <a:ext cx="3532597" cy="557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888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rectus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abdominis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892209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5-7. žeberní chrupavka, </a:t>
            </a:r>
            <a:r>
              <a:rPr lang="cs-CZ" dirty="0" err="1"/>
              <a:t>proc</a:t>
            </a:r>
            <a:r>
              <a:rPr lang="cs-CZ" dirty="0"/>
              <a:t>. </a:t>
            </a:r>
            <a:r>
              <a:rPr lang="cs-CZ" dirty="0" err="1"/>
              <a:t>xiphoideus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symfýza-</a:t>
            </a:r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pubicum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intercostales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flexe páteře, přitahování pánve k hrudníku, břišní lis</a:t>
            </a:r>
            <a:endParaRPr lang="cs-CZ" i="1" dirty="0"/>
          </a:p>
          <a:p>
            <a:pPr lvl="1"/>
            <a:r>
              <a:rPr lang="cs-CZ" i="1" dirty="0" err="1"/>
              <a:t>Intersectiones</a:t>
            </a:r>
            <a:r>
              <a:rPr lang="cs-CZ" i="1" dirty="0"/>
              <a:t> </a:t>
            </a:r>
            <a:r>
              <a:rPr lang="cs-CZ" i="1" dirty="0" err="1"/>
              <a:t>tendineae</a:t>
            </a:r>
            <a:r>
              <a:rPr lang="cs-CZ" i="1" dirty="0"/>
              <a:t> (3)</a:t>
            </a:r>
          </a:p>
          <a:p>
            <a:pPr lvl="1"/>
            <a:r>
              <a:rPr lang="cs-CZ" i="1" dirty="0"/>
              <a:t>Linea alba (</a:t>
            </a:r>
            <a:r>
              <a:rPr lang="cs-CZ" i="1" dirty="0" err="1"/>
              <a:t>proc</a:t>
            </a:r>
            <a:r>
              <a:rPr lang="cs-CZ" i="1" dirty="0"/>
              <a:t>. </a:t>
            </a:r>
            <a:r>
              <a:rPr lang="cs-CZ" i="1" dirty="0" err="1"/>
              <a:t>xiphoideus</a:t>
            </a:r>
            <a:r>
              <a:rPr lang="cs-CZ" i="1" dirty="0"/>
              <a:t>-symfýza)</a:t>
            </a:r>
          </a:p>
          <a:p>
            <a:pPr lvl="1"/>
            <a:r>
              <a:rPr lang="cs-CZ" i="1" dirty="0"/>
              <a:t>linea </a:t>
            </a:r>
            <a:r>
              <a:rPr lang="cs-CZ" i="1" dirty="0" err="1"/>
              <a:t>semilunaris</a:t>
            </a:r>
            <a:endParaRPr lang="cs-CZ" i="1" dirty="0"/>
          </a:p>
          <a:p>
            <a:endParaRPr lang="cs-CZ" dirty="0"/>
          </a:p>
        </p:txBody>
      </p:sp>
      <p:pic>
        <p:nvPicPr>
          <p:cNvPr id="5" name="Obrázek 4" descr="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6678" y="276446"/>
            <a:ext cx="2354623" cy="1727457"/>
          </a:xfrm>
          <a:prstGeom prst="rect">
            <a:avLst/>
          </a:prstGeom>
        </p:spPr>
      </p:pic>
      <p:pic>
        <p:nvPicPr>
          <p:cNvPr id="6" name="Obrázek 5" descr="ab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67235" y="2254102"/>
            <a:ext cx="2409604" cy="1562986"/>
          </a:xfrm>
          <a:prstGeom prst="rect">
            <a:avLst/>
          </a:prstGeom>
        </p:spPr>
      </p:pic>
      <p:pic>
        <p:nvPicPr>
          <p:cNvPr id="7" name="Obrázek 6" descr="a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9896" y="301165"/>
            <a:ext cx="1801334" cy="2161601"/>
          </a:xfrm>
          <a:prstGeom prst="rect">
            <a:avLst/>
          </a:prstGeom>
        </p:spPr>
      </p:pic>
      <p:pic>
        <p:nvPicPr>
          <p:cNvPr id="8" name="Obrázek 7" descr="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43750" y="3923414"/>
            <a:ext cx="2061551" cy="2352010"/>
          </a:xfrm>
          <a:prstGeom prst="rect">
            <a:avLst/>
          </a:prstGeom>
        </p:spPr>
      </p:pic>
      <p:pic>
        <p:nvPicPr>
          <p:cNvPr id="9" name="Obrázek 8" descr="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075" y="2528334"/>
            <a:ext cx="2470054" cy="387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pyramidalis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860312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ramus</a:t>
            </a:r>
            <a:r>
              <a:rPr lang="cs-CZ" dirty="0"/>
              <a:t> superior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pubis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linea alba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subcostalis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rudimentální, podpírá břišní vak</a:t>
            </a:r>
            <a:endParaRPr lang="cs-CZ" i="1" dirty="0"/>
          </a:p>
          <a:p>
            <a:endParaRPr lang="cs-CZ" dirty="0"/>
          </a:p>
        </p:txBody>
      </p:sp>
      <p:pic>
        <p:nvPicPr>
          <p:cNvPr id="5" name="Obrázek 4" descr="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0166" y="1693025"/>
            <a:ext cx="5095321" cy="345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Laterální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0608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obliquus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externus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abdominis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893288" cy="4351338"/>
          </a:xfrm>
        </p:spPr>
        <p:txBody>
          <a:bodyPr>
            <a:normAutofit fontScale="92500" lnSpcReduction="20000"/>
          </a:bodyPr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posledních 8 žeber</a:t>
            </a:r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labium </a:t>
            </a:r>
            <a:r>
              <a:rPr lang="cs-CZ" dirty="0" err="1"/>
              <a:t>externum</a:t>
            </a:r>
            <a:r>
              <a:rPr lang="cs-CZ" dirty="0"/>
              <a:t> </a:t>
            </a:r>
            <a:r>
              <a:rPr lang="cs-CZ" dirty="0" err="1"/>
              <a:t>cristae</a:t>
            </a:r>
            <a:r>
              <a:rPr lang="cs-CZ" dirty="0"/>
              <a:t> </a:t>
            </a:r>
            <a:r>
              <a:rPr lang="cs-CZ" dirty="0" err="1"/>
              <a:t>iliacae</a:t>
            </a:r>
            <a:r>
              <a:rPr lang="cs-CZ" dirty="0"/>
              <a:t>, aponeuróza před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, linea alba (</a:t>
            </a:r>
            <a:r>
              <a:rPr lang="cs-CZ" dirty="0" err="1"/>
              <a:t>anulus</a:t>
            </a:r>
            <a:r>
              <a:rPr lang="cs-CZ" dirty="0"/>
              <a:t> </a:t>
            </a:r>
            <a:r>
              <a:rPr lang="cs-CZ" dirty="0" err="1"/>
              <a:t>umbilicalis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intercostales</a:t>
            </a:r>
            <a:endParaRPr lang="cs-CZ" dirty="0"/>
          </a:p>
          <a:p>
            <a:r>
              <a:rPr lang="cs-CZ" i="1" dirty="0"/>
              <a:t>Funkce: </a:t>
            </a:r>
            <a:r>
              <a:rPr lang="cs-CZ" dirty="0"/>
              <a:t>flexe páteře, přitažení pánve; otáčení trupu na opačnou než kontrahovanou stranu, břišní lis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 descr="e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04426" y="2147777"/>
            <a:ext cx="2770494" cy="3628027"/>
          </a:xfrm>
          <a:prstGeom prst="rect">
            <a:avLst/>
          </a:prstGeom>
        </p:spPr>
      </p:pic>
      <p:pic>
        <p:nvPicPr>
          <p:cNvPr id="5" name="Obrázek 4" descr="e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8683" y="2102473"/>
            <a:ext cx="2359928" cy="352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obliquus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internus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abdominis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297326" cy="4351338"/>
          </a:xfrm>
        </p:spPr>
        <p:txBody>
          <a:bodyPr>
            <a:normAutofit fontScale="92500" lnSpcReduction="10000"/>
          </a:bodyPr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thoracolumbalis</a:t>
            </a:r>
            <a:r>
              <a:rPr lang="cs-CZ" dirty="0"/>
              <a:t>, linea intermedia </a:t>
            </a:r>
            <a:r>
              <a:rPr lang="cs-CZ" dirty="0" err="1"/>
              <a:t>cristae</a:t>
            </a:r>
            <a:r>
              <a:rPr lang="cs-CZ" dirty="0"/>
              <a:t> </a:t>
            </a:r>
            <a:r>
              <a:rPr lang="cs-CZ" dirty="0" err="1"/>
              <a:t>iliacae</a:t>
            </a:r>
            <a:r>
              <a:rPr lang="cs-CZ" dirty="0"/>
              <a:t>, lig. </a:t>
            </a:r>
            <a:r>
              <a:rPr lang="cs-CZ" dirty="0" err="1"/>
              <a:t>inquinale</a:t>
            </a:r>
            <a:endParaRPr lang="cs-CZ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3 poslední žebra, aponeuróza před a za (3/4)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, linea alba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intercostales</a:t>
            </a:r>
            <a:r>
              <a:rPr lang="cs-CZ" dirty="0"/>
              <a:t>, plexus </a:t>
            </a:r>
            <a:r>
              <a:rPr lang="cs-CZ" dirty="0" err="1"/>
              <a:t>lumbalis</a:t>
            </a:r>
            <a:endParaRPr lang="cs-CZ" dirty="0"/>
          </a:p>
          <a:p>
            <a:r>
              <a:rPr lang="cs-CZ" i="1" dirty="0"/>
              <a:t>Funkce: </a:t>
            </a:r>
            <a:r>
              <a:rPr lang="cs-CZ" dirty="0"/>
              <a:t>předklon, úklon na kontrahovanou stranu, břišní lis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 descr="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30551" y="366497"/>
            <a:ext cx="2526770" cy="2853616"/>
          </a:xfrm>
          <a:prstGeom prst="rect">
            <a:avLst/>
          </a:prstGeom>
        </p:spPr>
      </p:pic>
      <p:pic>
        <p:nvPicPr>
          <p:cNvPr id="5" name="Obrázek 4" descr="io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8874" y="2745468"/>
            <a:ext cx="2326980" cy="3657879"/>
          </a:xfrm>
          <a:prstGeom prst="rect">
            <a:avLst/>
          </a:prstGeom>
        </p:spPr>
      </p:pic>
      <p:pic>
        <p:nvPicPr>
          <p:cNvPr id="6" name="Obrázek 5" descr="ioo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26543" y="3359887"/>
            <a:ext cx="2265457" cy="30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5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transversus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abdominis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6274981" cy="4351338"/>
          </a:xfrm>
        </p:spPr>
        <p:txBody>
          <a:bodyPr>
            <a:normAutofit fontScale="92500"/>
          </a:bodyPr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6 posledních žeber, </a:t>
            </a:r>
            <a:r>
              <a:rPr lang="cs-CZ" dirty="0" err="1"/>
              <a:t>aponeurosis</a:t>
            </a:r>
            <a:r>
              <a:rPr lang="cs-CZ" dirty="0"/>
              <a:t> </a:t>
            </a:r>
            <a:r>
              <a:rPr lang="cs-CZ" dirty="0" err="1"/>
              <a:t>lumbalis</a:t>
            </a:r>
            <a:r>
              <a:rPr lang="cs-CZ" dirty="0"/>
              <a:t>, labium </a:t>
            </a:r>
            <a:r>
              <a:rPr lang="cs-CZ" dirty="0" err="1"/>
              <a:t>internum</a:t>
            </a:r>
            <a:r>
              <a:rPr lang="cs-CZ" dirty="0"/>
              <a:t> </a:t>
            </a:r>
            <a:r>
              <a:rPr lang="cs-CZ" dirty="0" err="1"/>
              <a:t>cristae</a:t>
            </a:r>
            <a:r>
              <a:rPr lang="cs-CZ" dirty="0"/>
              <a:t> </a:t>
            </a:r>
            <a:r>
              <a:rPr lang="cs-CZ" dirty="0" err="1"/>
              <a:t>iliacae</a:t>
            </a:r>
            <a:r>
              <a:rPr lang="cs-CZ" dirty="0"/>
              <a:t>, lig. </a:t>
            </a:r>
            <a:r>
              <a:rPr lang="cs-CZ" dirty="0" err="1"/>
              <a:t>inquinale</a:t>
            </a:r>
            <a:endParaRPr lang="cs-CZ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aponeuróza, kraniálně ¾ za, kaudálně před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, linea alba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intercostales</a:t>
            </a:r>
            <a:r>
              <a:rPr lang="cs-CZ" dirty="0"/>
              <a:t>, plexus </a:t>
            </a:r>
            <a:r>
              <a:rPr lang="cs-CZ" dirty="0" err="1"/>
              <a:t>lumbalis</a:t>
            </a:r>
            <a:endParaRPr lang="cs-CZ" dirty="0"/>
          </a:p>
          <a:p>
            <a:r>
              <a:rPr lang="cs-CZ" i="1" dirty="0"/>
              <a:t>Funkce: </a:t>
            </a:r>
            <a:r>
              <a:rPr lang="cs-CZ" dirty="0"/>
              <a:t>břišní lis</a:t>
            </a:r>
          </a:p>
          <a:p>
            <a:endParaRPr lang="cs-CZ" i="1" dirty="0"/>
          </a:p>
          <a:p>
            <a:r>
              <a:rPr lang="cs-CZ" dirty="0"/>
              <a:t>Spolu s 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: </a:t>
            </a:r>
            <a:r>
              <a:rPr lang="cs-CZ" i="1" dirty="0"/>
              <a:t>m. </a:t>
            </a:r>
            <a:r>
              <a:rPr lang="cs-CZ" i="1" dirty="0" err="1"/>
              <a:t>cremaster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 descr="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9767" y="1871220"/>
            <a:ext cx="30765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4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Dorzální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2092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quadratus</a:t>
            </a:r>
            <a:r>
              <a:rPr lang="cs-CZ" dirty="0">
                <a:solidFill>
                  <a:srgbClr val="FF0066"/>
                </a:solidFill>
              </a:rPr>
              <a:t> </a:t>
            </a:r>
            <a:r>
              <a:rPr lang="cs-CZ" dirty="0" err="1">
                <a:solidFill>
                  <a:srgbClr val="FF0066"/>
                </a:solidFill>
              </a:rPr>
              <a:t>lumborum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690191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costarii</a:t>
            </a:r>
            <a:r>
              <a:rPr lang="cs-CZ" dirty="0"/>
              <a:t>, </a:t>
            </a:r>
            <a:r>
              <a:rPr lang="cs-CZ" dirty="0" err="1"/>
              <a:t>crista</a:t>
            </a:r>
            <a:r>
              <a:rPr lang="cs-CZ" dirty="0"/>
              <a:t> </a:t>
            </a:r>
            <a:r>
              <a:rPr lang="cs-CZ" dirty="0" err="1"/>
              <a:t>iliaca</a:t>
            </a:r>
            <a:r>
              <a:rPr lang="cs-CZ" dirty="0"/>
              <a:t>, lig. </a:t>
            </a:r>
            <a:r>
              <a:rPr lang="cs-CZ" dirty="0" err="1"/>
              <a:t>iliolumbale</a:t>
            </a:r>
            <a:endParaRPr lang="cs-CZ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12. žebro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plexus </a:t>
            </a:r>
            <a:r>
              <a:rPr lang="cs-CZ" dirty="0" err="1"/>
              <a:t>lumbalis</a:t>
            </a:r>
            <a:r>
              <a:rPr lang="cs-CZ" dirty="0"/>
              <a:t>, n. </a:t>
            </a:r>
            <a:r>
              <a:rPr lang="cs-CZ" dirty="0" err="1"/>
              <a:t>subcostalis</a:t>
            </a:r>
            <a:endParaRPr lang="cs-CZ" dirty="0"/>
          </a:p>
          <a:p>
            <a:r>
              <a:rPr lang="cs-CZ" i="1" dirty="0"/>
              <a:t>Funkce: </a:t>
            </a:r>
            <a:r>
              <a:rPr lang="cs-CZ" dirty="0"/>
              <a:t>extenze, </a:t>
            </a:r>
            <a:r>
              <a:rPr lang="cs-CZ" dirty="0" err="1"/>
              <a:t>lateroflexe</a:t>
            </a:r>
            <a:r>
              <a:rPr lang="cs-CZ" dirty="0"/>
              <a:t> bederní páteře</a:t>
            </a:r>
            <a:endParaRPr lang="cs-CZ" i="1" dirty="0"/>
          </a:p>
          <a:p>
            <a:endParaRPr lang="cs-CZ" dirty="0"/>
          </a:p>
        </p:txBody>
      </p:sp>
      <p:pic>
        <p:nvPicPr>
          <p:cNvPr id="5" name="Obrázek 4" descr="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1589" y="1892000"/>
            <a:ext cx="2622365" cy="3079829"/>
          </a:xfrm>
          <a:prstGeom prst="rect">
            <a:avLst/>
          </a:prstGeom>
        </p:spPr>
      </p:pic>
      <p:pic>
        <p:nvPicPr>
          <p:cNvPr id="6" name="Obrázek 5" descr="q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1903" y="1924493"/>
            <a:ext cx="2779925" cy="29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66"/>
                </a:solidFill>
              </a:rPr>
              <a:t>Fasciae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158563" cy="4351338"/>
          </a:xfrm>
        </p:spPr>
        <p:txBody>
          <a:bodyPr/>
          <a:lstStyle/>
          <a:p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abdominalis</a:t>
            </a:r>
            <a:r>
              <a:rPr lang="cs-CZ" dirty="0"/>
              <a:t> </a:t>
            </a:r>
            <a:r>
              <a:rPr lang="cs-CZ" dirty="0" err="1"/>
              <a:t>superficialis</a:t>
            </a:r>
            <a:endParaRPr lang="cs-CZ" dirty="0"/>
          </a:p>
          <a:p>
            <a:r>
              <a:rPr lang="cs-CZ" dirty="0"/>
              <a:t>Vagina m. </a:t>
            </a:r>
            <a:r>
              <a:rPr lang="cs-CZ" dirty="0" err="1"/>
              <a:t>recti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vpředu: 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externus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, 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 vzadu: ¾ 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 a m. </a:t>
            </a:r>
            <a:r>
              <a:rPr lang="cs-CZ" dirty="0" err="1"/>
              <a:t>transversus</a:t>
            </a:r>
            <a:r>
              <a:rPr lang="cs-CZ" dirty="0"/>
              <a:t> </a:t>
            </a:r>
            <a:r>
              <a:rPr lang="cs-CZ" dirty="0" err="1"/>
              <a:t>abdominis</a:t>
            </a:r>
            <a:endParaRPr lang="cs-CZ" dirty="0"/>
          </a:p>
          <a:p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transversalis</a:t>
            </a:r>
            <a:r>
              <a:rPr lang="cs-CZ" dirty="0"/>
              <a:t>, </a:t>
            </a:r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umbilicalis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l="24924" t="34771" r="38654" b="32609"/>
          <a:stretch/>
        </p:blipFill>
        <p:spPr>
          <a:xfrm>
            <a:off x="6028661" y="3670915"/>
            <a:ext cx="5945366" cy="2995146"/>
          </a:xfrm>
          <a:prstGeom prst="rect">
            <a:avLst/>
          </a:prstGeom>
        </p:spPr>
      </p:pic>
      <p:pic>
        <p:nvPicPr>
          <p:cNvPr id="6" name="Obrázek 5" descr="rr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26" y="393404"/>
            <a:ext cx="2975225" cy="305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Kost (os)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Fosforečnan vápenatý</a:t>
            </a:r>
          </a:p>
          <a:p>
            <a:r>
              <a:rPr lang="cs-CZ" dirty="0"/>
              <a:t>Uhličitan vápenatý</a:t>
            </a:r>
          </a:p>
          <a:p>
            <a:endParaRPr lang="cs-CZ" dirty="0"/>
          </a:p>
          <a:p>
            <a:r>
              <a:rPr lang="cs-CZ" dirty="0"/>
              <a:t>Osteoblasty, osteocyty</a:t>
            </a:r>
          </a:p>
          <a:p>
            <a:endParaRPr lang="cs-CZ" dirty="0"/>
          </a:p>
          <a:p>
            <a:r>
              <a:rPr lang="cs-CZ" dirty="0" err="1"/>
              <a:t>compacta</a:t>
            </a:r>
            <a:r>
              <a:rPr lang="cs-CZ" dirty="0"/>
              <a:t>, </a:t>
            </a:r>
            <a:r>
              <a:rPr lang="cs-CZ" dirty="0" err="1"/>
              <a:t>spongiosa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Osteon</a:t>
            </a:r>
            <a:endParaRPr lang="cs-CZ" dirty="0"/>
          </a:p>
          <a:p>
            <a:r>
              <a:rPr lang="cs-CZ" dirty="0" err="1"/>
              <a:t>Haversův</a:t>
            </a:r>
            <a:r>
              <a:rPr lang="cs-CZ" dirty="0"/>
              <a:t> kanálek</a:t>
            </a:r>
          </a:p>
          <a:p>
            <a:r>
              <a:rPr lang="cs-CZ" dirty="0"/>
              <a:t>Vmezeřené lamely</a:t>
            </a:r>
          </a:p>
        </p:txBody>
      </p:sp>
      <p:pic>
        <p:nvPicPr>
          <p:cNvPr id="4" name="Zástupný symbol pro obsah 4" descr="330px-Oste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4957" y="1652701"/>
            <a:ext cx="3884715" cy="3143088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004957" y="457036"/>
            <a:ext cx="4133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/>
              <a:t>Osteon</a:t>
            </a:r>
            <a:br>
              <a:rPr lang="cs-CZ" sz="2000"/>
            </a:br>
            <a:r>
              <a:rPr lang="cs-CZ" sz="2000"/>
              <a:t>(</a:t>
            </a:r>
            <a:r>
              <a:rPr lang="cs-CZ" sz="2000">
                <a:hlinkClick r:id="rId4"/>
              </a:rPr>
              <a:t>cs.wikipedia.org</a:t>
            </a:r>
            <a:r>
              <a:rPr lang="cs-CZ" sz="2000"/>
              <a:t>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240748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5199" t="7289" r="36911" b="34403"/>
          <a:stretch/>
        </p:blipFill>
        <p:spPr>
          <a:xfrm>
            <a:off x="505908" y="365125"/>
            <a:ext cx="5100507" cy="59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0453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89651" cy="1325563"/>
          </a:xfrm>
        </p:spPr>
        <p:txBody>
          <a:bodyPr/>
          <a:lstStyle/>
          <a:p>
            <a:r>
              <a:rPr lang="cs-CZ" dirty="0">
                <a:solidFill>
                  <a:srgbClr val="00B050"/>
                </a:solidFill>
              </a:rPr>
              <a:t>Svaly dna pánevního a hráze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Diaphragma</a:t>
            </a:r>
            <a:r>
              <a:rPr lang="cs-CZ" dirty="0"/>
              <a:t> pelvis</a:t>
            </a:r>
          </a:p>
          <a:p>
            <a:pPr lvl="2"/>
            <a:r>
              <a:rPr lang="cs-CZ" dirty="0"/>
              <a:t>M. levator ani</a:t>
            </a:r>
          </a:p>
          <a:p>
            <a:pPr lvl="2"/>
            <a:r>
              <a:rPr lang="cs-CZ" dirty="0"/>
              <a:t>M. </a:t>
            </a:r>
            <a:r>
              <a:rPr lang="cs-CZ" dirty="0" err="1"/>
              <a:t>coccygeus</a:t>
            </a:r>
            <a:endParaRPr lang="cs-CZ" dirty="0"/>
          </a:p>
          <a:p>
            <a:r>
              <a:rPr lang="cs-CZ" dirty="0" err="1"/>
              <a:t>Diaphragma</a:t>
            </a:r>
            <a:r>
              <a:rPr lang="cs-CZ" dirty="0"/>
              <a:t> </a:t>
            </a:r>
            <a:r>
              <a:rPr lang="cs-CZ" dirty="0" err="1"/>
              <a:t>urogenitale</a:t>
            </a:r>
            <a:endParaRPr lang="cs-CZ" dirty="0"/>
          </a:p>
          <a:p>
            <a:pPr lvl="2"/>
            <a:r>
              <a:rPr lang="cs-CZ" dirty="0"/>
              <a:t>M. </a:t>
            </a:r>
            <a:r>
              <a:rPr lang="cs-CZ" dirty="0" err="1"/>
              <a:t>sphincter</a:t>
            </a:r>
            <a:r>
              <a:rPr lang="cs-CZ" dirty="0"/>
              <a:t> </a:t>
            </a:r>
            <a:r>
              <a:rPr lang="cs-CZ" dirty="0" err="1"/>
              <a:t>urethrae</a:t>
            </a:r>
            <a:endParaRPr lang="cs-CZ" dirty="0"/>
          </a:p>
          <a:p>
            <a:pPr lvl="2"/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perinei </a:t>
            </a:r>
            <a:r>
              <a:rPr lang="cs-CZ" dirty="0" err="1"/>
              <a:t>profundum</a:t>
            </a:r>
            <a:r>
              <a:rPr lang="cs-CZ" dirty="0"/>
              <a:t> et </a:t>
            </a:r>
            <a:r>
              <a:rPr lang="cs-CZ" dirty="0" err="1"/>
              <a:t>superficialis</a:t>
            </a:r>
            <a:endParaRPr lang="cs-CZ" dirty="0"/>
          </a:p>
          <a:p>
            <a:pPr lvl="2"/>
            <a:r>
              <a:rPr lang="cs-CZ" dirty="0"/>
              <a:t>M. </a:t>
            </a:r>
            <a:r>
              <a:rPr lang="cs-CZ" dirty="0" err="1"/>
              <a:t>ischiocavernosus</a:t>
            </a:r>
            <a:endParaRPr lang="cs-CZ" dirty="0"/>
          </a:p>
          <a:p>
            <a:pPr lvl="2"/>
            <a:r>
              <a:rPr lang="cs-CZ" dirty="0"/>
              <a:t>M. </a:t>
            </a:r>
            <a:r>
              <a:rPr lang="cs-CZ" dirty="0" err="1"/>
              <a:t>bulbospongiosus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4510" t="8023" r="39710" b="17278"/>
          <a:stretch/>
        </p:blipFill>
        <p:spPr>
          <a:xfrm>
            <a:off x="7604657" y="185084"/>
            <a:ext cx="4043646" cy="659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85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365125"/>
            <a:ext cx="6781800" cy="1325563"/>
          </a:xfrm>
        </p:spPr>
        <p:txBody>
          <a:bodyPr/>
          <a:lstStyle/>
          <a:p>
            <a:r>
              <a:rPr lang="cs-CZ" dirty="0">
                <a:solidFill>
                  <a:srgbClr val="FF0066"/>
                </a:solidFill>
              </a:rPr>
              <a:t>Tříselný kanál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55442" y="1825625"/>
            <a:ext cx="3698358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Lig. </a:t>
            </a:r>
            <a:r>
              <a:rPr lang="cs-CZ" dirty="0" err="1"/>
              <a:t>inquinale</a:t>
            </a:r>
            <a:r>
              <a:rPr lang="cs-CZ" dirty="0"/>
              <a:t> (spina </a:t>
            </a:r>
            <a:r>
              <a:rPr lang="cs-CZ" dirty="0" err="1"/>
              <a:t>iliaca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superior-</a:t>
            </a:r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pubicum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 err="1"/>
              <a:t>Anulus</a:t>
            </a:r>
            <a:r>
              <a:rPr lang="cs-CZ" dirty="0"/>
              <a:t> </a:t>
            </a:r>
            <a:r>
              <a:rPr lang="cs-CZ" dirty="0" err="1"/>
              <a:t>inquinalis</a:t>
            </a:r>
            <a:r>
              <a:rPr lang="cs-CZ" dirty="0"/>
              <a:t> </a:t>
            </a:r>
            <a:r>
              <a:rPr lang="cs-CZ" dirty="0" err="1"/>
              <a:t>profundus</a:t>
            </a:r>
            <a:endParaRPr lang="cs-CZ" dirty="0"/>
          </a:p>
          <a:p>
            <a:r>
              <a:rPr lang="cs-CZ" dirty="0" err="1"/>
              <a:t>Anulus</a:t>
            </a:r>
            <a:r>
              <a:rPr lang="cs-CZ" dirty="0"/>
              <a:t> </a:t>
            </a:r>
            <a:r>
              <a:rPr lang="cs-CZ" dirty="0" err="1"/>
              <a:t>inquinalis</a:t>
            </a:r>
            <a:r>
              <a:rPr lang="cs-CZ" dirty="0"/>
              <a:t> </a:t>
            </a:r>
            <a:r>
              <a:rPr lang="cs-CZ" dirty="0" err="1"/>
              <a:t>superficialis</a:t>
            </a:r>
            <a:r>
              <a:rPr lang="cs-CZ" dirty="0"/>
              <a:t> (podkoží)</a:t>
            </a:r>
          </a:p>
          <a:p>
            <a:endParaRPr lang="cs-CZ" dirty="0"/>
          </a:p>
          <a:p>
            <a:r>
              <a:rPr lang="cs-CZ" dirty="0" err="1"/>
              <a:t>Funiculus</a:t>
            </a:r>
            <a:r>
              <a:rPr lang="cs-CZ" dirty="0"/>
              <a:t> </a:t>
            </a:r>
            <a:r>
              <a:rPr lang="cs-CZ" dirty="0" err="1"/>
              <a:t>spermaticus</a:t>
            </a:r>
            <a:endParaRPr lang="cs-CZ" dirty="0"/>
          </a:p>
          <a:p>
            <a:r>
              <a:rPr lang="cs-CZ" dirty="0" err="1"/>
              <a:t>Ligamentum</a:t>
            </a:r>
            <a:r>
              <a:rPr lang="cs-CZ" dirty="0"/>
              <a:t> </a:t>
            </a:r>
            <a:r>
              <a:rPr lang="cs-CZ" dirty="0" err="1"/>
              <a:t>teres</a:t>
            </a:r>
            <a:r>
              <a:rPr lang="cs-CZ" dirty="0"/>
              <a:t> </a:t>
            </a:r>
            <a:r>
              <a:rPr lang="cs-CZ" dirty="0" err="1"/>
              <a:t>uteri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Lacuna</a:t>
            </a:r>
            <a:r>
              <a:rPr lang="cs-CZ" dirty="0"/>
              <a:t> </a:t>
            </a:r>
            <a:r>
              <a:rPr lang="cs-CZ" dirty="0" err="1"/>
              <a:t>vasorum</a:t>
            </a:r>
            <a:r>
              <a:rPr lang="cs-CZ" dirty="0"/>
              <a:t>, </a:t>
            </a:r>
            <a:r>
              <a:rPr lang="cs-CZ" dirty="0" err="1"/>
              <a:t>musculorum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22218" t="29389" r="55672" b="13364"/>
          <a:stretch/>
        </p:blipFill>
        <p:spPr>
          <a:xfrm>
            <a:off x="233433" y="397022"/>
            <a:ext cx="2603764" cy="37922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l="38282" t="23405" r="40311" b="48417"/>
          <a:stretch/>
        </p:blipFill>
        <p:spPr>
          <a:xfrm>
            <a:off x="2981077" y="2658140"/>
            <a:ext cx="4599938" cy="34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3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https://www.youtube.com/watch?v=PRM7pT-Yric&amp;list=PLtG4P3lq8RHFBeVaruf2JjyQmZJH4__Zv&amp;index=22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https://www.youtube.com/watch?v=AFCGLSFpW_s&amp;t=328s</a:t>
            </a:r>
            <a:endParaRPr lang="cs-CZ" dirty="0"/>
          </a:p>
          <a:p>
            <a:r>
              <a:rPr lang="cs-CZ" dirty="0">
                <a:hlinkClick r:id="rId4"/>
              </a:rPr>
              <a:t>https://www.youtube.com/watch?v=mVLXqICrsdo&amp;t=619s</a:t>
            </a:r>
            <a:endParaRPr lang="cs-CZ" dirty="0"/>
          </a:p>
          <a:p>
            <a:r>
              <a:rPr lang="cs-CZ" dirty="0">
                <a:hlinkClick r:id="rId5"/>
              </a:rPr>
              <a:t>https://www.youtube.com/watch?v=hp-gCvW8PRY</a:t>
            </a:r>
            <a:endParaRPr lang="cs-CZ" dirty="0"/>
          </a:p>
          <a:p>
            <a:r>
              <a:rPr lang="cs-CZ" dirty="0"/>
              <a:t>https://www.youtube.com/watch?v=KD0qkW1mexI&amp;index=31&amp;list=PLtG4P3lq8RHFBeVaruf2JjyQmZJH4__Zv</a:t>
            </a:r>
          </a:p>
          <a:p>
            <a:r>
              <a:rPr lang="cs-CZ" dirty="0"/>
              <a:t>https://www.youtube.com/watch?v=ovQYBAiv8cI</a:t>
            </a:r>
          </a:p>
          <a:p>
            <a:r>
              <a:rPr lang="cs-CZ" dirty="0"/>
              <a:t>https://www.youtube.com/watch?v=mxOajxO8mX0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15904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9536" y="0"/>
            <a:ext cx="7936624" cy="641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397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5561" y="332657"/>
            <a:ext cx="7842473" cy="6210733"/>
          </a:xfrm>
        </p:spPr>
      </p:pic>
    </p:spTree>
    <p:extLst>
      <p:ext uri="{BB962C8B-B14F-4D97-AF65-F5344CB8AC3E}">
        <p14:creationId xmlns:p14="http://schemas.microsoft.com/office/powerpoint/2010/main" val="21988806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9577" y="332656"/>
            <a:ext cx="7936385" cy="6192688"/>
          </a:xfrm>
        </p:spPr>
      </p:pic>
    </p:spTree>
    <p:extLst>
      <p:ext uri="{BB962C8B-B14F-4D97-AF65-F5344CB8AC3E}">
        <p14:creationId xmlns:p14="http://schemas.microsoft.com/office/powerpoint/2010/main" val="40078579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1584" y="258710"/>
            <a:ext cx="7344816" cy="6599290"/>
          </a:xfrm>
        </p:spPr>
      </p:pic>
    </p:spTree>
    <p:extLst>
      <p:ext uri="{BB962C8B-B14F-4D97-AF65-F5344CB8AC3E}">
        <p14:creationId xmlns:p14="http://schemas.microsoft.com/office/powerpoint/2010/main" val="13416229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9577" y="260648"/>
            <a:ext cx="7834159" cy="6389280"/>
          </a:xfrm>
        </p:spPr>
      </p:pic>
    </p:spTree>
    <p:extLst>
      <p:ext uri="{BB962C8B-B14F-4D97-AF65-F5344CB8AC3E}">
        <p14:creationId xmlns:p14="http://schemas.microsoft.com/office/powerpoint/2010/main" val="15792944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5560" y="404664"/>
            <a:ext cx="7757866" cy="6237552"/>
          </a:xfrm>
        </p:spPr>
      </p:pic>
    </p:spTree>
    <p:extLst>
      <p:ext uri="{BB962C8B-B14F-4D97-AF65-F5344CB8AC3E}">
        <p14:creationId xmlns:p14="http://schemas.microsoft.com/office/powerpoint/2010/main" val="979197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Stavba kosti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Neustálá </a:t>
            </a:r>
            <a:r>
              <a:rPr lang="cs-CZ" dirty="0" err="1"/>
              <a:t>remodelace</a:t>
            </a:r>
            <a:endParaRPr lang="cs-CZ" dirty="0"/>
          </a:p>
          <a:p>
            <a:r>
              <a:rPr lang="cs-CZ" dirty="0"/>
              <a:t>Periost – </a:t>
            </a:r>
            <a:r>
              <a:rPr lang="cs-CZ" dirty="0" err="1"/>
              <a:t>Volkmannovy</a:t>
            </a:r>
            <a:r>
              <a:rPr lang="cs-CZ" dirty="0"/>
              <a:t> kanálky, </a:t>
            </a:r>
            <a:r>
              <a:rPr lang="cs-CZ" dirty="0" err="1"/>
              <a:t>Sharpeyova</a:t>
            </a:r>
            <a:r>
              <a:rPr lang="cs-CZ" dirty="0"/>
              <a:t> vlákna</a:t>
            </a:r>
          </a:p>
          <a:p>
            <a:r>
              <a:rPr lang="cs-CZ" dirty="0" err="1"/>
              <a:t>Endost</a:t>
            </a:r>
            <a:r>
              <a:rPr lang="cs-CZ" dirty="0"/>
              <a:t> – </a:t>
            </a:r>
            <a:r>
              <a:rPr lang="cs-CZ" dirty="0" err="1"/>
              <a:t>osteblasty</a:t>
            </a:r>
            <a:r>
              <a:rPr lang="cs-CZ" dirty="0"/>
              <a:t>, osteoklasty, </a:t>
            </a:r>
            <a:r>
              <a:rPr lang="cs-CZ" dirty="0" err="1"/>
              <a:t>callus</a:t>
            </a:r>
            <a:endParaRPr lang="cs-CZ" dirty="0"/>
          </a:p>
          <a:p>
            <a:r>
              <a:rPr lang="cs-CZ" dirty="0"/>
              <a:t>Spongióza: architektonika</a:t>
            </a:r>
          </a:p>
          <a:p>
            <a:r>
              <a:rPr lang="cs-CZ" dirty="0"/>
              <a:t>Kostní dřeň</a:t>
            </a:r>
          </a:p>
          <a:p>
            <a:r>
              <a:rPr lang="cs-CZ" dirty="0" err="1"/>
              <a:t>Medulla</a:t>
            </a:r>
            <a:r>
              <a:rPr lang="cs-CZ" dirty="0"/>
              <a:t> </a:t>
            </a:r>
            <a:r>
              <a:rPr lang="cs-CZ" dirty="0" err="1"/>
              <a:t>ossium</a:t>
            </a:r>
            <a:r>
              <a:rPr lang="cs-CZ" dirty="0"/>
              <a:t> 	</a:t>
            </a:r>
          </a:p>
          <a:p>
            <a:pPr lvl="6"/>
            <a:r>
              <a:rPr lang="cs-CZ" dirty="0"/>
              <a:t>Rubra</a:t>
            </a:r>
          </a:p>
          <a:p>
            <a:pPr lvl="6"/>
            <a:r>
              <a:rPr lang="cs-CZ" dirty="0" err="1"/>
              <a:t>Flava</a:t>
            </a:r>
            <a:endParaRPr lang="cs-CZ" dirty="0"/>
          </a:p>
          <a:p>
            <a:pPr lvl="6"/>
            <a:r>
              <a:rPr lang="cs-CZ" dirty="0" err="1"/>
              <a:t>Gelatinosa</a:t>
            </a:r>
            <a:endParaRPr lang="cs-CZ" dirty="0"/>
          </a:p>
          <a:p>
            <a:endParaRPr lang="cs-CZ" dirty="0"/>
          </a:p>
          <a:p>
            <a:r>
              <a:rPr lang="cs-CZ" dirty="0"/>
              <a:t>Osifikace: </a:t>
            </a:r>
            <a:r>
              <a:rPr lang="cs-CZ" dirty="0" err="1"/>
              <a:t>chondrální</a:t>
            </a:r>
            <a:r>
              <a:rPr lang="cs-CZ" dirty="0"/>
              <a:t>, </a:t>
            </a:r>
            <a:r>
              <a:rPr lang="cs-CZ" dirty="0" err="1"/>
              <a:t>suturální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periostální růst</a:t>
            </a:r>
          </a:p>
          <a:p>
            <a:pPr lvl="8"/>
            <a:r>
              <a:rPr lang="cs-CZ" dirty="0"/>
              <a:t>(</a:t>
            </a:r>
            <a:r>
              <a:rPr lang="cs-CZ" dirty="0" err="1">
                <a:hlinkClick r:id="rId3"/>
              </a:rPr>
              <a:t>cs.wikipedia.org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4" name="Obrázek 3" descr="Illu_compact_spongy_bo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2129" y="2766951"/>
            <a:ext cx="5475315" cy="3158836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3592" y="260649"/>
            <a:ext cx="7732684" cy="6384127"/>
          </a:xfrm>
        </p:spPr>
      </p:pic>
    </p:spTree>
    <p:extLst>
      <p:ext uri="{BB962C8B-B14F-4D97-AF65-F5344CB8AC3E}">
        <p14:creationId xmlns:p14="http://schemas.microsoft.com/office/powerpoint/2010/main" val="1029069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9577" y="332656"/>
            <a:ext cx="7936385" cy="6192688"/>
          </a:xfrm>
        </p:spPr>
      </p:pic>
    </p:spTree>
    <p:extLst>
      <p:ext uri="{BB962C8B-B14F-4D97-AF65-F5344CB8AC3E}">
        <p14:creationId xmlns:p14="http://schemas.microsoft.com/office/powerpoint/2010/main" val="21030014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67608" y="332657"/>
            <a:ext cx="6967630" cy="6048671"/>
          </a:xfrm>
        </p:spPr>
      </p:pic>
    </p:spTree>
    <p:extLst>
      <p:ext uri="{BB962C8B-B14F-4D97-AF65-F5344CB8AC3E}">
        <p14:creationId xmlns:p14="http://schemas.microsoft.com/office/powerpoint/2010/main" val="17529855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3633" y="404664"/>
            <a:ext cx="7091665" cy="6011030"/>
          </a:xfrm>
        </p:spPr>
      </p:pic>
    </p:spTree>
    <p:extLst>
      <p:ext uri="{BB962C8B-B14F-4D97-AF65-F5344CB8AC3E}">
        <p14:creationId xmlns:p14="http://schemas.microsoft.com/office/powerpoint/2010/main" val="13451306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9617" y="260649"/>
            <a:ext cx="7381453" cy="6103101"/>
          </a:xfrm>
        </p:spPr>
      </p:pic>
    </p:spTree>
    <p:extLst>
      <p:ext uri="{BB962C8B-B14F-4D97-AF65-F5344CB8AC3E}">
        <p14:creationId xmlns:p14="http://schemas.microsoft.com/office/powerpoint/2010/main" val="41722941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5561" y="332657"/>
            <a:ext cx="7842473" cy="6210733"/>
          </a:xfrm>
        </p:spPr>
      </p:pic>
    </p:spTree>
    <p:extLst>
      <p:ext uri="{BB962C8B-B14F-4D97-AF65-F5344CB8AC3E}">
        <p14:creationId xmlns:p14="http://schemas.microsoft.com/office/powerpoint/2010/main" val="28696143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9576" y="116632"/>
            <a:ext cx="7416422" cy="6269990"/>
          </a:xfrm>
        </p:spPr>
      </p:pic>
    </p:spTree>
    <p:extLst>
      <p:ext uri="{BB962C8B-B14F-4D97-AF65-F5344CB8AC3E}">
        <p14:creationId xmlns:p14="http://schemas.microsoft.com/office/powerpoint/2010/main" val="5012742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67608" y="404664"/>
            <a:ext cx="7632848" cy="6054576"/>
          </a:xfrm>
        </p:spPr>
      </p:pic>
    </p:spTree>
    <p:extLst>
      <p:ext uri="{BB962C8B-B14F-4D97-AF65-F5344CB8AC3E}">
        <p14:creationId xmlns:p14="http://schemas.microsoft.com/office/powerpoint/2010/main" val="14686949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3592" y="188641"/>
            <a:ext cx="7488832" cy="6487419"/>
          </a:xfrm>
        </p:spPr>
      </p:pic>
    </p:spTree>
    <p:extLst>
      <p:ext uri="{BB962C8B-B14F-4D97-AF65-F5344CB8AC3E}">
        <p14:creationId xmlns:p14="http://schemas.microsoft.com/office/powerpoint/2010/main" val="11903850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1584" y="404665"/>
            <a:ext cx="7739310" cy="6031511"/>
          </a:xfrm>
        </p:spPr>
      </p:pic>
    </p:spTree>
    <p:extLst>
      <p:ext uri="{BB962C8B-B14F-4D97-AF65-F5344CB8AC3E}">
        <p14:creationId xmlns:p14="http://schemas.microsoft.com/office/powerpoint/2010/main" val="23276699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f82a524f-f35e-4830-b873-4601b00a21ea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</TotalTime>
  <Words>2343</Words>
  <Application>Microsoft Office PowerPoint</Application>
  <PresentationFormat>Širokoúhlá obrazovka</PresentationFormat>
  <Paragraphs>492</Paragraphs>
  <Slides>112</Slides>
  <Notes>20</Notes>
  <HiddenSlides>1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112</vt:i4>
      </vt:variant>
    </vt:vector>
  </HeadingPairs>
  <TitlesOfParts>
    <vt:vector size="116" baseType="lpstr">
      <vt:lpstr>Arial</vt:lpstr>
      <vt:lpstr>Calibri</vt:lpstr>
      <vt:lpstr>Calibri Light</vt:lpstr>
      <vt:lpstr>Motiv Office</vt:lpstr>
      <vt:lpstr>Anatomie tělesných cvičení, seminář</vt:lpstr>
      <vt:lpstr>Semestr podzim 2017</vt:lpstr>
      <vt:lpstr>Části lidského těla</vt:lpstr>
      <vt:lpstr>Prezentace aplikace PowerPoint</vt:lpstr>
      <vt:lpstr>Pojiva</vt:lpstr>
      <vt:lpstr>Vazivo</vt:lpstr>
      <vt:lpstr>Chrupavka (cartilago, chondros)</vt:lpstr>
      <vt:lpstr>Kost (os)</vt:lpstr>
      <vt:lpstr>Stavba kosti</vt:lpstr>
      <vt:lpstr>Rozdělení kostí</vt:lpstr>
      <vt:lpstr>Základní pojmy pro popis kostí</vt:lpstr>
      <vt:lpstr>Arthrologie</vt:lpstr>
      <vt:lpstr>Kloub, diarthrosis</vt:lpstr>
      <vt:lpstr>Pomocná kloubní zařízení</vt:lpstr>
      <vt:lpstr>Dle tvaru</vt:lpstr>
      <vt:lpstr>Pohyby v kloubech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Spojení na páteři</vt:lpstr>
      <vt:lpstr>Spojení těl obratlů</vt:lpstr>
      <vt:lpstr>Spojení mezi oblouky obratlů</vt:lpstr>
      <vt:lpstr>Spoje mezi obratlovými výběžky</vt:lpstr>
      <vt:lpstr>Společné spoje na páteři</vt:lpstr>
      <vt:lpstr>art. atlantoocipitalis (nosičotýlní kloub)</vt:lpstr>
      <vt:lpstr>Art. atlantoaxialis mediana (střední nosičočepovcový kloub) </vt:lpstr>
      <vt:lpstr>Art. atlantoaxialis lateralis (boční nosičočepovcový kloub)</vt:lpstr>
      <vt:lpstr>Tvar a zakřivení páteře</vt:lpstr>
      <vt:lpstr>Pohyby páteře</vt:lpstr>
      <vt:lpstr>Výhřez jádra meziobratlové destičky</vt:lpstr>
      <vt:lpstr>Spojení na hrudníku</vt:lpstr>
      <vt:lpstr>Prezentace aplikace PowerPoint</vt:lpstr>
      <vt:lpstr>Articulationes costovertebrales</vt:lpstr>
      <vt:lpstr>Articulationes costovertebrales</vt:lpstr>
      <vt:lpstr>Juncturae sternocostales</vt:lpstr>
      <vt:lpstr>Spojení sousedních žeber</vt:lpstr>
      <vt:lpstr>Tvar hrudníku</vt:lpstr>
      <vt:lpstr>Pohyby v hrudníku</vt:lpstr>
      <vt:lpstr>Pánevní pletenec (os coxae)</vt:lpstr>
      <vt:lpstr>Kost sedací (os ischium)</vt:lpstr>
      <vt:lpstr>Kost kyčelní (os ilium)</vt:lpstr>
      <vt:lpstr>Kost stydká (os pubis)</vt:lpstr>
      <vt:lpstr>Pánev ženy a muže</vt:lpstr>
      <vt:lpstr>Prezentace aplikace PowerPoint</vt:lpstr>
      <vt:lpstr>Kloub křížokyčelní (articulatio sacroiliaca)</vt:lpstr>
      <vt:lpstr>Symphysis pubica (spona stydká)</vt:lpstr>
      <vt:lpstr>Membrana obturatoria</vt:lpstr>
      <vt:lpstr>Další vazy</vt:lpstr>
      <vt:lpstr>Tříselný vaz (ligamentum inquinale)</vt:lpstr>
      <vt:lpstr>Kosterní svaly</vt:lpstr>
      <vt:lpstr>Posturální (tonické) a fázické svaly</vt:lpstr>
      <vt:lpstr>Svaly hrudníku</vt:lpstr>
      <vt:lpstr>Thorakohumerální</vt:lpstr>
      <vt:lpstr>Musculus pectoralis major</vt:lpstr>
      <vt:lpstr>Prezentace aplikace PowerPoint</vt:lpstr>
      <vt:lpstr>M. pectoralis minor</vt:lpstr>
      <vt:lpstr>M. subclavius</vt:lpstr>
      <vt:lpstr>M. serratus anterior</vt:lpstr>
      <vt:lpstr>Autochtonní svaly hrudníku</vt:lpstr>
      <vt:lpstr>Mm. intercostales externi, interni, intimi</vt:lpstr>
      <vt:lpstr>VAN</vt:lpstr>
      <vt:lpstr>M. transversus thoracis</vt:lpstr>
      <vt:lpstr>Prezentace aplikace PowerPoint</vt:lpstr>
      <vt:lpstr>Diaphragma</vt:lpstr>
      <vt:lpstr>Diaphragma (bránice)</vt:lpstr>
      <vt:lpstr>Fasciae thoracis</vt:lpstr>
      <vt:lpstr>Svaly břicha</vt:lpstr>
      <vt:lpstr>Ventrální skupina</vt:lpstr>
      <vt:lpstr>M. rectus abdominis</vt:lpstr>
      <vt:lpstr>M. pyramidalis</vt:lpstr>
      <vt:lpstr>Laterální skupina</vt:lpstr>
      <vt:lpstr>M. obliquus externus abdominis</vt:lpstr>
      <vt:lpstr>M. obliquus internus abdominis</vt:lpstr>
      <vt:lpstr>M. transversus abdominis</vt:lpstr>
      <vt:lpstr>Dorzální skupina</vt:lpstr>
      <vt:lpstr>M. quadratus lumborum</vt:lpstr>
      <vt:lpstr>Fasciae</vt:lpstr>
      <vt:lpstr>Prezentace aplikace PowerPoint</vt:lpstr>
      <vt:lpstr>Svaly dna pánevního a hráze</vt:lpstr>
      <vt:lpstr>Tříselný kanál</vt:lpstr>
      <vt:lpstr>Zdroje: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Morfologie pohybového systému, seminář</dc:title>
  <dc:creator>Marta Gimunová</dc:creator>
  <cp:lastModifiedBy>ucitel</cp:lastModifiedBy>
  <cp:revision>76</cp:revision>
  <dcterms:created xsi:type="dcterms:W3CDTF">2015-09-08T10:21:25Z</dcterms:created>
  <dcterms:modified xsi:type="dcterms:W3CDTF">2017-10-13T16:07:45Z</dcterms:modified>
</cp:coreProperties>
</file>