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79" r:id="rId4"/>
    <p:sldId id="280" r:id="rId5"/>
    <p:sldId id="281" r:id="rId6"/>
    <p:sldId id="282" r:id="rId7"/>
    <p:sldId id="258" r:id="rId8"/>
    <p:sldId id="294" r:id="rId9"/>
    <p:sldId id="283" r:id="rId10"/>
    <p:sldId id="264" r:id="rId11"/>
    <p:sldId id="295" r:id="rId12"/>
    <p:sldId id="265" r:id="rId13"/>
    <p:sldId id="284" r:id="rId14"/>
    <p:sldId id="285" r:id="rId15"/>
    <p:sldId id="296" r:id="rId16"/>
    <p:sldId id="297" r:id="rId17"/>
    <p:sldId id="298" r:id="rId18"/>
    <p:sldId id="286" r:id="rId19"/>
    <p:sldId id="263" r:id="rId20"/>
    <p:sldId id="287" r:id="rId21"/>
    <p:sldId id="260" r:id="rId22"/>
    <p:sldId id="288" r:id="rId23"/>
    <p:sldId id="292" r:id="rId24"/>
    <p:sldId id="261" r:id="rId25"/>
    <p:sldId id="293" r:id="rId26"/>
    <p:sldId id="262" r:id="rId27"/>
    <p:sldId id="259" r:id="rId28"/>
    <p:sldId id="289" r:id="rId29"/>
    <p:sldId id="268" r:id="rId30"/>
    <p:sldId id="266" r:id="rId31"/>
    <p:sldId id="267" r:id="rId32"/>
    <p:sldId id="290" r:id="rId33"/>
    <p:sldId id="291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9" autoAdjust="0"/>
    <p:restoredTop sz="87286" autoAdjust="0"/>
  </p:normalViewPr>
  <p:slideViewPr>
    <p:cSldViewPr snapToGrid="0">
      <p:cViewPr varScale="1">
        <p:scale>
          <a:sx n="102" d="100"/>
          <a:sy n="102" d="100"/>
        </p:scale>
        <p:origin x="8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49E01-927C-44D1-9A7D-0685B075664B}" type="datetimeFigureOut">
              <a:rPr lang="cs-CZ" smtClean="0"/>
              <a:pPr/>
              <a:t>15.12.2017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ECBFB-6575-4D3A-8267-161A4126BB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4789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ECBFB-6575-4D3A-8267-161A4126BBF5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22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 smtClean="0"/>
              <a:t>Od šupiny os frontale k Ala </a:t>
            </a:r>
            <a:r>
              <a:rPr lang="cs-CZ" baseline="0" dirty="0" err="1" smtClean="0"/>
              <a:t>minor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osis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sphenoidalis</a:t>
            </a:r>
            <a:r>
              <a:rPr lang="cs-CZ" baseline="0" dirty="0" smtClean="0"/>
              <a:t>, os </a:t>
            </a:r>
            <a:r>
              <a:rPr lang="cs-CZ" baseline="0" dirty="0" err="1" smtClean="0"/>
              <a:t>petrosum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temporale</a:t>
            </a:r>
            <a:r>
              <a:rPr lang="cs-CZ" baseline="0" dirty="0" smtClean="0"/>
              <a:t>, os </a:t>
            </a:r>
            <a:r>
              <a:rPr lang="cs-CZ" baseline="0" dirty="0" err="1" smtClean="0"/>
              <a:t>occipitale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ECBFB-6575-4D3A-8267-161A4126BBF5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4779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ECBFB-6575-4D3A-8267-161A4126BBF5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695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ECBFB-6575-4D3A-8267-161A4126BBF5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685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ECBFB-6575-4D3A-8267-161A4126BBF5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6835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713-D099-4EAC-9DD2-CADC30E82AEA}" type="datetimeFigureOut">
              <a:rPr lang="cs-CZ" smtClean="0"/>
              <a:pPr/>
              <a:t>15.12.2017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1C3A-8336-40ED-ADC1-04641937D3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260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713-D099-4EAC-9DD2-CADC30E82AEA}" type="datetimeFigureOut">
              <a:rPr lang="cs-CZ" smtClean="0"/>
              <a:pPr/>
              <a:t>15.12.2017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1C3A-8336-40ED-ADC1-04641937D3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755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713-D099-4EAC-9DD2-CADC30E82AEA}" type="datetimeFigureOut">
              <a:rPr lang="cs-CZ" smtClean="0"/>
              <a:pPr/>
              <a:t>15.12.2017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1C3A-8336-40ED-ADC1-04641937D3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5579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713-D099-4EAC-9DD2-CADC30E82AEA}" type="datetimeFigureOut">
              <a:rPr lang="cs-CZ" smtClean="0"/>
              <a:pPr/>
              <a:t>15.12.2017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1C3A-8336-40ED-ADC1-04641937D3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23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713-D099-4EAC-9DD2-CADC30E82AEA}" type="datetimeFigureOut">
              <a:rPr lang="cs-CZ" smtClean="0"/>
              <a:pPr/>
              <a:t>15.12.2017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1C3A-8336-40ED-ADC1-04641937D3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713-D099-4EAC-9DD2-CADC30E82AEA}" type="datetimeFigureOut">
              <a:rPr lang="cs-CZ" smtClean="0"/>
              <a:pPr/>
              <a:t>15.12.2017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1C3A-8336-40ED-ADC1-04641937D3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1304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713-D099-4EAC-9DD2-CADC30E82AEA}" type="datetimeFigureOut">
              <a:rPr lang="cs-CZ" smtClean="0"/>
              <a:pPr/>
              <a:t>15.12.2017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1C3A-8336-40ED-ADC1-04641937D3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4517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713-D099-4EAC-9DD2-CADC30E82AEA}" type="datetimeFigureOut">
              <a:rPr lang="cs-CZ" smtClean="0"/>
              <a:pPr/>
              <a:t>15.12.2017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1C3A-8336-40ED-ADC1-04641937D3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8010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713-D099-4EAC-9DD2-CADC30E82AEA}" type="datetimeFigureOut">
              <a:rPr lang="cs-CZ" smtClean="0"/>
              <a:pPr/>
              <a:t>15.12.2017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1C3A-8336-40ED-ADC1-04641937D3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2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713-D099-4EAC-9DD2-CADC30E82AEA}" type="datetimeFigureOut">
              <a:rPr lang="cs-CZ" smtClean="0"/>
              <a:pPr/>
              <a:t>15.12.2017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1C3A-8336-40ED-ADC1-04641937D3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089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713-D099-4EAC-9DD2-CADC30E82AEA}" type="datetimeFigureOut">
              <a:rPr lang="cs-CZ" smtClean="0"/>
              <a:pPr/>
              <a:t>15.12.2017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1C3A-8336-40ED-ADC1-04641937D3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997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90713-D099-4EAC-9DD2-CADC30E82AEA}" type="datetimeFigureOut">
              <a:rPr lang="cs-CZ" smtClean="0"/>
              <a:pPr/>
              <a:t>15.12.2017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D1C3A-8336-40ED-ADC1-04641937D3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63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Morfologie pohybového systému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5096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76404" y="365125"/>
            <a:ext cx="5677395" cy="1325563"/>
          </a:xfrm>
        </p:spPr>
        <p:txBody>
          <a:bodyPr/>
          <a:lstStyle/>
          <a:p>
            <a:r>
              <a:rPr lang="cs-CZ" dirty="0" err="1" smtClean="0">
                <a:solidFill>
                  <a:srgbClr val="FF0066"/>
                </a:solidFill>
              </a:rPr>
              <a:t>Maxilla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93278" y="1825625"/>
            <a:ext cx="5760522" cy="4351338"/>
          </a:xfrm>
        </p:spPr>
        <p:txBody>
          <a:bodyPr>
            <a:normAutofit/>
          </a:bodyPr>
          <a:lstStyle/>
          <a:p>
            <a:r>
              <a:rPr lang="cs-CZ" dirty="0" err="1" smtClean="0"/>
              <a:t>Processus</a:t>
            </a:r>
            <a:r>
              <a:rPr lang="cs-CZ" dirty="0" smtClean="0"/>
              <a:t> </a:t>
            </a:r>
            <a:r>
              <a:rPr lang="cs-CZ" dirty="0" err="1" smtClean="0"/>
              <a:t>palatinus</a:t>
            </a:r>
            <a:r>
              <a:rPr lang="cs-CZ" dirty="0" smtClean="0"/>
              <a:t> - patrový</a:t>
            </a:r>
          </a:p>
          <a:p>
            <a:r>
              <a:rPr lang="cs-CZ" dirty="0" err="1" smtClean="0"/>
              <a:t>Proc</a:t>
            </a:r>
            <a:r>
              <a:rPr lang="cs-CZ" dirty="0" smtClean="0"/>
              <a:t>. </a:t>
            </a:r>
            <a:r>
              <a:rPr lang="cs-CZ" dirty="0" err="1" smtClean="0"/>
              <a:t>frontalis</a:t>
            </a:r>
            <a:r>
              <a:rPr lang="cs-CZ" dirty="0" smtClean="0"/>
              <a:t> - čelní</a:t>
            </a:r>
          </a:p>
          <a:p>
            <a:r>
              <a:rPr lang="cs-CZ" dirty="0" err="1" smtClean="0"/>
              <a:t>Proc</a:t>
            </a:r>
            <a:r>
              <a:rPr lang="cs-CZ" dirty="0" smtClean="0"/>
              <a:t>. </a:t>
            </a:r>
            <a:r>
              <a:rPr lang="cs-CZ" dirty="0" err="1" smtClean="0"/>
              <a:t>zygomaticus</a:t>
            </a:r>
            <a:r>
              <a:rPr lang="cs-CZ" dirty="0" smtClean="0"/>
              <a:t> - lícní</a:t>
            </a:r>
          </a:p>
          <a:p>
            <a:r>
              <a:rPr lang="cs-CZ" dirty="0" err="1" smtClean="0"/>
              <a:t>Proc</a:t>
            </a:r>
            <a:r>
              <a:rPr lang="cs-CZ" dirty="0" smtClean="0"/>
              <a:t>. </a:t>
            </a:r>
            <a:r>
              <a:rPr lang="cs-CZ" dirty="0" err="1" smtClean="0"/>
              <a:t>alveolaris</a:t>
            </a:r>
            <a:r>
              <a:rPr lang="cs-CZ" dirty="0" smtClean="0"/>
              <a:t> – zubní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Sinus </a:t>
            </a:r>
            <a:r>
              <a:rPr lang="cs-CZ" dirty="0" err="1" smtClean="0"/>
              <a:t>maxilaris</a:t>
            </a: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5933" t="15118" r="37921" b="22742"/>
          <a:stretch/>
        </p:blipFill>
        <p:spPr>
          <a:xfrm>
            <a:off x="567168" y="206926"/>
            <a:ext cx="4781725" cy="63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3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1037" t="40994" r="53858" b="26351"/>
          <a:stretch/>
        </p:blipFill>
        <p:spPr>
          <a:xfrm>
            <a:off x="2444518" y="1166404"/>
            <a:ext cx="6397823" cy="468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42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87636" y="365125"/>
            <a:ext cx="6366164" cy="1325563"/>
          </a:xfrm>
        </p:spPr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Mandibula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92634" y="1825625"/>
            <a:ext cx="6461166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/>
              <a:t>Ramus</a:t>
            </a:r>
            <a:r>
              <a:rPr lang="cs-CZ" dirty="0" smtClean="0"/>
              <a:t> </a:t>
            </a:r>
            <a:r>
              <a:rPr lang="cs-CZ" dirty="0" err="1" smtClean="0"/>
              <a:t>mandibulae</a:t>
            </a:r>
            <a:r>
              <a:rPr lang="cs-CZ" dirty="0" smtClean="0"/>
              <a:t> – větev </a:t>
            </a:r>
            <a:r>
              <a:rPr lang="cs-CZ" dirty="0" err="1" smtClean="0"/>
              <a:t>d.č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Angulus</a:t>
            </a:r>
            <a:r>
              <a:rPr lang="cs-CZ" dirty="0" smtClean="0"/>
              <a:t> </a:t>
            </a:r>
            <a:r>
              <a:rPr lang="cs-CZ" dirty="0" err="1" smtClean="0"/>
              <a:t>mandibulae</a:t>
            </a:r>
            <a:r>
              <a:rPr lang="cs-CZ" dirty="0" smtClean="0"/>
              <a:t> – úhel </a:t>
            </a:r>
            <a:r>
              <a:rPr lang="cs-CZ" dirty="0" err="1" smtClean="0"/>
              <a:t>d.č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Caput</a:t>
            </a:r>
            <a:r>
              <a:rPr lang="cs-CZ" dirty="0" smtClean="0"/>
              <a:t> </a:t>
            </a:r>
            <a:r>
              <a:rPr lang="cs-CZ" dirty="0" err="1" smtClean="0"/>
              <a:t>mandibulae</a:t>
            </a:r>
            <a:r>
              <a:rPr lang="cs-CZ" dirty="0" smtClean="0"/>
              <a:t> – hlava </a:t>
            </a:r>
            <a:r>
              <a:rPr lang="cs-CZ" dirty="0" err="1" smtClean="0"/>
              <a:t>d.č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Collum</a:t>
            </a:r>
            <a:r>
              <a:rPr lang="cs-CZ" dirty="0" smtClean="0"/>
              <a:t> </a:t>
            </a:r>
            <a:r>
              <a:rPr lang="cs-CZ" dirty="0" err="1" smtClean="0"/>
              <a:t>mandibulae</a:t>
            </a:r>
            <a:r>
              <a:rPr lang="cs-CZ" dirty="0" smtClean="0"/>
              <a:t> – krček </a:t>
            </a:r>
            <a:r>
              <a:rPr lang="cs-CZ" dirty="0" err="1" smtClean="0"/>
              <a:t>d.č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Processus</a:t>
            </a:r>
            <a:r>
              <a:rPr lang="cs-CZ" dirty="0" smtClean="0"/>
              <a:t> </a:t>
            </a:r>
            <a:r>
              <a:rPr lang="cs-CZ" dirty="0" err="1" smtClean="0"/>
              <a:t>coronoideus</a:t>
            </a:r>
            <a:r>
              <a:rPr lang="cs-CZ" dirty="0" smtClean="0"/>
              <a:t> – korunový výběžek</a:t>
            </a:r>
          </a:p>
          <a:p>
            <a:r>
              <a:rPr lang="cs-CZ" dirty="0" err="1" smtClean="0"/>
              <a:t>Proc</a:t>
            </a:r>
            <a:r>
              <a:rPr lang="cs-CZ" dirty="0" smtClean="0"/>
              <a:t>. </a:t>
            </a:r>
            <a:r>
              <a:rPr lang="cs-CZ" dirty="0" err="1" smtClean="0"/>
              <a:t>condylaris</a:t>
            </a:r>
            <a:r>
              <a:rPr lang="cs-CZ" dirty="0" smtClean="0"/>
              <a:t> – kloubní výběžek</a:t>
            </a:r>
          </a:p>
          <a:p>
            <a:r>
              <a:rPr lang="cs-CZ" dirty="0" err="1" smtClean="0"/>
              <a:t>Incisura</a:t>
            </a:r>
            <a:r>
              <a:rPr lang="cs-CZ" dirty="0" smtClean="0"/>
              <a:t> </a:t>
            </a:r>
            <a:r>
              <a:rPr lang="cs-CZ" dirty="0" err="1" smtClean="0"/>
              <a:t>mandibulae</a:t>
            </a:r>
            <a:r>
              <a:rPr lang="cs-CZ" dirty="0" smtClean="0"/>
              <a:t> – zářez </a:t>
            </a:r>
            <a:r>
              <a:rPr lang="cs-CZ" dirty="0" err="1" smtClean="0"/>
              <a:t>d.č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Protuberantia</a:t>
            </a:r>
            <a:r>
              <a:rPr lang="cs-CZ" dirty="0" smtClean="0"/>
              <a:t> </a:t>
            </a:r>
            <a:r>
              <a:rPr lang="cs-CZ" dirty="0" err="1" smtClean="0"/>
              <a:t>mentalis</a:t>
            </a:r>
            <a:r>
              <a:rPr lang="cs-CZ" dirty="0" smtClean="0"/>
              <a:t> – bradová vyvýšenina</a:t>
            </a:r>
          </a:p>
          <a:p>
            <a:r>
              <a:rPr lang="cs-CZ" dirty="0" err="1" smtClean="0"/>
              <a:t>Foramen</a:t>
            </a:r>
            <a:r>
              <a:rPr lang="cs-CZ" dirty="0" smtClean="0"/>
              <a:t> </a:t>
            </a:r>
            <a:r>
              <a:rPr lang="cs-CZ" dirty="0" err="1" smtClean="0"/>
              <a:t>mentale</a:t>
            </a:r>
            <a:r>
              <a:rPr lang="cs-CZ" dirty="0" smtClean="0"/>
              <a:t> – bradový otvor</a:t>
            </a:r>
          </a:p>
          <a:p>
            <a:r>
              <a:rPr lang="cs-CZ" dirty="0" err="1" smtClean="0"/>
              <a:t>Foramen</a:t>
            </a:r>
            <a:r>
              <a:rPr lang="cs-CZ" dirty="0" smtClean="0"/>
              <a:t> </a:t>
            </a:r>
            <a:r>
              <a:rPr lang="cs-CZ" dirty="0" err="1" smtClean="0"/>
              <a:t>mandibulae</a:t>
            </a:r>
            <a:r>
              <a:rPr lang="cs-CZ" dirty="0" smtClean="0"/>
              <a:t> – otvor </a:t>
            </a:r>
            <a:r>
              <a:rPr lang="cs-CZ" dirty="0" err="1" smtClean="0"/>
              <a:t>d.č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36437" t="15198" r="37554" b="18338"/>
          <a:stretch/>
        </p:blipFill>
        <p:spPr>
          <a:xfrm>
            <a:off x="914400" y="774229"/>
            <a:ext cx="3906549" cy="561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6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Os </a:t>
            </a:r>
            <a:r>
              <a:rPr lang="cs-CZ" dirty="0" err="1" smtClean="0">
                <a:solidFill>
                  <a:srgbClr val="FF0066"/>
                </a:solidFill>
              </a:rPr>
              <a:t>palatinum</a:t>
            </a:r>
            <a:r>
              <a:rPr lang="cs-CZ" dirty="0" smtClean="0">
                <a:solidFill>
                  <a:srgbClr val="FF0066"/>
                </a:solidFill>
              </a:rPr>
              <a:t> (patrová)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Lamina </a:t>
            </a:r>
            <a:r>
              <a:rPr lang="cs-CZ" dirty="0" err="1" smtClean="0"/>
              <a:t>horisontalis</a:t>
            </a:r>
            <a:endParaRPr lang="cs-CZ" dirty="0" smtClean="0"/>
          </a:p>
          <a:p>
            <a:r>
              <a:rPr lang="cs-CZ" dirty="0" smtClean="0"/>
              <a:t>Lamina </a:t>
            </a:r>
            <a:r>
              <a:rPr lang="cs-CZ" dirty="0" err="1" smtClean="0"/>
              <a:t>perpendicularis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8489" t="37264" r="52000" b="14528"/>
          <a:stretch>
            <a:fillRect/>
          </a:stretch>
        </p:blipFill>
        <p:spPr bwMode="auto">
          <a:xfrm>
            <a:off x="7048561" y="1413164"/>
            <a:ext cx="4047744" cy="41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Os </a:t>
            </a:r>
            <a:r>
              <a:rPr lang="cs-CZ" dirty="0" err="1" smtClean="0">
                <a:solidFill>
                  <a:srgbClr val="FF0066"/>
                </a:solidFill>
              </a:rPr>
              <a:t>zygomaticum</a:t>
            </a:r>
            <a:r>
              <a:rPr lang="cs-CZ" dirty="0" smtClean="0">
                <a:solidFill>
                  <a:srgbClr val="FF0066"/>
                </a:solidFill>
              </a:rPr>
              <a:t> (lícní)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Součást </a:t>
            </a:r>
            <a:r>
              <a:rPr lang="cs-CZ" dirty="0" err="1" smtClean="0"/>
              <a:t>arcus</a:t>
            </a:r>
            <a:r>
              <a:rPr lang="cs-CZ" dirty="0" smtClean="0"/>
              <a:t> </a:t>
            </a:r>
            <a:r>
              <a:rPr lang="cs-CZ" dirty="0" err="1" smtClean="0"/>
              <a:t>zygomaticus</a:t>
            </a:r>
            <a:r>
              <a:rPr lang="cs-CZ" dirty="0" smtClean="0"/>
              <a:t> (jařmový oblouk)</a:t>
            </a:r>
          </a:p>
          <a:p>
            <a:r>
              <a:rPr lang="cs-CZ" dirty="0" err="1" smtClean="0"/>
              <a:t>Processus</a:t>
            </a:r>
            <a:r>
              <a:rPr lang="cs-CZ" dirty="0" smtClean="0"/>
              <a:t> </a:t>
            </a:r>
            <a:r>
              <a:rPr lang="cs-CZ" dirty="0" err="1" smtClean="0"/>
              <a:t>maxillaris</a:t>
            </a:r>
            <a:endParaRPr lang="cs-CZ" dirty="0" smtClean="0"/>
          </a:p>
          <a:p>
            <a:r>
              <a:rPr lang="cs-CZ" dirty="0" err="1" smtClean="0"/>
              <a:t>Processus</a:t>
            </a:r>
            <a:r>
              <a:rPr lang="cs-CZ" dirty="0" smtClean="0"/>
              <a:t> </a:t>
            </a:r>
            <a:r>
              <a:rPr lang="cs-CZ" dirty="0" err="1" smtClean="0"/>
              <a:t>temporalis</a:t>
            </a:r>
            <a:endParaRPr lang="cs-CZ" dirty="0" smtClean="0"/>
          </a:p>
          <a:p>
            <a:r>
              <a:rPr lang="cs-CZ" dirty="0" err="1" smtClean="0"/>
              <a:t>Processus</a:t>
            </a:r>
            <a:r>
              <a:rPr lang="cs-CZ" dirty="0" smtClean="0"/>
              <a:t> </a:t>
            </a:r>
            <a:r>
              <a:rPr lang="cs-CZ" dirty="0" err="1" smtClean="0"/>
              <a:t>frontalis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0521" t="38454" r="54285" b="15832"/>
          <a:stretch>
            <a:fillRect/>
          </a:stretch>
        </p:blipFill>
        <p:spPr bwMode="auto">
          <a:xfrm>
            <a:off x="7968344" y="1445486"/>
            <a:ext cx="3657599" cy="414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15244" t="33609" r="51511" b="13342"/>
          <a:stretch>
            <a:fillRect/>
          </a:stretch>
        </p:blipFill>
        <p:spPr bwMode="auto">
          <a:xfrm>
            <a:off x="4585701" y="2921329"/>
            <a:ext cx="3166512" cy="3158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 </a:t>
            </a:r>
            <a:r>
              <a:rPr lang="cs-CZ" dirty="0" err="1" smtClean="0"/>
              <a:t>lacrimale</a:t>
            </a:r>
            <a:r>
              <a:rPr lang="cs-CZ" dirty="0" smtClean="0"/>
              <a:t> (slzná)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Párová</a:t>
            </a:r>
          </a:p>
          <a:p>
            <a:r>
              <a:rPr lang="cs-CZ" dirty="0" smtClean="0"/>
              <a:t>Mediální stěna očnice</a:t>
            </a:r>
          </a:p>
          <a:p>
            <a:r>
              <a:rPr lang="cs-CZ" dirty="0" err="1" smtClean="0"/>
              <a:t>Fossa</a:t>
            </a:r>
            <a:r>
              <a:rPr lang="cs-CZ" dirty="0" smtClean="0"/>
              <a:t> </a:t>
            </a:r>
            <a:r>
              <a:rPr lang="cs-CZ" dirty="0" err="1" smtClean="0"/>
              <a:t>saci</a:t>
            </a:r>
            <a:r>
              <a:rPr lang="cs-CZ" dirty="0" smtClean="0"/>
              <a:t> </a:t>
            </a:r>
            <a:r>
              <a:rPr lang="cs-CZ" dirty="0" err="1" smtClean="0"/>
              <a:t>lacrimalis</a:t>
            </a:r>
            <a:r>
              <a:rPr lang="cs-CZ" dirty="0" smtClean="0"/>
              <a:t> (jamka pro slzný váček)</a:t>
            </a:r>
          </a:p>
          <a:p>
            <a:r>
              <a:rPr lang="cs-CZ" dirty="0" err="1" smtClean="0"/>
              <a:t>Canalis</a:t>
            </a:r>
            <a:r>
              <a:rPr lang="cs-CZ" dirty="0" smtClean="0"/>
              <a:t> </a:t>
            </a:r>
            <a:r>
              <a:rPr lang="cs-CZ" dirty="0" err="1" smtClean="0"/>
              <a:t>nasolacrimalis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4884" t="50108" r="58062" b="26450"/>
          <a:stretch>
            <a:fillRect/>
          </a:stretch>
        </p:blipFill>
        <p:spPr bwMode="auto">
          <a:xfrm>
            <a:off x="7421525" y="2083980"/>
            <a:ext cx="3423685" cy="294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5339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Vomer</a:t>
            </a:r>
            <a:r>
              <a:rPr lang="cs-CZ" dirty="0" smtClean="0"/>
              <a:t> (radličná kost)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Septum </a:t>
            </a:r>
            <a:r>
              <a:rPr lang="cs-CZ" dirty="0" err="1" smtClean="0"/>
              <a:t>nasi</a:t>
            </a:r>
            <a:r>
              <a:rPr lang="cs-CZ" dirty="0" smtClean="0"/>
              <a:t> </a:t>
            </a:r>
            <a:r>
              <a:rPr lang="cs-CZ" dirty="0" err="1" smtClean="0"/>
              <a:t>osseum</a:t>
            </a:r>
            <a:endParaRPr lang="cs-CZ" dirty="0" smtClean="0"/>
          </a:p>
          <a:p>
            <a:r>
              <a:rPr lang="cs-CZ" dirty="0" smtClean="0"/>
              <a:t>Přisedá na tělo klínové kosti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605" t="23938" r="40388" b="29302"/>
          <a:stretch>
            <a:fillRect/>
          </a:stretch>
        </p:blipFill>
        <p:spPr bwMode="auto">
          <a:xfrm>
            <a:off x="2950076" y="3194141"/>
            <a:ext cx="5214692" cy="298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7768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 </a:t>
            </a:r>
            <a:r>
              <a:rPr lang="cs-CZ" dirty="0" err="1" smtClean="0"/>
              <a:t>nasale</a:t>
            </a:r>
            <a:r>
              <a:rPr lang="cs-CZ" dirty="0" smtClean="0"/>
              <a:t> (nosní)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párová</a:t>
            </a:r>
          </a:p>
          <a:p>
            <a:r>
              <a:rPr lang="cs-CZ" dirty="0" smtClean="0"/>
              <a:t>Sutura </a:t>
            </a:r>
            <a:r>
              <a:rPr lang="cs-CZ" dirty="0" err="1" smtClean="0"/>
              <a:t>internasalis</a:t>
            </a:r>
            <a:endParaRPr lang="cs-CZ" dirty="0" smtClean="0"/>
          </a:p>
          <a:p>
            <a:r>
              <a:rPr lang="cs-CZ" dirty="0" err="1" smtClean="0"/>
              <a:t>Sulcus</a:t>
            </a:r>
            <a:r>
              <a:rPr lang="cs-CZ" dirty="0" smtClean="0"/>
              <a:t> </a:t>
            </a:r>
            <a:r>
              <a:rPr lang="cs-CZ" dirty="0" err="1" smtClean="0"/>
              <a:t>ethmoidalis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1628" t="34605" r="53643" b="11194"/>
          <a:stretch>
            <a:fillRect/>
          </a:stretch>
        </p:blipFill>
        <p:spPr bwMode="auto">
          <a:xfrm>
            <a:off x="7644810" y="1084521"/>
            <a:ext cx="3391786" cy="464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4974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Os </a:t>
            </a:r>
            <a:r>
              <a:rPr lang="cs-CZ" dirty="0" err="1" smtClean="0">
                <a:solidFill>
                  <a:srgbClr val="FF0066"/>
                </a:solidFill>
              </a:rPr>
              <a:t>hyoideum</a:t>
            </a:r>
            <a:r>
              <a:rPr lang="cs-CZ" dirty="0" smtClean="0">
                <a:solidFill>
                  <a:srgbClr val="FF0066"/>
                </a:solidFill>
              </a:rPr>
              <a:t> (jazylka)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Corpus </a:t>
            </a:r>
            <a:r>
              <a:rPr lang="cs-CZ" dirty="0" err="1" smtClean="0"/>
              <a:t>ossis</a:t>
            </a:r>
            <a:r>
              <a:rPr lang="cs-CZ" dirty="0" smtClean="0"/>
              <a:t> </a:t>
            </a:r>
            <a:r>
              <a:rPr lang="cs-CZ" dirty="0" err="1" smtClean="0"/>
              <a:t>hyoidei</a:t>
            </a:r>
            <a:endParaRPr lang="cs-CZ" dirty="0" smtClean="0"/>
          </a:p>
          <a:p>
            <a:r>
              <a:rPr lang="cs-CZ" dirty="0" err="1" smtClean="0"/>
              <a:t>Cornu</a:t>
            </a:r>
            <a:r>
              <a:rPr lang="cs-CZ" dirty="0" smtClean="0"/>
              <a:t> </a:t>
            </a:r>
            <a:r>
              <a:rPr lang="cs-CZ" dirty="0" err="1" smtClean="0"/>
              <a:t>majus</a:t>
            </a:r>
            <a:r>
              <a:rPr lang="cs-CZ" dirty="0" smtClean="0"/>
              <a:t> – velký roh</a:t>
            </a:r>
          </a:p>
          <a:p>
            <a:r>
              <a:rPr lang="cs-CZ" dirty="0" err="1" smtClean="0"/>
              <a:t>Cornu</a:t>
            </a:r>
            <a:r>
              <a:rPr lang="cs-CZ" dirty="0" smtClean="0"/>
              <a:t> minus – malý roh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5888" t="49870" r="59644" b="28658"/>
          <a:stretch>
            <a:fillRect/>
          </a:stretch>
        </p:blipFill>
        <p:spPr bwMode="auto">
          <a:xfrm>
            <a:off x="7384050" y="3705102"/>
            <a:ext cx="2509361" cy="232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25123" t="52225" r="58427" b="28935"/>
          <a:stretch>
            <a:fillRect/>
          </a:stretch>
        </p:blipFill>
        <p:spPr bwMode="auto">
          <a:xfrm>
            <a:off x="7517080" y="914400"/>
            <a:ext cx="3484009" cy="249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6529" t="19847" r="38104" b="18093"/>
          <a:stretch/>
        </p:blipFill>
        <p:spPr>
          <a:xfrm>
            <a:off x="838200" y="96511"/>
            <a:ext cx="4639112" cy="63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43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Semestr 2017</a:t>
            </a:r>
            <a:endParaRPr lang="cs-CZ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3466728" cy="4525963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6.10. Spojení na páteři, spoje na hrudníku</a:t>
            </a:r>
          </a:p>
          <a:p>
            <a:r>
              <a:rPr lang="cs-CZ" dirty="0" smtClean="0"/>
              <a:t>13.10. Kostra a spoje pánevního pletence</a:t>
            </a:r>
          </a:p>
          <a:p>
            <a:r>
              <a:rPr lang="cs-CZ" dirty="0" smtClean="0"/>
              <a:t>20.10. Kostra a spoje dolní končetiny</a:t>
            </a:r>
          </a:p>
          <a:p>
            <a:r>
              <a:rPr lang="cs-CZ" dirty="0" smtClean="0"/>
              <a:t>27.10. Kostra a spoje horní končetiny</a:t>
            </a:r>
          </a:p>
          <a:p>
            <a:r>
              <a:rPr lang="cs-CZ" dirty="0" smtClean="0">
                <a:solidFill>
                  <a:srgbClr val="FF0066"/>
                </a:solidFill>
              </a:rPr>
              <a:t>3.11. Lebka a její spoje</a:t>
            </a:r>
          </a:p>
          <a:p>
            <a:r>
              <a:rPr lang="cs-CZ" dirty="0" smtClean="0"/>
              <a:t>10.11. Obecná nauka o svalech, úvod do PNS, svaly zádové, hluboké šíjové, fascie zádové</a:t>
            </a:r>
          </a:p>
          <a:p>
            <a:r>
              <a:rPr lang="cs-CZ" dirty="0" smtClean="0"/>
              <a:t>24.11. Svaly hrudníku a břicha, jejich inervace a fascie, Svaly dna pánevního a hráze, svaly kyčelní</a:t>
            </a:r>
          </a:p>
          <a:p>
            <a:r>
              <a:rPr lang="cs-CZ" dirty="0" smtClean="0"/>
              <a:t>1.12. Svaly dolní končetiny, jejich inervace a fascie</a:t>
            </a:r>
          </a:p>
          <a:p>
            <a:r>
              <a:rPr lang="cs-CZ" dirty="0" smtClean="0"/>
              <a:t>8.12. Svaly horní končetiny, jejich inervace a fascie</a:t>
            </a:r>
          </a:p>
          <a:p>
            <a:r>
              <a:rPr lang="cs-CZ" dirty="0" smtClean="0"/>
              <a:t>15.12. Svaly hlavy a krku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1354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Os </a:t>
            </a:r>
            <a:r>
              <a:rPr lang="cs-CZ" dirty="0" err="1" smtClean="0">
                <a:solidFill>
                  <a:srgbClr val="FF0066"/>
                </a:solidFill>
              </a:rPr>
              <a:t>ethmoidale</a:t>
            </a:r>
            <a:r>
              <a:rPr lang="cs-CZ" dirty="0" smtClean="0">
                <a:solidFill>
                  <a:srgbClr val="FF0066"/>
                </a:solidFill>
              </a:rPr>
              <a:t> (čichová)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396345" cy="435133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Lamina </a:t>
            </a:r>
            <a:r>
              <a:rPr lang="cs-CZ" dirty="0" err="1" smtClean="0"/>
              <a:t>cribrosa</a:t>
            </a:r>
            <a:r>
              <a:rPr lang="cs-CZ" dirty="0" smtClean="0"/>
              <a:t> – dírkovaná ploténka</a:t>
            </a:r>
          </a:p>
          <a:p>
            <a:r>
              <a:rPr lang="cs-CZ" dirty="0" smtClean="0"/>
              <a:t>Lamina </a:t>
            </a:r>
            <a:r>
              <a:rPr lang="cs-CZ" dirty="0" err="1" smtClean="0"/>
              <a:t>orbitalis</a:t>
            </a:r>
            <a:r>
              <a:rPr lang="cs-CZ" dirty="0" smtClean="0"/>
              <a:t> – očnicová ploténka</a:t>
            </a:r>
          </a:p>
          <a:p>
            <a:r>
              <a:rPr lang="cs-CZ" dirty="0" err="1" smtClean="0"/>
              <a:t>Labyrinthus</a:t>
            </a:r>
            <a:r>
              <a:rPr lang="cs-CZ" dirty="0" smtClean="0"/>
              <a:t> </a:t>
            </a:r>
            <a:r>
              <a:rPr lang="cs-CZ" dirty="0" err="1" smtClean="0"/>
              <a:t>ethmoidalis</a:t>
            </a:r>
            <a:r>
              <a:rPr lang="cs-CZ" dirty="0" smtClean="0"/>
              <a:t> – čichový </a:t>
            </a:r>
            <a:r>
              <a:rPr lang="cs-CZ" dirty="0" err="1" smtClean="0"/>
              <a:t>labirint</a:t>
            </a:r>
            <a:endParaRPr lang="cs-CZ" dirty="0" smtClean="0"/>
          </a:p>
          <a:p>
            <a:r>
              <a:rPr lang="cs-CZ" dirty="0" err="1" smtClean="0"/>
              <a:t>Cellulae</a:t>
            </a:r>
            <a:r>
              <a:rPr lang="cs-CZ" dirty="0" smtClean="0"/>
              <a:t> </a:t>
            </a:r>
            <a:r>
              <a:rPr lang="cs-CZ" dirty="0" err="1" smtClean="0"/>
              <a:t>ethmoidales</a:t>
            </a:r>
            <a:r>
              <a:rPr lang="cs-CZ" dirty="0" smtClean="0"/>
              <a:t> – dutinky čichové</a:t>
            </a:r>
          </a:p>
          <a:p>
            <a:r>
              <a:rPr lang="cs-CZ" dirty="0" err="1" smtClean="0"/>
              <a:t>Concha</a:t>
            </a:r>
            <a:r>
              <a:rPr lang="cs-CZ" dirty="0" smtClean="0"/>
              <a:t>  </a:t>
            </a:r>
            <a:r>
              <a:rPr lang="cs-CZ" dirty="0" err="1" smtClean="0"/>
              <a:t>nasalis</a:t>
            </a:r>
            <a:r>
              <a:rPr lang="cs-CZ" dirty="0" smtClean="0"/>
              <a:t> superior, media – horní a střední skořepa nosní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3956" t="40818" r="46844" b="17369"/>
          <a:stretch>
            <a:fillRect/>
          </a:stretch>
        </p:blipFill>
        <p:spPr bwMode="auto">
          <a:xfrm>
            <a:off x="6355515" y="1650353"/>
            <a:ext cx="5376672" cy="358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4222" t="36978" r="47289" b="14382"/>
          <a:stretch>
            <a:fillRect/>
          </a:stretch>
        </p:blipFill>
        <p:spPr bwMode="auto">
          <a:xfrm>
            <a:off x="786938" y="1153015"/>
            <a:ext cx="5279136" cy="416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4976" t="39372" r="48181" b="16689"/>
          <a:stretch>
            <a:fillRect/>
          </a:stretch>
        </p:blipFill>
        <p:spPr bwMode="auto">
          <a:xfrm>
            <a:off x="6080165" y="1145145"/>
            <a:ext cx="5569379" cy="41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5441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Os </a:t>
            </a:r>
            <a:r>
              <a:rPr lang="cs-CZ" dirty="0" err="1" smtClean="0">
                <a:solidFill>
                  <a:srgbClr val="FF0066"/>
                </a:solidFill>
              </a:rPr>
              <a:t>occipitale</a:t>
            </a:r>
            <a:r>
              <a:rPr lang="cs-CZ" dirty="0" smtClean="0">
                <a:solidFill>
                  <a:srgbClr val="FF0066"/>
                </a:solidFill>
              </a:rPr>
              <a:t> (týlní)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393873" cy="4351338"/>
          </a:xfrm>
        </p:spPr>
        <p:txBody>
          <a:bodyPr>
            <a:normAutofit fontScale="62500" lnSpcReduction="20000"/>
          </a:bodyPr>
          <a:lstStyle/>
          <a:p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basilaris</a:t>
            </a:r>
            <a:r>
              <a:rPr lang="cs-CZ" dirty="0" smtClean="0"/>
              <a:t> – základní část</a:t>
            </a:r>
          </a:p>
          <a:p>
            <a:r>
              <a:rPr lang="cs-CZ" dirty="0" err="1" smtClean="0"/>
              <a:t>Foramen</a:t>
            </a:r>
            <a:r>
              <a:rPr lang="cs-CZ" dirty="0" smtClean="0"/>
              <a:t> </a:t>
            </a:r>
            <a:r>
              <a:rPr lang="cs-CZ" dirty="0" err="1" smtClean="0"/>
              <a:t>magnum</a:t>
            </a:r>
            <a:r>
              <a:rPr lang="cs-CZ" dirty="0" smtClean="0"/>
              <a:t> – velký otvor</a:t>
            </a:r>
          </a:p>
          <a:p>
            <a:r>
              <a:rPr lang="cs-CZ" dirty="0" err="1" smtClean="0"/>
              <a:t>Condylus</a:t>
            </a:r>
            <a:r>
              <a:rPr lang="cs-CZ" dirty="0" smtClean="0"/>
              <a:t> </a:t>
            </a:r>
            <a:r>
              <a:rPr lang="cs-CZ" dirty="0" err="1" smtClean="0"/>
              <a:t>occipitalis</a:t>
            </a:r>
            <a:r>
              <a:rPr lang="cs-CZ" dirty="0" smtClean="0"/>
              <a:t> – týlní kloubní hrbol</a:t>
            </a:r>
          </a:p>
          <a:p>
            <a:r>
              <a:rPr lang="cs-CZ" dirty="0" smtClean="0"/>
              <a:t>Tuber </a:t>
            </a:r>
            <a:r>
              <a:rPr lang="cs-CZ" dirty="0" err="1" smtClean="0"/>
              <a:t>occipitalis</a:t>
            </a:r>
            <a:r>
              <a:rPr lang="cs-CZ" dirty="0" smtClean="0"/>
              <a:t> – týlní hrbol</a:t>
            </a:r>
          </a:p>
          <a:p>
            <a:r>
              <a:rPr lang="cs-CZ" dirty="0" err="1" smtClean="0"/>
              <a:t>Protuberatia</a:t>
            </a:r>
            <a:r>
              <a:rPr lang="cs-CZ" dirty="0" smtClean="0"/>
              <a:t> </a:t>
            </a:r>
            <a:r>
              <a:rPr lang="cs-CZ" dirty="0" err="1" smtClean="0"/>
              <a:t>occipitalis</a:t>
            </a:r>
            <a:r>
              <a:rPr lang="cs-CZ" dirty="0" smtClean="0"/>
              <a:t> </a:t>
            </a:r>
            <a:r>
              <a:rPr lang="cs-CZ" dirty="0" err="1" smtClean="0"/>
              <a:t>externa</a:t>
            </a:r>
            <a:r>
              <a:rPr lang="cs-CZ" dirty="0" smtClean="0"/>
              <a:t>, interna – vnitřní a vnější týlní </a:t>
            </a:r>
            <a:r>
              <a:rPr lang="cs-CZ" dirty="0" err="1" smtClean="0"/>
              <a:t>vyvíšenina</a:t>
            </a:r>
            <a:endParaRPr lang="cs-CZ" dirty="0" smtClean="0"/>
          </a:p>
          <a:p>
            <a:r>
              <a:rPr lang="cs-CZ" dirty="0" err="1" smtClean="0"/>
              <a:t>Crista</a:t>
            </a:r>
            <a:r>
              <a:rPr lang="cs-CZ" dirty="0" smtClean="0"/>
              <a:t> </a:t>
            </a:r>
            <a:r>
              <a:rPr lang="cs-CZ" dirty="0" err="1" smtClean="0"/>
              <a:t>occipitalis</a:t>
            </a:r>
            <a:r>
              <a:rPr lang="cs-CZ" dirty="0" smtClean="0"/>
              <a:t> </a:t>
            </a:r>
            <a:r>
              <a:rPr lang="cs-CZ" dirty="0" err="1" smtClean="0"/>
              <a:t>externa</a:t>
            </a:r>
            <a:r>
              <a:rPr lang="cs-CZ" dirty="0" smtClean="0"/>
              <a:t>, interna – zevní, vnitřní týlní hřeben</a:t>
            </a:r>
          </a:p>
          <a:p>
            <a:r>
              <a:rPr lang="cs-CZ" dirty="0" smtClean="0"/>
              <a:t>Linea </a:t>
            </a:r>
            <a:r>
              <a:rPr lang="cs-CZ" dirty="0" err="1" smtClean="0"/>
              <a:t>nuchae</a:t>
            </a:r>
            <a:r>
              <a:rPr lang="cs-CZ" dirty="0" smtClean="0"/>
              <a:t> suprema, superior, </a:t>
            </a:r>
            <a:r>
              <a:rPr lang="cs-CZ" dirty="0" err="1" smtClean="0"/>
              <a:t>inferior</a:t>
            </a:r>
            <a:r>
              <a:rPr lang="cs-CZ" dirty="0" smtClean="0"/>
              <a:t> – hořejší, horní a spodní čára šíjová</a:t>
            </a:r>
          </a:p>
          <a:p>
            <a:r>
              <a:rPr lang="cs-CZ" dirty="0" err="1" smtClean="0"/>
              <a:t>Squama</a:t>
            </a:r>
            <a:r>
              <a:rPr lang="cs-CZ" dirty="0" smtClean="0"/>
              <a:t> </a:t>
            </a:r>
            <a:r>
              <a:rPr lang="cs-CZ" dirty="0" err="1" smtClean="0"/>
              <a:t>occipitalis</a:t>
            </a:r>
            <a:r>
              <a:rPr lang="cs-CZ" dirty="0" smtClean="0"/>
              <a:t> – týlní šupina</a:t>
            </a:r>
          </a:p>
          <a:p>
            <a:r>
              <a:rPr lang="cs-CZ" dirty="0" err="1" smtClean="0"/>
              <a:t>Canalis</a:t>
            </a:r>
            <a:r>
              <a:rPr lang="cs-CZ" dirty="0" smtClean="0"/>
              <a:t> </a:t>
            </a:r>
            <a:r>
              <a:rPr lang="cs-CZ" dirty="0" err="1" smtClean="0"/>
              <a:t>hypoglossalis</a:t>
            </a:r>
            <a:r>
              <a:rPr lang="cs-CZ" dirty="0" smtClean="0"/>
              <a:t> – XII. hlavový nerv</a:t>
            </a:r>
          </a:p>
          <a:p>
            <a:r>
              <a:rPr lang="cs-CZ" dirty="0" err="1" smtClean="0"/>
              <a:t>Incisura</a:t>
            </a:r>
            <a:r>
              <a:rPr lang="cs-CZ" dirty="0" smtClean="0"/>
              <a:t> </a:t>
            </a:r>
            <a:r>
              <a:rPr lang="cs-CZ" dirty="0" err="1" smtClean="0"/>
              <a:t>jugularis</a:t>
            </a:r>
            <a:r>
              <a:rPr lang="cs-CZ" dirty="0" smtClean="0"/>
              <a:t> – hrdelní zářez</a:t>
            </a:r>
          </a:p>
          <a:p>
            <a:r>
              <a:rPr lang="cs-CZ" dirty="0" err="1" smtClean="0"/>
              <a:t>Fossa</a:t>
            </a:r>
            <a:r>
              <a:rPr lang="cs-CZ" dirty="0" smtClean="0"/>
              <a:t> </a:t>
            </a:r>
            <a:r>
              <a:rPr lang="cs-CZ" dirty="0" err="1" smtClean="0"/>
              <a:t>cerebralis</a:t>
            </a:r>
            <a:r>
              <a:rPr lang="cs-CZ" dirty="0" smtClean="0"/>
              <a:t>, </a:t>
            </a:r>
            <a:r>
              <a:rPr lang="cs-CZ" dirty="0" err="1" smtClean="0"/>
              <a:t>cereberalis</a:t>
            </a:r>
            <a:endParaRPr lang="cs-CZ" dirty="0" smtClean="0"/>
          </a:p>
          <a:p>
            <a:r>
              <a:rPr lang="cs-CZ" dirty="0" err="1" smtClean="0"/>
              <a:t>Sulcus</a:t>
            </a:r>
            <a:r>
              <a:rPr lang="cs-CZ" dirty="0" smtClean="0"/>
              <a:t> sinus </a:t>
            </a:r>
            <a:r>
              <a:rPr lang="cs-CZ" dirty="0" err="1" smtClean="0"/>
              <a:t>transversi</a:t>
            </a:r>
            <a:r>
              <a:rPr lang="cs-CZ" dirty="0" smtClean="0"/>
              <a:t>, </a:t>
            </a:r>
            <a:r>
              <a:rPr lang="cs-CZ" dirty="0" err="1" smtClean="0"/>
              <a:t>sagittalis</a:t>
            </a:r>
            <a:r>
              <a:rPr lang="cs-CZ" dirty="0" smtClean="0"/>
              <a:t> </a:t>
            </a:r>
            <a:r>
              <a:rPr lang="cs-CZ" dirty="0" err="1" smtClean="0"/>
              <a:t>superioris</a:t>
            </a: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6253" t="15385" r="38289" b="21845"/>
          <a:stretch/>
        </p:blipFill>
        <p:spPr>
          <a:xfrm>
            <a:off x="7462941" y="748810"/>
            <a:ext cx="3647227" cy="505822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394" t="41010" r="45110" b="18326"/>
          <a:stretch>
            <a:fillRect/>
          </a:stretch>
        </p:blipFill>
        <p:spPr bwMode="auto">
          <a:xfrm>
            <a:off x="676894" y="295441"/>
            <a:ext cx="5388210" cy="314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14222" t="37831" r="44622" b="18507"/>
          <a:stretch>
            <a:fillRect/>
          </a:stretch>
        </p:blipFill>
        <p:spPr bwMode="auto">
          <a:xfrm>
            <a:off x="6202087" y="2382348"/>
            <a:ext cx="5644896" cy="374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Os </a:t>
            </a:r>
            <a:r>
              <a:rPr lang="cs-CZ" dirty="0" err="1" smtClean="0">
                <a:solidFill>
                  <a:srgbClr val="FF0066"/>
                </a:solidFill>
              </a:rPr>
              <a:t>sphenoidale</a:t>
            </a:r>
            <a:r>
              <a:rPr lang="cs-CZ" dirty="0" smtClean="0">
                <a:solidFill>
                  <a:srgbClr val="FF0066"/>
                </a:solidFill>
              </a:rPr>
              <a:t> (klínová)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213270" cy="4351338"/>
          </a:xfrm>
        </p:spPr>
        <p:txBody>
          <a:bodyPr>
            <a:normAutofit/>
          </a:bodyPr>
          <a:lstStyle/>
          <a:p>
            <a:r>
              <a:rPr lang="cs-CZ" dirty="0" err="1" smtClean="0"/>
              <a:t>Sella</a:t>
            </a:r>
            <a:r>
              <a:rPr lang="cs-CZ" dirty="0" smtClean="0"/>
              <a:t> </a:t>
            </a:r>
            <a:r>
              <a:rPr lang="cs-CZ" dirty="0" err="1" smtClean="0"/>
              <a:t>turcica</a:t>
            </a:r>
            <a:r>
              <a:rPr lang="cs-CZ" dirty="0" smtClean="0"/>
              <a:t> – turecké sedlo</a:t>
            </a:r>
          </a:p>
          <a:p>
            <a:r>
              <a:rPr lang="cs-CZ" dirty="0" err="1" smtClean="0"/>
              <a:t>Fossa</a:t>
            </a:r>
            <a:r>
              <a:rPr lang="cs-CZ" dirty="0" smtClean="0"/>
              <a:t> </a:t>
            </a:r>
            <a:r>
              <a:rPr lang="cs-CZ" dirty="0" err="1" smtClean="0"/>
              <a:t>hypophysalis</a:t>
            </a:r>
            <a:r>
              <a:rPr lang="cs-CZ" dirty="0" smtClean="0"/>
              <a:t> – jáma pro podvěsek mozkový</a:t>
            </a:r>
          </a:p>
          <a:p>
            <a:r>
              <a:rPr lang="cs-CZ" dirty="0" smtClean="0"/>
              <a:t>Ala </a:t>
            </a:r>
            <a:r>
              <a:rPr lang="cs-CZ" dirty="0" err="1" smtClean="0"/>
              <a:t>minor</a:t>
            </a:r>
            <a:r>
              <a:rPr lang="cs-CZ" dirty="0" smtClean="0"/>
              <a:t>, major – velké, malé křídlo</a:t>
            </a:r>
          </a:p>
          <a:p>
            <a:r>
              <a:rPr lang="cs-CZ" dirty="0" err="1" smtClean="0"/>
              <a:t>Canalis</a:t>
            </a:r>
            <a:r>
              <a:rPr lang="cs-CZ" dirty="0" smtClean="0"/>
              <a:t> </a:t>
            </a:r>
            <a:r>
              <a:rPr lang="cs-CZ" dirty="0" err="1" smtClean="0"/>
              <a:t>opticus</a:t>
            </a:r>
            <a:r>
              <a:rPr lang="cs-CZ" dirty="0" smtClean="0"/>
              <a:t> – kanálek zrakového nervu</a:t>
            </a:r>
          </a:p>
          <a:p>
            <a:pPr lvl="1"/>
            <a:r>
              <a:rPr lang="cs-CZ" dirty="0" err="1" smtClean="0"/>
              <a:t>Fissura</a:t>
            </a:r>
            <a:r>
              <a:rPr lang="cs-CZ" dirty="0" smtClean="0"/>
              <a:t> </a:t>
            </a:r>
            <a:r>
              <a:rPr lang="cs-CZ" dirty="0" err="1" smtClean="0"/>
              <a:t>orbitalis</a:t>
            </a:r>
            <a:r>
              <a:rPr lang="cs-CZ" dirty="0" smtClean="0"/>
              <a:t> superior – horní očnicová štěrbina</a:t>
            </a:r>
          </a:p>
          <a:p>
            <a:r>
              <a:rPr lang="cs-CZ" dirty="0" err="1" smtClean="0"/>
              <a:t>Processus</a:t>
            </a:r>
            <a:r>
              <a:rPr lang="cs-CZ" dirty="0" smtClean="0"/>
              <a:t> </a:t>
            </a:r>
            <a:r>
              <a:rPr lang="cs-CZ" dirty="0" err="1" smtClean="0"/>
              <a:t>pterygoideus</a:t>
            </a:r>
            <a:r>
              <a:rPr lang="cs-CZ" dirty="0" smtClean="0"/>
              <a:t> – křídlovitý výběžek</a:t>
            </a:r>
          </a:p>
          <a:p>
            <a:r>
              <a:rPr lang="cs-CZ" dirty="0" err="1" smtClean="0"/>
              <a:t>Foramen</a:t>
            </a:r>
            <a:r>
              <a:rPr lang="cs-CZ" dirty="0" smtClean="0"/>
              <a:t> </a:t>
            </a:r>
            <a:r>
              <a:rPr lang="cs-CZ" dirty="0" err="1" smtClean="0"/>
              <a:t>rotundum</a:t>
            </a:r>
            <a:r>
              <a:rPr lang="cs-CZ" dirty="0" smtClean="0"/>
              <a:t>, </a:t>
            </a:r>
            <a:r>
              <a:rPr lang="cs-CZ" dirty="0" err="1" smtClean="0"/>
              <a:t>ovale</a:t>
            </a:r>
            <a:r>
              <a:rPr lang="cs-CZ" dirty="0" smtClean="0"/>
              <a:t>, </a:t>
            </a:r>
            <a:r>
              <a:rPr lang="cs-CZ" dirty="0" err="1" smtClean="0"/>
              <a:t>spinosum</a:t>
            </a:r>
            <a:r>
              <a:rPr lang="cs-CZ" dirty="0" smtClean="0"/>
              <a:t> – okrouhlý, oválný a trnový otvor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5979" t="11448" r="38517" b="19398"/>
          <a:stretch/>
        </p:blipFill>
        <p:spPr>
          <a:xfrm>
            <a:off x="8092814" y="565949"/>
            <a:ext cx="3242915" cy="494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81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2800" t="36551" r="46489" b="13671"/>
          <a:stretch>
            <a:fillRect/>
          </a:stretch>
        </p:blipFill>
        <p:spPr bwMode="auto">
          <a:xfrm>
            <a:off x="236140" y="1567543"/>
            <a:ext cx="5687533" cy="4346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4976" t="34460" r="48010" b="11776"/>
          <a:stretch>
            <a:fillRect/>
          </a:stretch>
        </p:blipFill>
        <p:spPr bwMode="auto">
          <a:xfrm>
            <a:off x="6151418" y="1182826"/>
            <a:ext cx="5577664" cy="506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95750" y="365125"/>
            <a:ext cx="6758049" cy="1325563"/>
          </a:xfrm>
        </p:spPr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Os </a:t>
            </a:r>
            <a:r>
              <a:rPr lang="cs-CZ" dirty="0" err="1" smtClean="0">
                <a:solidFill>
                  <a:srgbClr val="FF0066"/>
                </a:solidFill>
              </a:rPr>
              <a:t>temporale</a:t>
            </a:r>
            <a:r>
              <a:rPr lang="cs-CZ" dirty="0" smtClean="0">
                <a:solidFill>
                  <a:srgbClr val="FF0066"/>
                </a:solidFill>
              </a:rPr>
              <a:t> (spánková)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58888" y="1825625"/>
            <a:ext cx="6294912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Os </a:t>
            </a:r>
            <a:r>
              <a:rPr lang="cs-CZ" dirty="0" err="1" smtClean="0"/>
              <a:t>petrosum</a:t>
            </a:r>
            <a:r>
              <a:rPr lang="cs-CZ" dirty="0" smtClean="0"/>
              <a:t> – skalní kost</a:t>
            </a:r>
          </a:p>
          <a:p>
            <a:r>
              <a:rPr lang="cs-CZ" dirty="0" err="1" smtClean="0"/>
              <a:t>Squma</a:t>
            </a:r>
            <a:r>
              <a:rPr lang="cs-CZ" dirty="0" smtClean="0"/>
              <a:t> </a:t>
            </a:r>
            <a:r>
              <a:rPr lang="cs-CZ" dirty="0" err="1" smtClean="0"/>
              <a:t>temporalis</a:t>
            </a:r>
            <a:r>
              <a:rPr lang="cs-CZ" dirty="0" smtClean="0"/>
              <a:t> – šupina kosti spánkové</a:t>
            </a:r>
            <a:endParaRPr lang="cs-CZ" dirty="0"/>
          </a:p>
          <a:p>
            <a:r>
              <a:rPr lang="cs-CZ" dirty="0" smtClean="0"/>
              <a:t>Os </a:t>
            </a:r>
            <a:r>
              <a:rPr lang="cs-CZ" dirty="0" err="1" smtClean="0"/>
              <a:t>tympanica</a:t>
            </a:r>
            <a:r>
              <a:rPr lang="cs-CZ" dirty="0" smtClean="0"/>
              <a:t> – bubínková kost</a:t>
            </a:r>
          </a:p>
          <a:p>
            <a:r>
              <a:rPr lang="cs-CZ" dirty="0" err="1" smtClean="0"/>
              <a:t>Processus</a:t>
            </a:r>
            <a:r>
              <a:rPr lang="cs-CZ" dirty="0" smtClean="0"/>
              <a:t> </a:t>
            </a:r>
            <a:r>
              <a:rPr lang="cs-CZ" dirty="0" err="1" smtClean="0"/>
              <a:t>zygomaticus</a:t>
            </a:r>
            <a:r>
              <a:rPr lang="cs-CZ" dirty="0" smtClean="0"/>
              <a:t> – lícní výběžek</a:t>
            </a:r>
          </a:p>
          <a:p>
            <a:r>
              <a:rPr lang="cs-CZ" dirty="0" err="1" smtClean="0"/>
              <a:t>Porus</a:t>
            </a:r>
            <a:r>
              <a:rPr lang="cs-CZ" dirty="0" smtClean="0"/>
              <a:t> </a:t>
            </a:r>
            <a:r>
              <a:rPr lang="cs-CZ" dirty="0" err="1" smtClean="0"/>
              <a:t>acusticus</a:t>
            </a:r>
            <a:r>
              <a:rPr lang="cs-CZ" dirty="0" smtClean="0"/>
              <a:t> </a:t>
            </a:r>
            <a:r>
              <a:rPr lang="cs-CZ" dirty="0" err="1" smtClean="0"/>
              <a:t>internus</a:t>
            </a:r>
            <a:r>
              <a:rPr lang="cs-CZ" dirty="0" smtClean="0"/>
              <a:t>, </a:t>
            </a:r>
            <a:r>
              <a:rPr lang="cs-CZ" dirty="0" err="1" smtClean="0"/>
              <a:t>externus</a:t>
            </a:r>
            <a:r>
              <a:rPr lang="cs-CZ" dirty="0" smtClean="0"/>
              <a:t> – vnitřní, vnější zvukovod</a:t>
            </a:r>
          </a:p>
          <a:p>
            <a:r>
              <a:rPr lang="cs-CZ" dirty="0" err="1" smtClean="0"/>
              <a:t>Processus</a:t>
            </a:r>
            <a:r>
              <a:rPr lang="cs-CZ" dirty="0" smtClean="0"/>
              <a:t> </a:t>
            </a:r>
            <a:r>
              <a:rPr lang="cs-CZ" dirty="0" err="1" smtClean="0"/>
              <a:t>mastoideus</a:t>
            </a:r>
            <a:r>
              <a:rPr lang="cs-CZ" dirty="0" smtClean="0"/>
              <a:t> – bradavčitý výběžek</a:t>
            </a:r>
          </a:p>
          <a:p>
            <a:r>
              <a:rPr lang="cs-CZ" dirty="0" err="1" smtClean="0"/>
              <a:t>Processus</a:t>
            </a:r>
            <a:r>
              <a:rPr lang="cs-CZ" dirty="0" smtClean="0"/>
              <a:t> </a:t>
            </a:r>
            <a:r>
              <a:rPr lang="cs-CZ" dirty="0" err="1" smtClean="0"/>
              <a:t>styloideus</a:t>
            </a:r>
            <a:r>
              <a:rPr lang="cs-CZ" dirty="0" smtClean="0"/>
              <a:t> – bodcovitý výběžek</a:t>
            </a:r>
          </a:p>
          <a:p>
            <a:r>
              <a:rPr lang="cs-CZ" dirty="0" err="1" smtClean="0"/>
              <a:t>Fossa</a:t>
            </a:r>
            <a:r>
              <a:rPr lang="cs-CZ" dirty="0" smtClean="0"/>
              <a:t> </a:t>
            </a:r>
            <a:r>
              <a:rPr lang="cs-CZ" dirty="0" err="1" smtClean="0"/>
              <a:t>mandibulais</a:t>
            </a:r>
            <a:r>
              <a:rPr lang="cs-CZ" dirty="0" smtClean="0"/>
              <a:t> – kloubní jamka pro dolní čelist</a:t>
            </a:r>
          </a:p>
          <a:p>
            <a:r>
              <a:rPr lang="cs-CZ" dirty="0" err="1" smtClean="0"/>
              <a:t>Foramen</a:t>
            </a:r>
            <a:r>
              <a:rPr lang="cs-CZ" dirty="0" smtClean="0"/>
              <a:t> </a:t>
            </a:r>
            <a:r>
              <a:rPr lang="cs-CZ" dirty="0" err="1" smtClean="0"/>
              <a:t>jugulare</a:t>
            </a:r>
            <a:r>
              <a:rPr lang="cs-CZ" dirty="0" smtClean="0"/>
              <a:t> – okrouhlý otvor</a:t>
            </a:r>
          </a:p>
          <a:p>
            <a:r>
              <a:rPr lang="cs-CZ" dirty="0" err="1" smtClean="0"/>
              <a:t>Canalis</a:t>
            </a:r>
            <a:r>
              <a:rPr lang="cs-CZ" dirty="0" smtClean="0"/>
              <a:t> </a:t>
            </a:r>
            <a:r>
              <a:rPr lang="cs-CZ" dirty="0" err="1" smtClean="0"/>
              <a:t>caroticus</a:t>
            </a:r>
            <a:r>
              <a:rPr lang="cs-CZ" dirty="0" smtClean="0"/>
              <a:t> – kanál pro krkavici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6391" t="16177" r="37095" b="15403"/>
          <a:stretch/>
        </p:blipFill>
        <p:spPr>
          <a:xfrm>
            <a:off x="838200" y="611531"/>
            <a:ext cx="3649420" cy="529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62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Os frontale (čelní)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336969" cy="4351338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orbitalis</a:t>
            </a:r>
            <a:r>
              <a:rPr lang="cs-CZ" dirty="0" smtClean="0"/>
              <a:t> – očnicová ploténka</a:t>
            </a:r>
          </a:p>
          <a:p>
            <a:r>
              <a:rPr lang="cs-CZ" dirty="0" err="1" smtClean="0"/>
              <a:t>Squama</a:t>
            </a:r>
            <a:r>
              <a:rPr lang="cs-CZ" dirty="0" smtClean="0"/>
              <a:t> </a:t>
            </a:r>
            <a:r>
              <a:rPr lang="cs-CZ" dirty="0" err="1" smtClean="0"/>
              <a:t>frontalis</a:t>
            </a:r>
            <a:r>
              <a:rPr lang="cs-CZ" dirty="0" smtClean="0"/>
              <a:t> – šupina kosti čelní</a:t>
            </a:r>
          </a:p>
          <a:p>
            <a:r>
              <a:rPr lang="cs-CZ" dirty="0" smtClean="0"/>
              <a:t>Tuber frontale – čelní hrbol</a:t>
            </a:r>
          </a:p>
          <a:p>
            <a:r>
              <a:rPr lang="cs-CZ" dirty="0" err="1" smtClean="0"/>
              <a:t>Arcus</a:t>
            </a:r>
            <a:r>
              <a:rPr lang="cs-CZ" dirty="0" smtClean="0"/>
              <a:t> </a:t>
            </a:r>
            <a:r>
              <a:rPr lang="cs-CZ" dirty="0" err="1" smtClean="0"/>
              <a:t>superciliaris</a:t>
            </a:r>
            <a:r>
              <a:rPr lang="cs-CZ" dirty="0" smtClean="0"/>
              <a:t> – nadočnicový oblouk</a:t>
            </a:r>
          </a:p>
          <a:p>
            <a:r>
              <a:rPr lang="cs-CZ" dirty="0" err="1" smtClean="0"/>
              <a:t>Glabella</a:t>
            </a:r>
            <a:r>
              <a:rPr lang="cs-CZ" dirty="0" smtClean="0"/>
              <a:t> – ploška nad kořenem nosu</a:t>
            </a:r>
          </a:p>
          <a:p>
            <a:r>
              <a:rPr lang="cs-CZ" dirty="0" err="1" smtClean="0"/>
              <a:t>Processus</a:t>
            </a:r>
            <a:r>
              <a:rPr lang="cs-CZ" dirty="0" smtClean="0"/>
              <a:t> </a:t>
            </a:r>
            <a:r>
              <a:rPr lang="cs-CZ" dirty="0" err="1" smtClean="0"/>
              <a:t>zygomaticus</a:t>
            </a:r>
            <a:r>
              <a:rPr lang="cs-CZ" dirty="0" smtClean="0"/>
              <a:t> – lícní výběžek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8400" t="47502" r="51911" b="25191"/>
          <a:stretch>
            <a:fillRect/>
          </a:stretch>
        </p:blipFill>
        <p:spPr bwMode="auto">
          <a:xfrm>
            <a:off x="6240719" y="1710047"/>
            <a:ext cx="5646277" cy="324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009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Os </a:t>
            </a:r>
            <a:r>
              <a:rPr lang="cs-CZ" dirty="0" err="1" smtClean="0">
                <a:solidFill>
                  <a:srgbClr val="FF0066"/>
                </a:solidFill>
              </a:rPr>
              <a:t>parietale</a:t>
            </a:r>
            <a:r>
              <a:rPr lang="cs-CZ" dirty="0" smtClean="0">
                <a:solidFill>
                  <a:srgbClr val="FF0066"/>
                </a:solidFill>
              </a:rPr>
              <a:t> (temenní)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Tuber </a:t>
            </a:r>
            <a:r>
              <a:rPr lang="cs-CZ" dirty="0" err="1" smtClean="0"/>
              <a:t>parietale</a:t>
            </a:r>
            <a:r>
              <a:rPr lang="cs-CZ" dirty="0" smtClean="0"/>
              <a:t> – temenní hrbol</a:t>
            </a:r>
          </a:p>
          <a:p>
            <a:r>
              <a:rPr lang="cs-CZ" dirty="0" smtClean="0"/>
              <a:t>Linea </a:t>
            </a:r>
            <a:r>
              <a:rPr lang="cs-CZ" dirty="0" err="1" smtClean="0"/>
              <a:t>temporalis</a:t>
            </a:r>
            <a:r>
              <a:rPr lang="cs-CZ" dirty="0" smtClean="0"/>
              <a:t> superior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inferior</a:t>
            </a:r>
            <a:r>
              <a:rPr lang="cs-CZ" dirty="0" smtClean="0"/>
              <a:t> – horní a dolní čára spánková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3031" t="47346" r="56266" b="24809"/>
          <a:stretch>
            <a:fillRect/>
          </a:stretch>
        </p:blipFill>
        <p:spPr bwMode="auto">
          <a:xfrm>
            <a:off x="3158835" y="3016332"/>
            <a:ext cx="3814425" cy="320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Spojení na lebce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Art</a:t>
            </a:r>
            <a:r>
              <a:rPr lang="cs-CZ" dirty="0" smtClean="0"/>
              <a:t>. </a:t>
            </a:r>
            <a:r>
              <a:rPr lang="cs-CZ" dirty="0" err="1" smtClean="0"/>
              <a:t>temporomandibularis</a:t>
            </a:r>
            <a:r>
              <a:rPr lang="cs-CZ" dirty="0" smtClean="0"/>
              <a:t> (čelistní)</a:t>
            </a:r>
          </a:p>
          <a:p>
            <a:r>
              <a:rPr lang="cs-CZ" dirty="0" smtClean="0"/>
              <a:t>Spojení mezi lebkou a páteří – </a:t>
            </a:r>
            <a:r>
              <a:rPr lang="cs-CZ" dirty="0" err="1" smtClean="0"/>
              <a:t>art</a:t>
            </a:r>
            <a:r>
              <a:rPr lang="cs-CZ" dirty="0" smtClean="0"/>
              <a:t>. </a:t>
            </a:r>
            <a:r>
              <a:rPr lang="cs-CZ" dirty="0" err="1" smtClean="0"/>
              <a:t>atlantoocipitalis</a:t>
            </a:r>
            <a:r>
              <a:rPr lang="cs-CZ" dirty="0" smtClean="0"/>
              <a:t>, </a:t>
            </a:r>
            <a:r>
              <a:rPr lang="cs-CZ" dirty="0" err="1" smtClean="0"/>
              <a:t>atlantoaxialis</a:t>
            </a:r>
            <a:r>
              <a:rPr lang="cs-CZ" dirty="0" smtClean="0"/>
              <a:t> </a:t>
            </a:r>
            <a:r>
              <a:rPr lang="cs-CZ" dirty="0" err="1" smtClean="0"/>
              <a:t>mediana</a:t>
            </a:r>
            <a:r>
              <a:rPr lang="cs-CZ" dirty="0" smtClean="0"/>
              <a:t>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lateralis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664257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Cranium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Splanchnocranium</a:t>
            </a:r>
            <a:endParaRPr lang="cs-CZ" dirty="0" smtClean="0"/>
          </a:p>
          <a:p>
            <a:r>
              <a:rPr lang="cs-CZ" dirty="0" err="1" smtClean="0"/>
              <a:t>Neurocranium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Calva</a:t>
            </a:r>
            <a:r>
              <a:rPr lang="cs-CZ" dirty="0" smtClean="0"/>
              <a:t> </a:t>
            </a:r>
            <a:r>
              <a:rPr lang="cs-CZ" dirty="0" err="1" smtClean="0"/>
              <a:t>cranialis</a:t>
            </a:r>
            <a:endParaRPr lang="cs-CZ" dirty="0" smtClean="0"/>
          </a:p>
          <a:p>
            <a:r>
              <a:rPr lang="cs-CZ" dirty="0" smtClean="0"/>
              <a:t>Basis </a:t>
            </a:r>
            <a:r>
              <a:rPr lang="cs-CZ" dirty="0" err="1" smtClean="0"/>
              <a:t>cranialis</a:t>
            </a:r>
            <a:endParaRPr lang="cs-CZ" dirty="0" smtClean="0"/>
          </a:p>
          <a:p>
            <a:r>
              <a:rPr lang="cs-CZ" dirty="0" err="1" smtClean="0"/>
              <a:t>Cavitas</a:t>
            </a:r>
            <a:r>
              <a:rPr lang="cs-CZ" dirty="0" smtClean="0"/>
              <a:t> </a:t>
            </a:r>
            <a:r>
              <a:rPr lang="cs-CZ" dirty="0" err="1" smtClean="0"/>
              <a:t>cranialis</a:t>
            </a:r>
            <a:endParaRPr lang="cs-CZ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8245" t="33316" r="50667" b="10788"/>
          <a:stretch>
            <a:fillRect/>
          </a:stretch>
        </p:blipFill>
        <p:spPr bwMode="auto">
          <a:xfrm>
            <a:off x="5735782" y="583739"/>
            <a:ext cx="5023261" cy="564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61901"/>
            <a:ext cx="6203868" cy="728787"/>
          </a:xfrm>
        </p:spPr>
        <p:txBody>
          <a:bodyPr>
            <a:normAutofit fontScale="90000"/>
          </a:bodyPr>
          <a:lstStyle/>
          <a:p>
            <a:r>
              <a:rPr lang="cs-CZ" dirty="0" err="1" smtClean="0">
                <a:solidFill>
                  <a:srgbClr val="FF0066"/>
                </a:solidFill>
              </a:rPr>
              <a:t>Art</a:t>
            </a:r>
            <a:r>
              <a:rPr lang="cs-CZ" dirty="0" smtClean="0">
                <a:solidFill>
                  <a:srgbClr val="FF0066"/>
                </a:solidFill>
              </a:rPr>
              <a:t>. </a:t>
            </a:r>
            <a:r>
              <a:rPr lang="cs-CZ" dirty="0" err="1" smtClean="0">
                <a:solidFill>
                  <a:srgbClr val="FF0066"/>
                </a:solidFill>
              </a:rPr>
              <a:t>temporomandibularis</a:t>
            </a:r>
            <a:r>
              <a:rPr lang="cs-CZ" dirty="0" smtClean="0">
                <a:solidFill>
                  <a:srgbClr val="FF0066"/>
                </a:solidFill>
              </a:rPr>
              <a:t> (čelistní)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26324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/>
              <a:t>Discus</a:t>
            </a:r>
            <a:r>
              <a:rPr lang="cs-CZ" dirty="0" smtClean="0"/>
              <a:t> </a:t>
            </a:r>
            <a:r>
              <a:rPr lang="cs-CZ" dirty="0" err="1" smtClean="0"/>
              <a:t>articularis</a:t>
            </a:r>
            <a:r>
              <a:rPr lang="cs-CZ" dirty="0" smtClean="0"/>
              <a:t> (úpon </a:t>
            </a:r>
            <a:r>
              <a:rPr lang="cs-CZ" i="1" dirty="0" smtClean="0"/>
              <a:t>m. </a:t>
            </a:r>
            <a:r>
              <a:rPr lang="cs-CZ" i="1" dirty="0" err="1" smtClean="0"/>
              <a:t>pterygoideus</a:t>
            </a:r>
            <a:r>
              <a:rPr lang="cs-CZ" i="1" dirty="0" smtClean="0"/>
              <a:t> </a:t>
            </a:r>
            <a:r>
              <a:rPr lang="cs-CZ" i="1" dirty="0" err="1" smtClean="0"/>
              <a:t>lateralis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Caput</a:t>
            </a:r>
            <a:r>
              <a:rPr lang="cs-CZ" dirty="0" smtClean="0"/>
              <a:t> </a:t>
            </a:r>
            <a:r>
              <a:rPr lang="cs-CZ" dirty="0" err="1" smtClean="0"/>
              <a:t>mandibulae</a:t>
            </a:r>
            <a:r>
              <a:rPr lang="cs-CZ" dirty="0" smtClean="0"/>
              <a:t>, </a:t>
            </a:r>
            <a:r>
              <a:rPr lang="cs-CZ" dirty="0" err="1" smtClean="0"/>
              <a:t>fossa</a:t>
            </a:r>
            <a:r>
              <a:rPr lang="cs-CZ" dirty="0" smtClean="0"/>
              <a:t> </a:t>
            </a:r>
            <a:r>
              <a:rPr lang="cs-CZ" dirty="0" err="1" smtClean="0"/>
              <a:t>mandibularis</a:t>
            </a:r>
            <a:r>
              <a:rPr lang="cs-CZ" dirty="0" smtClean="0"/>
              <a:t>+</a:t>
            </a:r>
            <a:r>
              <a:rPr lang="cs-CZ" dirty="0" err="1" smtClean="0"/>
              <a:t>tuberculum</a:t>
            </a:r>
            <a:r>
              <a:rPr lang="cs-CZ" dirty="0" smtClean="0"/>
              <a:t> </a:t>
            </a:r>
            <a:r>
              <a:rPr lang="cs-CZ" dirty="0" err="1" smtClean="0"/>
              <a:t>articulare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Lig. </a:t>
            </a:r>
            <a:r>
              <a:rPr lang="cs-CZ" dirty="0" err="1" smtClean="0"/>
              <a:t>laterale</a:t>
            </a:r>
            <a:endParaRPr lang="cs-CZ" dirty="0" smtClean="0"/>
          </a:p>
          <a:p>
            <a:r>
              <a:rPr lang="cs-CZ" dirty="0" smtClean="0"/>
              <a:t>Lig. </a:t>
            </a:r>
            <a:r>
              <a:rPr lang="cs-CZ" dirty="0" err="1" smtClean="0"/>
              <a:t>mediale</a:t>
            </a:r>
            <a:endParaRPr lang="cs-CZ" dirty="0" smtClean="0"/>
          </a:p>
          <a:p>
            <a:r>
              <a:rPr lang="cs-CZ" dirty="0" smtClean="0"/>
              <a:t>Lig. </a:t>
            </a:r>
            <a:r>
              <a:rPr lang="cs-CZ" dirty="0" err="1" smtClean="0"/>
              <a:t>sphenomandibulare</a:t>
            </a:r>
            <a:r>
              <a:rPr lang="cs-CZ" dirty="0" smtClean="0"/>
              <a:t> </a:t>
            </a:r>
          </a:p>
          <a:p>
            <a:endParaRPr lang="cs-CZ" dirty="0"/>
          </a:p>
          <a:p>
            <a:r>
              <a:rPr lang="cs-CZ" dirty="0" smtClean="0"/>
              <a:t>Deprese, elevace, protrakce, </a:t>
            </a:r>
            <a:r>
              <a:rPr lang="cs-CZ" dirty="0" err="1" smtClean="0"/>
              <a:t>retrakce</a:t>
            </a:r>
            <a:r>
              <a:rPr lang="cs-CZ" dirty="0" smtClean="0"/>
              <a:t>, pohyby do stran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36143" t="19358" r="38286" b="38971"/>
          <a:stretch/>
        </p:blipFill>
        <p:spPr>
          <a:xfrm>
            <a:off x="7185888" y="1234743"/>
            <a:ext cx="4676503" cy="428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2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66"/>
                </a:solidFill>
              </a:rPr>
              <a:t>art</a:t>
            </a:r>
            <a:r>
              <a:rPr lang="cs-CZ" dirty="0" smtClean="0">
                <a:solidFill>
                  <a:srgbClr val="FF0066"/>
                </a:solidFill>
              </a:rPr>
              <a:t>. </a:t>
            </a:r>
            <a:r>
              <a:rPr lang="cs-CZ" dirty="0" err="1" smtClean="0">
                <a:solidFill>
                  <a:srgbClr val="FF0066"/>
                </a:solidFill>
              </a:rPr>
              <a:t>atlantoocipitalis</a:t>
            </a:r>
            <a:r>
              <a:rPr lang="cs-CZ" dirty="0" smtClean="0">
                <a:solidFill>
                  <a:srgbClr val="FF0066"/>
                </a:solidFill>
              </a:rPr>
              <a:t/>
            </a:r>
            <a:br>
              <a:rPr lang="cs-CZ" dirty="0" smtClean="0">
                <a:solidFill>
                  <a:srgbClr val="FF0066"/>
                </a:solidFill>
              </a:rPr>
            </a:br>
            <a:r>
              <a:rPr lang="cs-CZ" dirty="0" smtClean="0">
                <a:solidFill>
                  <a:srgbClr val="FF0066"/>
                </a:solidFill>
              </a:rPr>
              <a:t>(</a:t>
            </a:r>
            <a:r>
              <a:rPr lang="cs-CZ" dirty="0" err="1" smtClean="0">
                <a:solidFill>
                  <a:srgbClr val="FF0066"/>
                </a:solidFill>
              </a:rPr>
              <a:t>nosičotýlní</a:t>
            </a:r>
            <a:r>
              <a:rPr lang="cs-CZ" dirty="0" smtClean="0">
                <a:solidFill>
                  <a:srgbClr val="FF0066"/>
                </a:solidFill>
              </a:rPr>
              <a:t> kloub)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322621" cy="4351338"/>
          </a:xfrm>
        </p:spPr>
        <p:txBody>
          <a:bodyPr/>
          <a:lstStyle/>
          <a:p>
            <a:r>
              <a:rPr lang="cs-CZ" dirty="0" err="1" smtClean="0"/>
              <a:t>Condylus</a:t>
            </a:r>
            <a:r>
              <a:rPr lang="cs-CZ" dirty="0" smtClean="0"/>
              <a:t> </a:t>
            </a:r>
            <a:r>
              <a:rPr lang="cs-CZ" dirty="0" err="1" smtClean="0"/>
              <a:t>occipitalis</a:t>
            </a:r>
            <a:r>
              <a:rPr lang="cs-CZ" dirty="0" smtClean="0"/>
              <a:t>+facies </a:t>
            </a:r>
            <a:r>
              <a:rPr lang="cs-CZ" dirty="0" err="1" smtClean="0"/>
              <a:t>articularis</a:t>
            </a:r>
            <a:r>
              <a:rPr lang="cs-CZ" dirty="0" smtClean="0"/>
              <a:t> superior</a:t>
            </a:r>
          </a:p>
          <a:p>
            <a:r>
              <a:rPr lang="cs-CZ" dirty="0" smtClean="0"/>
              <a:t>Pohyb: v předozadním směru, stranové posuny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l="36238" t="20984" r="41190" b="37450"/>
          <a:stretch/>
        </p:blipFill>
        <p:spPr>
          <a:xfrm>
            <a:off x="4607626" y="3611963"/>
            <a:ext cx="2645979" cy="274087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/>
          <a:srcRect l="36026" t="14709" r="38378" b="15158"/>
          <a:stretch/>
        </p:blipFill>
        <p:spPr>
          <a:xfrm>
            <a:off x="7775367" y="150420"/>
            <a:ext cx="4106786" cy="632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28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51369" cy="1325563"/>
          </a:xfrm>
        </p:spPr>
        <p:txBody>
          <a:bodyPr>
            <a:normAutofit fontScale="90000"/>
          </a:bodyPr>
          <a:lstStyle/>
          <a:p>
            <a:r>
              <a:rPr lang="cs-CZ" dirty="0" err="1" smtClean="0">
                <a:solidFill>
                  <a:srgbClr val="FF0066"/>
                </a:solidFill>
              </a:rPr>
              <a:t>Art</a:t>
            </a:r>
            <a:r>
              <a:rPr lang="cs-CZ" dirty="0" smtClean="0">
                <a:solidFill>
                  <a:srgbClr val="FF0066"/>
                </a:solidFill>
              </a:rPr>
              <a:t>. </a:t>
            </a:r>
            <a:r>
              <a:rPr lang="cs-CZ" dirty="0" err="1" smtClean="0">
                <a:solidFill>
                  <a:srgbClr val="FF0066"/>
                </a:solidFill>
              </a:rPr>
              <a:t>atlantoaxialis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mediana</a:t>
            </a:r>
            <a:r>
              <a:rPr lang="cs-CZ" dirty="0" smtClean="0">
                <a:solidFill>
                  <a:srgbClr val="FF0066"/>
                </a:solidFill>
              </a:rPr>
              <a:t/>
            </a:r>
            <a:br>
              <a:rPr lang="cs-CZ" dirty="0" smtClean="0">
                <a:solidFill>
                  <a:srgbClr val="FF0066"/>
                </a:solidFill>
              </a:rPr>
            </a:br>
            <a:r>
              <a:rPr lang="cs-CZ" dirty="0" smtClean="0">
                <a:solidFill>
                  <a:srgbClr val="FF0066"/>
                </a:solidFill>
              </a:rPr>
              <a:t>(střední </a:t>
            </a:r>
            <a:r>
              <a:rPr lang="cs-CZ" dirty="0" err="1" smtClean="0">
                <a:solidFill>
                  <a:srgbClr val="FF0066"/>
                </a:solidFill>
              </a:rPr>
              <a:t>nosičočepovcový</a:t>
            </a:r>
            <a:r>
              <a:rPr lang="cs-CZ" dirty="0" smtClean="0">
                <a:solidFill>
                  <a:srgbClr val="FF0066"/>
                </a:solidFill>
              </a:rPr>
              <a:t> kloub) 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099462" cy="4351338"/>
          </a:xfrm>
        </p:spPr>
        <p:txBody>
          <a:bodyPr/>
          <a:lstStyle/>
          <a:p>
            <a:r>
              <a:rPr lang="cs-CZ" dirty="0" smtClean="0"/>
              <a:t>Dnes axis + fovea </a:t>
            </a:r>
            <a:r>
              <a:rPr lang="cs-CZ" dirty="0" err="1" smtClean="0"/>
              <a:t>dentis</a:t>
            </a:r>
            <a:endParaRPr lang="cs-CZ" dirty="0" smtClean="0"/>
          </a:p>
          <a:p>
            <a:r>
              <a:rPr lang="cs-CZ" dirty="0" smtClean="0"/>
              <a:t>Lig. </a:t>
            </a:r>
            <a:r>
              <a:rPr lang="cs-CZ" dirty="0" err="1" smtClean="0"/>
              <a:t>transversum</a:t>
            </a:r>
            <a:r>
              <a:rPr lang="cs-CZ" dirty="0" smtClean="0"/>
              <a:t> </a:t>
            </a:r>
            <a:r>
              <a:rPr lang="cs-CZ" dirty="0" err="1" smtClean="0"/>
              <a:t>atlantis</a:t>
            </a:r>
            <a:endParaRPr lang="cs-CZ" dirty="0" smtClean="0"/>
          </a:p>
          <a:p>
            <a:r>
              <a:rPr lang="cs-CZ" dirty="0" smtClean="0"/>
              <a:t>Lig. </a:t>
            </a:r>
            <a:r>
              <a:rPr lang="cs-CZ" dirty="0" err="1" smtClean="0"/>
              <a:t>cruciforme</a:t>
            </a:r>
            <a:endParaRPr lang="cs-CZ" dirty="0" smtClean="0"/>
          </a:p>
          <a:p>
            <a:r>
              <a:rPr lang="cs-CZ" dirty="0" err="1" smtClean="0"/>
              <a:t>Ligg</a:t>
            </a:r>
            <a:r>
              <a:rPr lang="cs-CZ" dirty="0" smtClean="0"/>
              <a:t>. </a:t>
            </a:r>
            <a:r>
              <a:rPr lang="cs-CZ" dirty="0" err="1" smtClean="0"/>
              <a:t>alaria</a:t>
            </a:r>
            <a:r>
              <a:rPr lang="cs-CZ" dirty="0" smtClean="0"/>
              <a:t> – dnes axis - kondyly</a:t>
            </a:r>
          </a:p>
          <a:p>
            <a:r>
              <a:rPr lang="cs-CZ" dirty="0" err="1" smtClean="0"/>
              <a:t>Membrana</a:t>
            </a:r>
            <a:r>
              <a:rPr lang="cs-CZ" dirty="0" smtClean="0"/>
              <a:t> </a:t>
            </a:r>
            <a:r>
              <a:rPr lang="cs-CZ" dirty="0" err="1" smtClean="0"/>
              <a:t>atlantoocipitalis</a:t>
            </a:r>
            <a:r>
              <a:rPr lang="cs-CZ" dirty="0" smtClean="0"/>
              <a:t> </a:t>
            </a:r>
            <a:r>
              <a:rPr lang="cs-CZ" dirty="0" err="1" smtClean="0"/>
              <a:t>anterior</a:t>
            </a:r>
            <a:r>
              <a:rPr lang="cs-CZ" dirty="0" smtClean="0"/>
              <a:t>, </a:t>
            </a:r>
            <a:r>
              <a:rPr lang="cs-CZ" dirty="0" err="1" smtClean="0"/>
              <a:t>posterior</a:t>
            </a:r>
            <a:endParaRPr lang="cs-CZ" dirty="0" smtClean="0"/>
          </a:p>
          <a:p>
            <a:r>
              <a:rPr lang="cs-CZ" dirty="0" err="1" smtClean="0"/>
              <a:t>Mambrana</a:t>
            </a:r>
            <a:r>
              <a:rPr lang="cs-CZ" dirty="0" smtClean="0"/>
              <a:t> </a:t>
            </a:r>
            <a:r>
              <a:rPr lang="cs-CZ" dirty="0" err="1" smtClean="0"/>
              <a:t>tectoria</a:t>
            </a:r>
            <a:r>
              <a:rPr lang="cs-CZ" dirty="0" smtClean="0"/>
              <a:t> (krycí) – pokračuje v lig. </a:t>
            </a:r>
            <a:r>
              <a:rPr lang="cs-CZ" dirty="0" err="1" smtClean="0"/>
              <a:t>longitudinale</a:t>
            </a:r>
            <a:r>
              <a:rPr lang="cs-CZ" dirty="0" smtClean="0"/>
              <a:t> </a:t>
            </a:r>
            <a:r>
              <a:rPr lang="cs-CZ" dirty="0" err="1" smtClean="0"/>
              <a:t>posterius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9467" t="33707" r="52355" b="11111"/>
          <a:stretch>
            <a:fillRect/>
          </a:stretch>
        </p:blipFill>
        <p:spPr bwMode="auto">
          <a:xfrm>
            <a:off x="7253923" y="356260"/>
            <a:ext cx="4775781" cy="584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66"/>
                </a:solidFill>
              </a:rPr>
              <a:t>Art</a:t>
            </a:r>
            <a:r>
              <a:rPr lang="cs-CZ" dirty="0" smtClean="0">
                <a:solidFill>
                  <a:srgbClr val="FF0066"/>
                </a:solidFill>
              </a:rPr>
              <a:t>. </a:t>
            </a:r>
            <a:r>
              <a:rPr lang="cs-CZ" dirty="0" err="1" smtClean="0">
                <a:solidFill>
                  <a:srgbClr val="FF0066"/>
                </a:solidFill>
              </a:rPr>
              <a:t>atlantoaxialis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lateralis</a:t>
            </a:r>
            <a:r>
              <a:rPr lang="cs-CZ" dirty="0" smtClean="0">
                <a:solidFill>
                  <a:srgbClr val="FF0066"/>
                </a:solidFill>
              </a:rPr>
              <a:t> (boční </a:t>
            </a:r>
            <a:r>
              <a:rPr lang="cs-CZ" dirty="0" err="1" smtClean="0">
                <a:solidFill>
                  <a:srgbClr val="FF0066"/>
                </a:solidFill>
              </a:rPr>
              <a:t>nosičočepovcový</a:t>
            </a:r>
            <a:r>
              <a:rPr lang="cs-CZ" dirty="0" smtClean="0">
                <a:solidFill>
                  <a:srgbClr val="FF0066"/>
                </a:solidFill>
              </a:rPr>
              <a:t> kloub)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Spojení </a:t>
            </a:r>
            <a:r>
              <a:rPr lang="cs-CZ" dirty="0" err="1" smtClean="0"/>
              <a:t>procc</a:t>
            </a:r>
            <a:r>
              <a:rPr lang="cs-CZ" dirty="0" smtClean="0"/>
              <a:t>. </a:t>
            </a:r>
            <a:r>
              <a:rPr lang="cs-CZ" dirty="0" err="1" smtClean="0"/>
              <a:t>articulares</a:t>
            </a:r>
            <a:r>
              <a:rPr lang="cs-CZ" dirty="0" smtClean="0"/>
              <a:t> C1 a C2</a:t>
            </a:r>
          </a:p>
          <a:p>
            <a:r>
              <a:rPr lang="cs-CZ" dirty="0" smtClean="0"/>
              <a:t>Pohyby: rotační</a:t>
            </a:r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Cavitas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cranialis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fossa</a:t>
            </a:r>
            <a:r>
              <a:rPr lang="cs-CZ" dirty="0" smtClean="0"/>
              <a:t> </a:t>
            </a:r>
            <a:r>
              <a:rPr lang="cs-CZ" dirty="0" err="1" smtClean="0"/>
              <a:t>cranialis</a:t>
            </a:r>
            <a:r>
              <a:rPr lang="cs-CZ" dirty="0" smtClean="0"/>
              <a:t> </a:t>
            </a:r>
            <a:r>
              <a:rPr lang="cs-CZ" dirty="0" err="1" smtClean="0"/>
              <a:t>anterior</a:t>
            </a:r>
            <a:r>
              <a:rPr lang="cs-CZ" dirty="0" smtClean="0"/>
              <a:t>, media, </a:t>
            </a:r>
            <a:r>
              <a:rPr lang="cs-CZ" dirty="0" err="1" smtClean="0"/>
              <a:t>posterior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5744" t="46683" r="58827" b="24184"/>
          <a:stretch>
            <a:fillRect/>
          </a:stretch>
        </p:blipFill>
        <p:spPr bwMode="auto">
          <a:xfrm>
            <a:off x="1163782" y="2442178"/>
            <a:ext cx="3253839" cy="38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Splanchnocranium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553197" cy="4351338"/>
          </a:xfrm>
        </p:spPr>
        <p:txBody>
          <a:bodyPr/>
          <a:lstStyle/>
          <a:p>
            <a:r>
              <a:rPr lang="cs-CZ" dirty="0" err="1" smtClean="0"/>
              <a:t>Fossa</a:t>
            </a:r>
            <a:r>
              <a:rPr lang="cs-CZ" dirty="0" smtClean="0"/>
              <a:t> </a:t>
            </a:r>
            <a:r>
              <a:rPr lang="cs-CZ" dirty="0" err="1" smtClean="0"/>
              <a:t>temporalis</a:t>
            </a:r>
            <a:r>
              <a:rPr lang="cs-CZ" dirty="0" smtClean="0"/>
              <a:t>, </a:t>
            </a:r>
            <a:r>
              <a:rPr lang="cs-CZ" dirty="0" err="1" smtClean="0"/>
              <a:t>infratemporalis</a:t>
            </a:r>
            <a:r>
              <a:rPr lang="cs-CZ" dirty="0" smtClean="0"/>
              <a:t>, </a:t>
            </a:r>
            <a:r>
              <a:rPr lang="cs-CZ" dirty="0" err="1" smtClean="0"/>
              <a:t>pterygopalatina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2814" t="37541" r="46489" b="14944"/>
          <a:stretch>
            <a:fillRect/>
          </a:stretch>
        </p:blipFill>
        <p:spPr bwMode="auto">
          <a:xfrm>
            <a:off x="5759533" y="1900053"/>
            <a:ext cx="5582036" cy="407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Spojení kostí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Sutura:</a:t>
            </a:r>
          </a:p>
          <a:p>
            <a:pPr lvl="1"/>
            <a:r>
              <a:rPr lang="cs-CZ" dirty="0" err="1" smtClean="0"/>
              <a:t>Coronalis</a:t>
            </a:r>
            <a:r>
              <a:rPr lang="cs-CZ" dirty="0" smtClean="0"/>
              <a:t> – korunový šev</a:t>
            </a:r>
          </a:p>
          <a:p>
            <a:pPr lvl="1"/>
            <a:r>
              <a:rPr lang="cs-CZ" dirty="0" err="1" smtClean="0"/>
              <a:t>Sagitalis</a:t>
            </a:r>
            <a:r>
              <a:rPr lang="cs-CZ" dirty="0" smtClean="0"/>
              <a:t> - šípový</a:t>
            </a:r>
          </a:p>
          <a:p>
            <a:pPr lvl="1"/>
            <a:r>
              <a:rPr lang="cs-CZ" dirty="0" err="1" smtClean="0"/>
              <a:t>Lambdoidea</a:t>
            </a:r>
            <a:r>
              <a:rPr lang="cs-CZ" dirty="0" smtClean="0"/>
              <a:t> - lambdový</a:t>
            </a:r>
          </a:p>
          <a:p>
            <a:pPr lvl="1"/>
            <a:r>
              <a:rPr lang="cs-CZ" dirty="0" err="1" smtClean="0"/>
              <a:t>Squamosa</a:t>
            </a:r>
            <a:r>
              <a:rPr lang="cs-CZ" dirty="0" smtClean="0"/>
              <a:t> - šupinový</a:t>
            </a:r>
          </a:p>
          <a:p>
            <a:pPr lvl="1"/>
            <a:r>
              <a:rPr lang="cs-CZ" dirty="0" err="1" smtClean="0"/>
              <a:t>Frontalis</a:t>
            </a:r>
            <a:r>
              <a:rPr lang="cs-CZ" dirty="0" smtClean="0"/>
              <a:t> – čelní</a:t>
            </a:r>
          </a:p>
          <a:p>
            <a:pPr lvl="1"/>
            <a:endParaRPr lang="cs-CZ" dirty="0" smtClean="0"/>
          </a:p>
          <a:p>
            <a:pPr lvl="1"/>
            <a:r>
              <a:rPr lang="cs-CZ" dirty="0" err="1" smtClean="0"/>
              <a:t>Synchondrosis</a:t>
            </a:r>
            <a:r>
              <a:rPr lang="cs-CZ" dirty="0" smtClean="0"/>
              <a:t>, syndesmosis, </a:t>
            </a:r>
            <a:r>
              <a:rPr lang="cs-CZ" dirty="0" err="1" smtClean="0"/>
              <a:t>synostosis</a:t>
            </a:r>
            <a:r>
              <a:rPr lang="cs-CZ" dirty="0" smtClean="0"/>
              <a:t>, </a:t>
            </a:r>
            <a:r>
              <a:rPr lang="cs-CZ" dirty="0" err="1" smtClean="0"/>
              <a:t>gomphosis</a:t>
            </a:r>
            <a:endParaRPr lang="cs-CZ" dirty="0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 l="17201" t="28060" r="69780" b="50891"/>
          <a:stretch>
            <a:fillRect/>
          </a:stretch>
        </p:blipFill>
        <p:spPr bwMode="auto">
          <a:xfrm>
            <a:off x="8827008" y="1109471"/>
            <a:ext cx="2714699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 l="16578" t="33324" r="49733" b="10925"/>
          <a:stretch>
            <a:fillRect/>
          </a:stretch>
        </p:blipFill>
        <p:spPr bwMode="auto">
          <a:xfrm>
            <a:off x="6050062" y="1080938"/>
            <a:ext cx="2691602" cy="278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Novorozenec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Fonticuli</a:t>
            </a:r>
            <a:r>
              <a:rPr lang="cs-CZ" dirty="0" smtClean="0"/>
              <a:t> </a:t>
            </a:r>
            <a:r>
              <a:rPr lang="cs-CZ" dirty="0" err="1" smtClean="0"/>
              <a:t>cranii</a:t>
            </a:r>
            <a:r>
              <a:rPr lang="cs-CZ" dirty="0" smtClean="0"/>
              <a:t>:</a:t>
            </a:r>
          </a:p>
          <a:p>
            <a:pPr lvl="2"/>
            <a:r>
              <a:rPr lang="cs-CZ" dirty="0" err="1" smtClean="0"/>
              <a:t>Fonticulus</a:t>
            </a:r>
            <a:r>
              <a:rPr lang="cs-CZ" dirty="0" smtClean="0"/>
              <a:t> </a:t>
            </a:r>
            <a:r>
              <a:rPr lang="cs-CZ" dirty="0" err="1" smtClean="0"/>
              <a:t>anterior</a:t>
            </a:r>
            <a:endParaRPr lang="cs-CZ" dirty="0" smtClean="0"/>
          </a:p>
          <a:p>
            <a:pPr lvl="2"/>
            <a:r>
              <a:rPr lang="cs-CZ" dirty="0" err="1" smtClean="0"/>
              <a:t>Posterior</a:t>
            </a:r>
            <a:endParaRPr lang="cs-CZ" dirty="0" smtClean="0"/>
          </a:p>
          <a:p>
            <a:pPr lvl="2"/>
            <a:r>
              <a:rPr lang="cs-CZ" dirty="0" err="1" smtClean="0"/>
              <a:t>Sphenoidalis</a:t>
            </a:r>
            <a:endParaRPr lang="cs-CZ" dirty="0" smtClean="0"/>
          </a:p>
          <a:p>
            <a:pPr lvl="2"/>
            <a:r>
              <a:rPr lang="cs-CZ" dirty="0" err="1" smtClean="0"/>
              <a:t>Mastoideus</a:t>
            </a:r>
            <a:endParaRPr lang="cs-CZ" dirty="0" smtClean="0"/>
          </a:p>
          <a:p>
            <a:pPr lvl="2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5067" t="7916" r="38190" b="17629"/>
          <a:stretch/>
        </p:blipFill>
        <p:spPr>
          <a:xfrm>
            <a:off x="7267699" y="361113"/>
            <a:ext cx="4000747" cy="62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59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Sexuální dimorfismus</a:t>
            </a: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140" t="53291" r="56427" b="30335"/>
          <a:stretch>
            <a:fillRect/>
          </a:stretch>
        </p:blipFill>
        <p:spPr bwMode="auto">
          <a:xfrm>
            <a:off x="356260" y="2006931"/>
            <a:ext cx="6068291" cy="289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Dutiny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 smtClean="0"/>
              <a:t>Cavitas</a:t>
            </a:r>
            <a:r>
              <a:rPr lang="cs-CZ" b="1" dirty="0" smtClean="0"/>
              <a:t> </a:t>
            </a:r>
            <a:r>
              <a:rPr lang="cs-CZ" b="1" dirty="0" err="1" smtClean="0"/>
              <a:t>nasi</a:t>
            </a:r>
            <a:r>
              <a:rPr lang="cs-CZ" dirty="0" smtClean="0"/>
              <a:t>: apertura </a:t>
            </a:r>
            <a:r>
              <a:rPr lang="cs-CZ" dirty="0" err="1" smtClean="0"/>
              <a:t>piriformis</a:t>
            </a:r>
            <a:r>
              <a:rPr lang="cs-CZ" dirty="0" smtClean="0"/>
              <a:t>, vedlejší dutiny nosní (sinus </a:t>
            </a:r>
            <a:r>
              <a:rPr lang="cs-CZ" dirty="0" err="1" smtClean="0"/>
              <a:t>paranasalis</a:t>
            </a:r>
            <a:r>
              <a:rPr lang="cs-CZ" dirty="0" smtClean="0"/>
              <a:t>).</a:t>
            </a:r>
          </a:p>
          <a:p>
            <a:pPr lvl="1"/>
            <a:r>
              <a:rPr lang="cs-CZ" dirty="0" err="1" smtClean="0"/>
              <a:t>Ossa</a:t>
            </a:r>
            <a:r>
              <a:rPr lang="cs-CZ" dirty="0" smtClean="0"/>
              <a:t> </a:t>
            </a:r>
            <a:r>
              <a:rPr lang="cs-CZ" dirty="0" err="1" smtClean="0"/>
              <a:t>nasalia</a:t>
            </a:r>
            <a:r>
              <a:rPr lang="cs-CZ" dirty="0" smtClean="0"/>
              <a:t>, frontale, </a:t>
            </a:r>
            <a:r>
              <a:rPr lang="cs-CZ" dirty="0" err="1" smtClean="0"/>
              <a:t>ethmoidale</a:t>
            </a:r>
            <a:r>
              <a:rPr lang="cs-CZ" dirty="0" smtClean="0"/>
              <a:t>, </a:t>
            </a:r>
            <a:r>
              <a:rPr lang="cs-CZ" dirty="0" err="1" smtClean="0"/>
              <a:t>sphenoidale</a:t>
            </a:r>
            <a:r>
              <a:rPr lang="cs-CZ" dirty="0" smtClean="0"/>
              <a:t>.</a:t>
            </a:r>
          </a:p>
          <a:p>
            <a:pPr lvl="1"/>
            <a:r>
              <a:rPr lang="cs-CZ" dirty="0" smtClean="0"/>
              <a:t>Septum </a:t>
            </a:r>
            <a:r>
              <a:rPr lang="cs-CZ" dirty="0" err="1" smtClean="0"/>
              <a:t>nasi</a:t>
            </a:r>
            <a:r>
              <a:rPr lang="cs-CZ" dirty="0" smtClean="0"/>
              <a:t>, </a:t>
            </a:r>
            <a:r>
              <a:rPr lang="cs-CZ" dirty="0" err="1" smtClean="0"/>
              <a:t>choanae</a:t>
            </a:r>
            <a:r>
              <a:rPr lang="cs-CZ" dirty="0" smtClean="0"/>
              <a:t>, </a:t>
            </a:r>
            <a:r>
              <a:rPr lang="cs-CZ" dirty="0" err="1" smtClean="0"/>
              <a:t>concha</a:t>
            </a:r>
            <a:r>
              <a:rPr lang="cs-CZ" dirty="0" smtClean="0"/>
              <a:t> </a:t>
            </a:r>
            <a:r>
              <a:rPr lang="cs-CZ" dirty="0" err="1" smtClean="0"/>
              <a:t>nasalis</a:t>
            </a:r>
            <a:r>
              <a:rPr lang="cs-CZ" dirty="0" smtClean="0"/>
              <a:t> superior, media, </a:t>
            </a:r>
            <a:r>
              <a:rPr lang="cs-CZ" dirty="0" err="1" smtClean="0"/>
              <a:t>inferior</a:t>
            </a:r>
            <a:r>
              <a:rPr lang="cs-CZ" dirty="0" smtClean="0"/>
              <a:t> (</a:t>
            </a:r>
            <a:r>
              <a:rPr lang="cs-CZ" dirty="0" err="1" smtClean="0"/>
              <a:t>meatus</a:t>
            </a:r>
            <a:r>
              <a:rPr lang="cs-CZ" dirty="0" smtClean="0"/>
              <a:t> </a:t>
            </a:r>
            <a:r>
              <a:rPr lang="cs-CZ" dirty="0" err="1" smtClean="0"/>
              <a:t>nasi</a:t>
            </a:r>
            <a:r>
              <a:rPr lang="cs-CZ" dirty="0" smtClean="0"/>
              <a:t> sup, med, </a:t>
            </a:r>
            <a:r>
              <a:rPr lang="cs-CZ" dirty="0" err="1" smtClean="0"/>
              <a:t>inf</a:t>
            </a:r>
            <a:r>
              <a:rPr lang="cs-CZ" dirty="0" smtClean="0"/>
              <a:t>)</a:t>
            </a:r>
          </a:p>
          <a:p>
            <a:r>
              <a:rPr lang="cs-CZ" b="1" dirty="0" err="1" smtClean="0"/>
              <a:t>Cavitas</a:t>
            </a:r>
            <a:r>
              <a:rPr lang="cs-CZ" b="1" dirty="0" smtClean="0"/>
              <a:t> </a:t>
            </a:r>
            <a:r>
              <a:rPr lang="cs-CZ" b="1" dirty="0" err="1" smtClean="0"/>
              <a:t>orbitalis</a:t>
            </a:r>
            <a:r>
              <a:rPr lang="cs-CZ" dirty="0" smtClean="0"/>
              <a:t>: os frontale, </a:t>
            </a:r>
            <a:r>
              <a:rPr lang="cs-CZ" dirty="0" err="1" smtClean="0"/>
              <a:t>lacrimale</a:t>
            </a:r>
            <a:r>
              <a:rPr lang="cs-CZ" dirty="0" smtClean="0"/>
              <a:t>, </a:t>
            </a:r>
            <a:r>
              <a:rPr lang="cs-CZ" dirty="0" err="1" smtClean="0"/>
              <a:t>ethmoidale</a:t>
            </a:r>
            <a:r>
              <a:rPr lang="cs-CZ" dirty="0" smtClean="0"/>
              <a:t>, </a:t>
            </a:r>
            <a:r>
              <a:rPr lang="cs-CZ" dirty="0" err="1" smtClean="0"/>
              <a:t>sphenoidale</a:t>
            </a:r>
            <a:r>
              <a:rPr lang="cs-CZ" dirty="0" smtClean="0"/>
              <a:t>, </a:t>
            </a:r>
            <a:r>
              <a:rPr lang="cs-CZ" dirty="0" err="1" smtClean="0"/>
              <a:t>maxilla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860</Words>
  <Application>Microsoft Office PowerPoint</Application>
  <PresentationFormat>Širokoúhlá obrazovka</PresentationFormat>
  <Paragraphs>168</Paragraphs>
  <Slides>33</Slides>
  <Notes>5</Notes>
  <HiddenSlides>1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Motiv Office</vt:lpstr>
      <vt:lpstr>Morfologie pohybového systému</vt:lpstr>
      <vt:lpstr>Semestr 2017</vt:lpstr>
      <vt:lpstr>Cranium</vt:lpstr>
      <vt:lpstr>Cavitas cranialis</vt:lpstr>
      <vt:lpstr>Splanchnocranium</vt:lpstr>
      <vt:lpstr>Spojení kostí</vt:lpstr>
      <vt:lpstr>Novorozenec</vt:lpstr>
      <vt:lpstr>Sexuální dimorfismus</vt:lpstr>
      <vt:lpstr>Dutiny</vt:lpstr>
      <vt:lpstr>Maxilla</vt:lpstr>
      <vt:lpstr>Prezentace aplikace PowerPoint</vt:lpstr>
      <vt:lpstr>Mandibula</vt:lpstr>
      <vt:lpstr>Os palatinum (patrová)</vt:lpstr>
      <vt:lpstr>Os zygomaticum (lícní)</vt:lpstr>
      <vt:lpstr>Os lacrimale (slzná)</vt:lpstr>
      <vt:lpstr>Vomer (radličná kost)</vt:lpstr>
      <vt:lpstr>Os nasale (nosní)</vt:lpstr>
      <vt:lpstr>Os hyoideum (jazylka)</vt:lpstr>
      <vt:lpstr>Prezentace aplikace PowerPoint</vt:lpstr>
      <vt:lpstr>Os ethmoidale (čichová)</vt:lpstr>
      <vt:lpstr>Prezentace aplikace PowerPoint</vt:lpstr>
      <vt:lpstr>Os occipitale (týlní)</vt:lpstr>
      <vt:lpstr>Prezentace aplikace PowerPoint</vt:lpstr>
      <vt:lpstr>Os sphenoidale (klínová)</vt:lpstr>
      <vt:lpstr>Prezentace aplikace PowerPoint</vt:lpstr>
      <vt:lpstr>Os temporale (spánková)</vt:lpstr>
      <vt:lpstr>Os frontale (čelní)</vt:lpstr>
      <vt:lpstr>Os parietale (temenní)</vt:lpstr>
      <vt:lpstr>Spojení na lebce</vt:lpstr>
      <vt:lpstr>Art. temporomandibularis (čelistní) </vt:lpstr>
      <vt:lpstr>art. atlantoocipitalis (nosičotýlní kloub)</vt:lpstr>
      <vt:lpstr>Art. atlantoaxialis mediana (střední nosičočepovcový kloub) </vt:lpstr>
      <vt:lpstr>Art. atlantoaxialis lateralis (boční nosičočepovcový kloub)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Morfologie pohybového systému</dc:title>
  <dc:creator>Marta Gimunová</dc:creator>
  <cp:lastModifiedBy>Marta Gimunová</cp:lastModifiedBy>
  <cp:revision>39</cp:revision>
  <dcterms:created xsi:type="dcterms:W3CDTF">2015-11-02T10:38:51Z</dcterms:created>
  <dcterms:modified xsi:type="dcterms:W3CDTF">2017-12-15T14:01:28Z</dcterms:modified>
</cp:coreProperties>
</file>