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9" r:id="rId3"/>
    <p:sldId id="270" r:id="rId4"/>
    <p:sldId id="291" r:id="rId5"/>
    <p:sldId id="273" r:id="rId6"/>
    <p:sldId id="276" r:id="rId7"/>
    <p:sldId id="275" r:id="rId8"/>
    <p:sldId id="274" r:id="rId9"/>
    <p:sldId id="294" r:id="rId10"/>
    <p:sldId id="271" r:id="rId11"/>
    <p:sldId id="290" r:id="rId12"/>
    <p:sldId id="283" r:id="rId13"/>
    <p:sldId id="272" r:id="rId14"/>
    <p:sldId id="278" r:id="rId15"/>
    <p:sldId id="277" r:id="rId16"/>
    <p:sldId id="279" r:id="rId17"/>
    <p:sldId id="280" r:id="rId18"/>
    <p:sldId id="282" r:id="rId19"/>
    <p:sldId id="298" r:id="rId20"/>
    <p:sldId id="295" r:id="rId21"/>
    <p:sldId id="296" r:id="rId22"/>
    <p:sldId id="284" r:id="rId23"/>
    <p:sldId id="281" r:id="rId24"/>
    <p:sldId id="297" r:id="rId25"/>
    <p:sldId id="292" r:id="rId26"/>
    <p:sldId id="285" r:id="rId27"/>
    <p:sldId id="286" r:id="rId28"/>
    <p:sldId id="287" r:id="rId29"/>
    <p:sldId id="288" r:id="rId30"/>
    <p:sldId id="266" r:id="rId31"/>
    <p:sldId id="293" r:id="rId32"/>
    <p:sldId id="301" r:id="rId33"/>
    <p:sldId id="302" r:id="rId34"/>
    <p:sldId id="303" r:id="rId35"/>
    <p:sldId id="299" r:id="rId36"/>
    <p:sldId id="305" r:id="rId37"/>
    <p:sldId id="306" r:id="rId38"/>
    <p:sldId id="307" r:id="rId39"/>
    <p:sldId id="308" r:id="rId40"/>
    <p:sldId id="267" r:id="rId41"/>
    <p:sldId id="318" r:id="rId42"/>
    <p:sldId id="309" r:id="rId43"/>
    <p:sldId id="311" r:id="rId44"/>
    <p:sldId id="312" r:id="rId45"/>
    <p:sldId id="319" r:id="rId46"/>
    <p:sldId id="314" r:id="rId47"/>
    <p:sldId id="313" r:id="rId48"/>
    <p:sldId id="320" r:id="rId49"/>
    <p:sldId id="315" r:id="rId50"/>
    <p:sldId id="317" r:id="rId51"/>
    <p:sldId id="310" r:id="rId52"/>
    <p:sldId id="289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714" autoAdjust="0"/>
  </p:normalViewPr>
  <p:slideViewPr>
    <p:cSldViewPr snapToGrid="0">
      <p:cViewPr varScale="1">
        <p:scale>
          <a:sx n="110" d="100"/>
          <a:sy n="110" d="100"/>
        </p:scale>
        <p:origin x="56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F9CD5-D68F-4C18-A6E9-2BF76C83540F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D086E-83D1-408D-87F7-754DABA4D21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4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D086E-83D1-408D-87F7-754DABA4D21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10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78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527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82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512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99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61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83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94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29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01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22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04BA-EF4D-436D-B02E-7F896C8ACD7C}" type="datetimeFigureOut">
              <a:rPr lang="cs-CZ" smtClean="0"/>
              <a:pPr/>
              <a:t>11.12.2017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573D-0942-4CDD-ACE9-AE156DB489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7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0066"/>
                </a:solidFill>
              </a:rPr>
              <a:t>Morfologie pohybového systému, seminář</a:t>
            </a:r>
            <a:endParaRPr lang="cs-CZ" b="1" dirty="0">
              <a:solidFill>
                <a:srgbClr val="FF0066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11394" y="5865341"/>
            <a:ext cx="9144000" cy="471616"/>
          </a:xfrm>
        </p:spPr>
        <p:txBody>
          <a:bodyPr/>
          <a:lstStyle/>
          <a:p>
            <a:pPr algn="r"/>
            <a:r>
              <a:rPr lang="cs-CZ" dirty="0" smtClean="0"/>
              <a:t>Marta Gimunová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5421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>
                <a:solidFill>
                  <a:srgbClr val="FF0066"/>
                </a:solidFill>
              </a:rPr>
              <a:t>Mm. </a:t>
            </a:r>
            <a:r>
              <a:rPr lang="cs-CZ" i="1" dirty="0" err="1" smtClean="0">
                <a:solidFill>
                  <a:srgbClr val="FF0066"/>
                </a:solidFill>
              </a:rPr>
              <a:t>faciales</a:t>
            </a:r>
            <a:r>
              <a:rPr lang="cs-CZ" i="1" dirty="0" smtClean="0">
                <a:solidFill>
                  <a:srgbClr val="FF0066"/>
                </a:solidFill>
              </a:rPr>
              <a:t> </a:t>
            </a:r>
            <a:r>
              <a:rPr lang="cs-CZ" dirty="0" smtClean="0">
                <a:solidFill>
                  <a:srgbClr val="FF0066"/>
                </a:solidFill>
              </a:rPr>
              <a:t>(mimické svaly)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 descr="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1942532"/>
            <a:ext cx="3787548" cy="4343615"/>
          </a:xfrm>
        </p:spPr>
      </p:pic>
    </p:spTree>
    <p:extLst>
      <p:ext uri="{BB962C8B-B14F-4D97-AF65-F5344CB8AC3E}">
        <p14:creationId xmlns:p14="http://schemas.microsoft.com/office/powerpoint/2010/main" val="19326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Inervace mimických svalů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n. </a:t>
            </a:r>
            <a:r>
              <a:rPr lang="cs-CZ" dirty="0" err="1" smtClean="0"/>
              <a:t>facialis</a:t>
            </a:r>
            <a:r>
              <a:rPr lang="cs-CZ" dirty="0" smtClean="0"/>
              <a:t>, VII. hlavový nerv</a:t>
            </a:r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2687" t="34310" r="60258" b="18062"/>
          <a:stretch>
            <a:fillRect/>
          </a:stretch>
        </p:blipFill>
        <p:spPr bwMode="auto">
          <a:xfrm>
            <a:off x="6081823" y="1658678"/>
            <a:ext cx="4319561" cy="47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epicranius</a:t>
            </a:r>
            <a:r>
              <a:rPr lang="cs-CZ" dirty="0" smtClean="0">
                <a:solidFill>
                  <a:srgbClr val="FF0066"/>
                </a:solidFill>
              </a:rPr>
              <a:t>: </a:t>
            </a:r>
            <a:r>
              <a:rPr lang="cs-CZ" dirty="0" err="1" smtClean="0">
                <a:solidFill>
                  <a:srgbClr val="FF0066"/>
                </a:solidFill>
              </a:rPr>
              <a:t>occipitofrontalis</a:t>
            </a:r>
            <a:r>
              <a:rPr lang="cs-CZ" dirty="0" smtClean="0">
                <a:solidFill>
                  <a:srgbClr val="FF0066"/>
                </a:solidFill>
              </a:rPr>
              <a:t>, </a:t>
            </a:r>
            <a:r>
              <a:rPr lang="cs-CZ" dirty="0" err="1" smtClean="0">
                <a:solidFill>
                  <a:srgbClr val="FF0066"/>
                </a:solidFill>
              </a:rPr>
              <a:t>temporoparietalis</a:t>
            </a:r>
            <a:r>
              <a:rPr lang="cs-CZ" dirty="0" smtClean="0">
                <a:solidFill>
                  <a:srgbClr val="FF0066"/>
                </a:solidFill>
              </a:rPr>
              <a:t> (čelní, týlní, spánkový, temenní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4645" t="32635" r="47657" b="17385"/>
          <a:stretch/>
        </p:blipFill>
        <p:spPr>
          <a:xfrm>
            <a:off x="996779" y="1971913"/>
            <a:ext cx="5099221" cy="38028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498770" y="1894115"/>
            <a:ext cx="5109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occipitofrontalis</a:t>
            </a:r>
            <a:endParaRPr lang="cs-CZ" b="1" dirty="0" smtClean="0"/>
          </a:p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venter</a:t>
            </a:r>
            <a:r>
              <a:rPr lang="cs-CZ" dirty="0" smtClean="0"/>
              <a:t> </a:t>
            </a:r>
            <a:r>
              <a:rPr lang="cs-CZ" dirty="0" err="1" smtClean="0"/>
              <a:t>occipitalis</a:t>
            </a:r>
            <a:r>
              <a:rPr lang="cs-CZ" dirty="0" smtClean="0"/>
              <a:t>: linea </a:t>
            </a:r>
            <a:r>
              <a:rPr lang="cs-CZ" dirty="0" err="1" smtClean="0"/>
              <a:t>nuchae</a:t>
            </a:r>
            <a:r>
              <a:rPr lang="cs-CZ" dirty="0" smtClean="0"/>
              <a:t> superior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</a:t>
            </a:r>
            <a:r>
              <a:rPr lang="cs-CZ" dirty="0" err="1" smtClean="0"/>
              <a:t>Venter</a:t>
            </a:r>
            <a:r>
              <a:rPr lang="cs-CZ" dirty="0" smtClean="0"/>
              <a:t> </a:t>
            </a:r>
            <a:r>
              <a:rPr lang="cs-CZ" dirty="0" err="1" smtClean="0"/>
              <a:t>frontalis</a:t>
            </a:r>
            <a:r>
              <a:rPr lang="cs-CZ" dirty="0" smtClean="0"/>
              <a:t>: kůže čela v okolí glabely a obočí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galea</a:t>
            </a:r>
            <a:r>
              <a:rPr lang="cs-CZ" dirty="0" smtClean="0"/>
              <a:t> </a:t>
            </a:r>
            <a:r>
              <a:rPr lang="cs-CZ" dirty="0" err="1" smtClean="0"/>
              <a:t>aponeurotica</a:t>
            </a:r>
            <a:r>
              <a:rPr lang="cs-CZ" dirty="0" smtClean="0"/>
              <a:t> (</a:t>
            </a:r>
            <a:r>
              <a:rPr lang="cs-CZ" dirty="0" err="1" smtClean="0"/>
              <a:t>vaziovová</a:t>
            </a:r>
            <a:r>
              <a:rPr lang="cs-CZ" dirty="0" smtClean="0"/>
              <a:t> přilba) mezi bříšky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zvedá vnitřní okraj obočí, vrásky na čele, pohyb kůží hlavy</a:t>
            </a:r>
          </a:p>
        </p:txBody>
      </p:sp>
      <p:sp>
        <p:nvSpPr>
          <p:cNvPr id="6" name="Obdélník 5"/>
          <p:cNvSpPr/>
          <p:nvPr/>
        </p:nvSpPr>
        <p:spPr>
          <a:xfrm>
            <a:off x="6515498" y="434726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temporoparietalis</a:t>
            </a:r>
            <a:endParaRPr lang="cs-CZ" b="1" dirty="0" smtClean="0"/>
          </a:p>
          <a:p>
            <a:r>
              <a:rPr lang="cs-CZ" dirty="0" err="1" smtClean="0"/>
              <a:t>Origo</a:t>
            </a:r>
            <a:r>
              <a:rPr lang="cs-CZ" dirty="0" smtClean="0"/>
              <a:t>: kůže v okolí ušního boltce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galea</a:t>
            </a:r>
            <a:r>
              <a:rPr lang="cs-CZ" dirty="0" smtClean="0"/>
              <a:t> </a:t>
            </a:r>
            <a:r>
              <a:rPr lang="cs-CZ" dirty="0" err="1" smtClean="0"/>
              <a:t>aponeurotica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rudimentální, pohyb ušním boltcem</a:t>
            </a:r>
          </a:p>
        </p:txBody>
      </p:sp>
    </p:spTree>
    <p:extLst>
      <p:ext uri="{BB962C8B-B14F-4D97-AF65-F5344CB8AC3E}">
        <p14:creationId xmlns:p14="http://schemas.microsoft.com/office/powerpoint/2010/main" val="401400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9833" y="365125"/>
            <a:ext cx="10943967" cy="1325563"/>
          </a:xfrm>
        </p:spPr>
        <p:txBody>
          <a:bodyPr>
            <a:normAutofit/>
          </a:bodyPr>
          <a:lstStyle/>
          <a:p>
            <a:pPr lvl="1"/>
            <a:r>
              <a:rPr lang="cs-CZ" sz="3200" dirty="0" smtClean="0">
                <a:solidFill>
                  <a:srgbClr val="FF0066"/>
                </a:solidFill>
                <a:latin typeface="+mn-lt"/>
              </a:rPr>
              <a:t>M. </a:t>
            </a:r>
            <a:r>
              <a:rPr lang="cs-CZ" sz="3200" dirty="0" err="1" smtClean="0">
                <a:solidFill>
                  <a:srgbClr val="FF0066"/>
                </a:solidFill>
                <a:latin typeface="+mn-lt"/>
              </a:rPr>
              <a:t>orbicularis</a:t>
            </a:r>
            <a:r>
              <a:rPr lang="cs-CZ" sz="3200" dirty="0" smtClean="0">
                <a:solidFill>
                  <a:srgbClr val="FF0066"/>
                </a:solidFill>
                <a:latin typeface="+mn-lt"/>
              </a:rPr>
              <a:t> </a:t>
            </a:r>
            <a:r>
              <a:rPr lang="cs-CZ" sz="3200" dirty="0" err="1" smtClean="0">
                <a:solidFill>
                  <a:srgbClr val="FF0066"/>
                </a:solidFill>
                <a:latin typeface="+mn-lt"/>
              </a:rPr>
              <a:t>oculi</a:t>
            </a:r>
            <a:r>
              <a:rPr lang="cs-CZ" sz="3200" dirty="0" smtClean="0">
                <a:solidFill>
                  <a:srgbClr val="FF0066"/>
                </a:solidFill>
                <a:latin typeface="+mn-lt"/>
              </a:rPr>
              <a:t> (kruhový sval oční)</a:t>
            </a:r>
            <a:endParaRPr lang="cs-CZ" sz="3200" dirty="0">
              <a:solidFill>
                <a:srgbClr val="FF0066"/>
              </a:solidFill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783" t="40972" r="55321" b="25708"/>
          <a:stretch/>
        </p:blipFill>
        <p:spPr>
          <a:xfrm>
            <a:off x="6450815" y="1532599"/>
            <a:ext cx="5231028" cy="42821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1886" y="1763486"/>
            <a:ext cx="37229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vchod očnice, víčka, </a:t>
            </a:r>
            <a:r>
              <a:rPr lang="cs-CZ" dirty="0" err="1" smtClean="0"/>
              <a:t>saccus</a:t>
            </a:r>
            <a:r>
              <a:rPr lang="cs-CZ" dirty="0" smtClean="0"/>
              <a:t> </a:t>
            </a:r>
            <a:r>
              <a:rPr lang="cs-CZ" dirty="0" err="1" smtClean="0"/>
              <a:t>lacrimalis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circulární</a:t>
            </a:r>
            <a:r>
              <a:rPr lang="cs-CZ" dirty="0" smtClean="0"/>
              <a:t> sval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zužuje a uzavírá oční štěrbinu, laterálně skládá kůži ve vrásky, med. snopce rozšiřují slzný váček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4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corrugator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supercilii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svrašťovač</a:t>
            </a:r>
            <a:r>
              <a:rPr lang="cs-CZ" dirty="0" smtClean="0">
                <a:solidFill>
                  <a:srgbClr val="FF0066"/>
                </a:solidFill>
              </a:rPr>
              <a:t> obočí)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543" t="29796" r="53089" b="13976"/>
          <a:stretch/>
        </p:blipFill>
        <p:spPr>
          <a:xfrm>
            <a:off x="6639697" y="1498465"/>
            <a:ext cx="4011827" cy="463623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25286" y="1785257"/>
            <a:ext cx="3722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sutura </a:t>
            </a:r>
            <a:r>
              <a:rPr lang="cs-CZ" dirty="0" err="1" smtClean="0"/>
              <a:t>nasofrontalis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prostum</a:t>
            </a:r>
            <a:r>
              <a:rPr lang="cs-CZ" dirty="0" smtClean="0"/>
              <a:t> m. </a:t>
            </a:r>
            <a:r>
              <a:rPr lang="cs-CZ" dirty="0" err="1" smtClean="0"/>
              <a:t>orbicularis</a:t>
            </a:r>
            <a:r>
              <a:rPr lang="cs-CZ" dirty="0" smtClean="0"/>
              <a:t> </a:t>
            </a:r>
            <a:r>
              <a:rPr lang="cs-CZ" dirty="0" err="1" smtClean="0"/>
              <a:t>oculi</a:t>
            </a:r>
            <a:r>
              <a:rPr lang="cs-CZ" dirty="0" smtClean="0"/>
              <a:t>, kůže čela nad středem obočí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svislé rýhy nad kořenem nosu (zamračení, bolest)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5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Procerus</a:t>
            </a:r>
            <a:r>
              <a:rPr lang="cs-CZ" dirty="0" smtClean="0">
                <a:solidFill>
                  <a:srgbClr val="FF0066"/>
                </a:solidFill>
              </a:rPr>
              <a:t> (štíhlý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7850" t="46835" r="61075" b="31583"/>
          <a:stretch/>
        </p:blipFill>
        <p:spPr>
          <a:xfrm>
            <a:off x="6430303" y="1894115"/>
            <a:ext cx="4110681" cy="450594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03515" y="1894115"/>
            <a:ext cx="372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vazivo na nosním hřebenu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kůže v oblasti glabely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příčná vráska nad kořenem nosu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8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Nasalis</a:t>
            </a:r>
            <a:r>
              <a:rPr lang="cs-CZ" dirty="0" smtClean="0">
                <a:solidFill>
                  <a:srgbClr val="FF0066"/>
                </a:solidFill>
              </a:rPr>
              <a:t> (nosní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36" t="33095" r="53283" b="11617"/>
          <a:stretch>
            <a:fillRect/>
          </a:stretch>
        </p:blipFill>
        <p:spPr bwMode="auto">
          <a:xfrm>
            <a:off x="6063343" y="988420"/>
            <a:ext cx="3744686" cy="48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859972" y="1926772"/>
            <a:ext cx="372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jugum </a:t>
            </a:r>
            <a:r>
              <a:rPr lang="cs-CZ" dirty="0" err="1" smtClean="0"/>
              <a:t>alveolare</a:t>
            </a:r>
            <a:r>
              <a:rPr lang="cs-CZ" dirty="0" smtClean="0"/>
              <a:t> nad I2, C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nosní křídlo, hřbet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zužuje nosní dírky, táhne chrupavčitou část dolů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32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orbicularis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oris</a:t>
            </a:r>
            <a:r>
              <a:rPr lang="cs-CZ" dirty="0" smtClean="0">
                <a:solidFill>
                  <a:srgbClr val="FF0066"/>
                </a:solidFill>
              </a:rPr>
              <a:t> (kruhový sval ústní)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8479" t="41155" r="51810" b="25714"/>
          <a:stretch/>
        </p:blipFill>
        <p:spPr>
          <a:xfrm>
            <a:off x="1037968" y="2286784"/>
            <a:ext cx="5626443" cy="35291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82543" y="2002972"/>
            <a:ext cx="3722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od okolních svalů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zevně od ústního koutku - </a:t>
            </a:r>
            <a:r>
              <a:rPr lang="cs-CZ" dirty="0" err="1" smtClean="0"/>
              <a:t>modiolus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uzavírá ústní štěrbinu, </a:t>
            </a:r>
            <a:r>
              <a:rPr lang="cs-CZ" dirty="0" err="1" smtClean="0"/>
              <a:t>protruze</a:t>
            </a:r>
            <a:r>
              <a:rPr lang="cs-CZ" dirty="0" smtClean="0"/>
              <a:t> (ohrnuje rty), vtahuje rty dovnitř (výraz pevného rozhodnutí))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076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levator labii </a:t>
            </a:r>
            <a:r>
              <a:rPr lang="cs-CZ" dirty="0" err="1" smtClean="0">
                <a:solidFill>
                  <a:srgbClr val="FF0066"/>
                </a:solidFill>
              </a:rPr>
              <a:t>superioris</a:t>
            </a:r>
            <a:r>
              <a:rPr lang="cs-CZ" dirty="0" smtClean="0">
                <a:solidFill>
                  <a:srgbClr val="FF0066"/>
                </a:solidFill>
              </a:rPr>
              <a:t> (zdvihač horního rtu)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4335" t="38315" r="57561" b="22875"/>
          <a:stretch/>
        </p:blipFill>
        <p:spPr>
          <a:xfrm>
            <a:off x="7002162" y="1929839"/>
            <a:ext cx="3550508" cy="428149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23256" y="1981201"/>
            <a:ext cx="52251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nad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infraorbitale</a:t>
            </a:r>
            <a:r>
              <a:rPr lang="cs-CZ" dirty="0" smtClean="0"/>
              <a:t> maxily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kůže podél </a:t>
            </a:r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nasolabialis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r>
              <a:rPr lang="cs-CZ" dirty="0" smtClean="0"/>
              <a:t> </a:t>
            </a:r>
          </a:p>
          <a:p>
            <a:r>
              <a:rPr lang="cs-CZ" dirty="0" smtClean="0"/>
              <a:t>Funkce: zvedá horní ret nahoru, prohýbá střední část </a:t>
            </a:r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nasolabialis</a:t>
            </a:r>
            <a:r>
              <a:rPr lang="cs-CZ" dirty="0" smtClean="0"/>
              <a:t> do oblouku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6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levator</a:t>
            </a:r>
            <a:r>
              <a:rPr lang="cs-CZ" dirty="0" smtClean="0">
                <a:solidFill>
                  <a:srgbClr val="FF0066"/>
                </a:solidFill>
              </a:rPr>
              <a:t> labii </a:t>
            </a:r>
            <a:r>
              <a:rPr lang="cs-CZ" dirty="0" err="1" smtClean="0">
                <a:solidFill>
                  <a:srgbClr val="FF0066"/>
                </a:solidFill>
              </a:rPr>
              <a:t>superioris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alaeque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nasi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68143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frontalis</a:t>
            </a:r>
            <a:r>
              <a:rPr lang="cs-CZ" dirty="0" smtClean="0"/>
              <a:t> </a:t>
            </a:r>
            <a:r>
              <a:rPr lang="cs-CZ" dirty="0" err="1" smtClean="0"/>
              <a:t>maxillae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kůže nosního křídla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táhne horní ret nahoru, rozšiřuje nosní dírku</a:t>
            </a:r>
          </a:p>
          <a:p>
            <a:endParaRPr lang="cs-CZ" dirty="0"/>
          </a:p>
        </p:txBody>
      </p:sp>
      <p:pic>
        <p:nvPicPr>
          <p:cNvPr id="4" name="Obrázek 3" descr="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1323" y="1579108"/>
            <a:ext cx="4429125" cy="420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66"/>
                </a:solidFill>
              </a:rPr>
              <a:t>Musculi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capitis</a:t>
            </a:r>
            <a:r>
              <a:rPr lang="cs-CZ" dirty="0" smtClean="0">
                <a:solidFill>
                  <a:srgbClr val="FF0066"/>
                </a:solidFill>
              </a:rPr>
              <a:t> (svaly hlavy)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 smtClean="0"/>
              <a:t>Mm. </a:t>
            </a:r>
            <a:r>
              <a:rPr lang="cs-CZ" i="1" dirty="0" err="1"/>
              <a:t>m</a:t>
            </a:r>
            <a:r>
              <a:rPr lang="cs-CZ" i="1" dirty="0" err="1" smtClean="0"/>
              <a:t>asticatorii</a:t>
            </a:r>
            <a:r>
              <a:rPr lang="cs-CZ" i="1" dirty="0" smtClean="0"/>
              <a:t> </a:t>
            </a:r>
            <a:r>
              <a:rPr lang="cs-CZ" dirty="0" smtClean="0"/>
              <a:t>(žvýkací svaly)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temporalis</a:t>
            </a:r>
            <a:r>
              <a:rPr lang="cs-CZ" dirty="0" smtClean="0"/>
              <a:t>, </a:t>
            </a:r>
            <a:r>
              <a:rPr lang="cs-CZ" dirty="0" err="1" smtClean="0"/>
              <a:t>masseter</a:t>
            </a:r>
            <a:r>
              <a:rPr lang="cs-CZ" dirty="0" smtClean="0"/>
              <a:t>, </a:t>
            </a:r>
            <a:r>
              <a:rPr lang="cs-CZ" dirty="0" err="1" smtClean="0"/>
              <a:t>pterygoideus</a:t>
            </a:r>
            <a:r>
              <a:rPr lang="cs-CZ" dirty="0" smtClean="0"/>
              <a:t> </a:t>
            </a:r>
            <a:r>
              <a:rPr lang="cs-CZ" dirty="0" err="1" smtClean="0"/>
              <a:t>medialis</a:t>
            </a:r>
            <a:r>
              <a:rPr lang="cs-CZ" dirty="0" smtClean="0"/>
              <a:t>, </a:t>
            </a:r>
            <a:r>
              <a:rPr lang="cs-CZ" dirty="0" err="1" smtClean="0"/>
              <a:t>pterygoideus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endParaRPr lang="cs-CZ" dirty="0" smtClean="0"/>
          </a:p>
          <a:p>
            <a:r>
              <a:rPr lang="cs-CZ" i="1" dirty="0" smtClean="0"/>
              <a:t>Mm. </a:t>
            </a:r>
            <a:r>
              <a:rPr lang="cs-CZ" i="1" dirty="0" err="1" smtClean="0"/>
              <a:t>faciales</a:t>
            </a:r>
            <a:r>
              <a:rPr lang="cs-CZ" i="1" dirty="0" smtClean="0"/>
              <a:t> </a:t>
            </a:r>
            <a:r>
              <a:rPr lang="cs-CZ" dirty="0" smtClean="0"/>
              <a:t>(mimické svaly)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epicranius</a:t>
            </a:r>
            <a:r>
              <a:rPr lang="cs-CZ" dirty="0" smtClean="0"/>
              <a:t> – sval klenby lební</a:t>
            </a:r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orbicularis</a:t>
            </a:r>
            <a:r>
              <a:rPr lang="cs-CZ" dirty="0" smtClean="0"/>
              <a:t> </a:t>
            </a:r>
            <a:r>
              <a:rPr lang="cs-CZ" dirty="0" err="1" smtClean="0"/>
              <a:t>oculi</a:t>
            </a:r>
            <a:r>
              <a:rPr lang="cs-CZ" dirty="0" smtClean="0"/>
              <a:t>, </a:t>
            </a:r>
            <a:r>
              <a:rPr lang="cs-CZ" dirty="0" err="1" smtClean="0"/>
              <a:t>procerus</a:t>
            </a:r>
            <a:r>
              <a:rPr lang="cs-CZ" dirty="0" smtClean="0"/>
              <a:t>, </a:t>
            </a:r>
            <a:r>
              <a:rPr lang="cs-CZ" dirty="0" err="1" smtClean="0"/>
              <a:t>corrugator</a:t>
            </a:r>
            <a:r>
              <a:rPr lang="cs-CZ" dirty="0" smtClean="0"/>
              <a:t> </a:t>
            </a:r>
            <a:r>
              <a:rPr lang="cs-CZ" dirty="0" err="1" smtClean="0"/>
              <a:t>supercilii</a:t>
            </a:r>
            <a:endParaRPr lang="cs-CZ" dirty="0" smtClean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nasalis</a:t>
            </a:r>
            <a:endParaRPr lang="cs-CZ" dirty="0" smtClean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orbicularis</a:t>
            </a:r>
            <a:r>
              <a:rPr lang="cs-CZ" dirty="0" smtClean="0"/>
              <a:t> </a:t>
            </a:r>
            <a:r>
              <a:rPr lang="cs-CZ" dirty="0" err="1" smtClean="0"/>
              <a:t>oris</a:t>
            </a:r>
            <a:r>
              <a:rPr lang="cs-CZ" dirty="0" smtClean="0"/>
              <a:t>, </a:t>
            </a:r>
            <a:r>
              <a:rPr lang="cs-CZ" dirty="0" err="1" smtClean="0"/>
              <a:t>zygomaticus</a:t>
            </a:r>
            <a:r>
              <a:rPr lang="cs-CZ" dirty="0" smtClean="0"/>
              <a:t> major et minor, levator labii </a:t>
            </a:r>
            <a:r>
              <a:rPr lang="cs-CZ" dirty="0" err="1" smtClean="0"/>
              <a:t>superioris</a:t>
            </a:r>
            <a:r>
              <a:rPr lang="cs-CZ" dirty="0" smtClean="0"/>
              <a:t>, </a:t>
            </a:r>
            <a:r>
              <a:rPr lang="cs-CZ" dirty="0" err="1" smtClean="0"/>
              <a:t>depressor</a:t>
            </a:r>
            <a:r>
              <a:rPr lang="cs-CZ" dirty="0" smtClean="0"/>
              <a:t> labii </a:t>
            </a:r>
            <a:r>
              <a:rPr lang="cs-CZ" dirty="0" err="1" smtClean="0"/>
              <a:t>inferioris</a:t>
            </a:r>
            <a:r>
              <a:rPr lang="cs-CZ" dirty="0" smtClean="0"/>
              <a:t>, depresor </a:t>
            </a:r>
            <a:r>
              <a:rPr lang="cs-CZ" dirty="0" err="1" smtClean="0"/>
              <a:t>anguli</a:t>
            </a:r>
            <a:r>
              <a:rPr lang="cs-CZ" dirty="0" smtClean="0"/>
              <a:t> </a:t>
            </a:r>
            <a:r>
              <a:rPr lang="cs-CZ" dirty="0" err="1" smtClean="0"/>
              <a:t>oris</a:t>
            </a:r>
            <a:endParaRPr lang="cs-CZ" dirty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mentalis</a:t>
            </a:r>
            <a:endParaRPr lang="cs-CZ" dirty="0" smtClean="0"/>
          </a:p>
          <a:p>
            <a:pPr lvl="1"/>
            <a:r>
              <a:rPr lang="cs-CZ" dirty="0" smtClean="0"/>
              <a:t>M. </a:t>
            </a:r>
            <a:r>
              <a:rPr lang="cs-CZ" dirty="0" err="1" smtClean="0"/>
              <a:t>buccinator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19983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depressor</a:t>
            </a:r>
            <a:r>
              <a:rPr lang="cs-CZ" dirty="0" smtClean="0">
                <a:solidFill>
                  <a:srgbClr val="FF0066"/>
                </a:solidFill>
              </a:rPr>
              <a:t> labii </a:t>
            </a:r>
            <a:r>
              <a:rPr lang="cs-CZ" dirty="0" err="1" smtClean="0">
                <a:solidFill>
                  <a:srgbClr val="FF0066"/>
                </a:solidFill>
              </a:rPr>
              <a:t>inferioris</a:t>
            </a:r>
            <a:r>
              <a:rPr lang="cs-CZ" dirty="0" smtClean="0">
                <a:solidFill>
                  <a:srgbClr val="FF0066"/>
                </a:solidFill>
              </a:rPr>
              <a:t> (stahovač dolního rtu)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69629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zevní strana mandibuly pod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mentale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kůže dolního rtu a brady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r>
              <a:rPr lang="cs-CZ" dirty="0" smtClean="0"/>
              <a:t> </a:t>
            </a:r>
          </a:p>
          <a:p>
            <a:r>
              <a:rPr lang="cs-CZ" dirty="0" smtClean="0"/>
              <a:t>Funkce: dolní ret táhne dolů a laterálně (výraz nechuti a ironie)</a:t>
            </a:r>
          </a:p>
          <a:p>
            <a:endParaRPr lang="cs-CZ" dirty="0"/>
          </a:p>
        </p:txBody>
      </p:sp>
      <p:pic>
        <p:nvPicPr>
          <p:cNvPr id="4" name="Obrázek 3" descr="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2668" y="1495425"/>
            <a:ext cx="3638550" cy="432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depresor </a:t>
            </a:r>
            <a:r>
              <a:rPr lang="cs-CZ" dirty="0" err="1" smtClean="0">
                <a:solidFill>
                  <a:srgbClr val="FF0066"/>
                </a:solidFill>
              </a:rPr>
              <a:t>anguli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oris</a:t>
            </a:r>
            <a:r>
              <a:rPr lang="cs-CZ" dirty="0" smtClean="0">
                <a:solidFill>
                  <a:srgbClr val="FF0066"/>
                </a:solidFill>
              </a:rPr>
              <a:t> (stahovač ústního koutku)</a:t>
            </a:r>
            <a:endParaRPr lang="cs-CZ" dirty="0"/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dolní okraj mandibuly po </a:t>
            </a:r>
            <a:r>
              <a:rPr lang="cs-CZ" dirty="0" err="1" smtClean="0"/>
              <a:t>foramen</a:t>
            </a:r>
            <a:r>
              <a:rPr lang="cs-CZ" dirty="0" smtClean="0"/>
              <a:t> </a:t>
            </a:r>
            <a:r>
              <a:rPr lang="cs-CZ" dirty="0" err="1" smtClean="0"/>
              <a:t>mentale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kůže ústního koutku, </a:t>
            </a:r>
            <a:r>
              <a:rPr lang="cs-CZ" dirty="0" err="1" smtClean="0"/>
              <a:t>modiolus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r>
              <a:rPr lang="cs-CZ" dirty="0" smtClean="0"/>
              <a:t> </a:t>
            </a:r>
          </a:p>
          <a:p>
            <a:r>
              <a:rPr lang="cs-CZ" dirty="0" smtClean="0"/>
              <a:t>Funkce: táhne ústní koutek dolů</a:t>
            </a:r>
          </a:p>
          <a:p>
            <a:endParaRPr lang="cs-CZ" dirty="0"/>
          </a:p>
        </p:txBody>
      </p:sp>
      <p:pic>
        <p:nvPicPr>
          <p:cNvPr id="5" name="Obrázek 4" descr="d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7407" y="3059565"/>
            <a:ext cx="4152900" cy="3286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mentalis</a:t>
            </a:r>
            <a:r>
              <a:rPr lang="cs-CZ" dirty="0" smtClean="0">
                <a:solidFill>
                  <a:srgbClr val="FF0066"/>
                </a:solidFill>
              </a:rPr>
              <a:t> (bradový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8905" t="41533" r="51810" b="26473"/>
          <a:stretch/>
        </p:blipFill>
        <p:spPr>
          <a:xfrm>
            <a:off x="199765" y="1919429"/>
            <a:ext cx="6516131" cy="40044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945086" y="1894114"/>
            <a:ext cx="3722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 juga </a:t>
            </a:r>
            <a:r>
              <a:rPr lang="cs-CZ" dirty="0" err="1" smtClean="0"/>
              <a:t>alveolaria</a:t>
            </a:r>
            <a:r>
              <a:rPr lang="cs-CZ" dirty="0" smtClean="0"/>
              <a:t> dolních řezáků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kůže brady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dolní ret táhne dopředu a nahoru, vytváří důlek na bradě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16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zygomaticus</a:t>
            </a:r>
            <a:r>
              <a:rPr lang="cs-CZ" dirty="0" smtClean="0">
                <a:solidFill>
                  <a:srgbClr val="FF0066"/>
                </a:solidFill>
              </a:rPr>
              <a:t> major (velký lícní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330" t="18437" r="52876" b="23443"/>
          <a:stretch/>
        </p:blipFill>
        <p:spPr>
          <a:xfrm>
            <a:off x="7084539" y="1554836"/>
            <a:ext cx="3517557" cy="413751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57943" y="1698172"/>
            <a:ext cx="3722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r>
              <a:rPr lang="cs-CZ" dirty="0" smtClean="0"/>
              <a:t> </a:t>
            </a:r>
            <a:r>
              <a:rPr lang="cs-CZ" dirty="0" err="1" smtClean="0"/>
              <a:t>ossi</a:t>
            </a:r>
            <a:r>
              <a:rPr lang="cs-CZ" dirty="0" smtClean="0"/>
              <a:t> </a:t>
            </a:r>
            <a:r>
              <a:rPr lang="cs-CZ" dirty="0" err="1" smtClean="0"/>
              <a:t>zygomatici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kůže ústního koutku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táhne ústní koutek nahoru a laterálně (veselý výraz)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4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zygomaticus</a:t>
            </a:r>
            <a:r>
              <a:rPr lang="cs-CZ" dirty="0" smtClean="0">
                <a:solidFill>
                  <a:srgbClr val="FF0066"/>
                </a:solidFill>
              </a:rPr>
              <a:t> minor (malý lícní sval)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9286" y="1825625"/>
            <a:ext cx="5094514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zygomatici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kůže v </a:t>
            </a:r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nasolabialis</a:t>
            </a:r>
            <a:r>
              <a:rPr lang="cs-CZ" dirty="0" smtClean="0"/>
              <a:t>, </a:t>
            </a:r>
            <a:r>
              <a:rPr lang="cs-CZ" dirty="0" err="1" smtClean="0"/>
              <a:t>modiolus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zvedá horní ret a dolní konec </a:t>
            </a:r>
            <a:r>
              <a:rPr lang="cs-CZ" dirty="0" err="1" smtClean="0"/>
              <a:t>nasolabiální</a:t>
            </a:r>
            <a:r>
              <a:rPr lang="cs-CZ" dirty="0" smtClean="0"/>
              <a:t> rýhy (soucit)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2722" t="30448" r="45994" b="13690"/>
          <a:stretch/>
        </p:blipFill>
        <p:spPr>
          <a:xfrm>
            <a:off x="871129" y="1968843"/>
            <a:ext cx="5245792" cy="3992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risorius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794" t="41351" r="55629" b="18622"/>
          <a:stretch>
            <a:fillRect/>
          </a:stretch>
        </p:blipFill>
        <p:spPr bwMode="auto">
          <a:xfrm>
            <a:off x="5802085" y="360332"/>
            <a:ext cx="4909457" cy="56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838200" y="2046514"/>
            <a:ext cx="3722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fascia</a:t>
            </a:r>
            <a:r>
              <a:rPr lang="cs-CZ" dirty="0" smtClean="0"/>
              <a:t> </a:t>
            </a:r>
            <a:r>
              <a:rPr lang="cs-CZ" dirty="0" err="1" smtClean="0"/>
              <a:t>masseterica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kůže ústního koutku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koutek táhne </a:t>
            </a:r>
            <a:r>
              <a:rPr lang="cs-CZ" dirty="0" err="1" smtClean="0"/>
              <a:t>dorzolaterálně</a:t>
            </a:r>
            <a:r>
              <a:rPr lang="cs-CZ" dirty="0" smtClean="0"/>
              <a:t>, rozšiřuje štěrbinu ústní, při smíchu působí důlky ve tvářích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b</a:t>
            </a:r>
            <a:r>
              <a:rPr lang="cs-CZ" dirty="0" err="1" smtClean="0">
                <a:solidFill>
                  <a:srgbClr val="FF0066"/>
                </a:solidFill>
              </a:rPr>
              <a:t>uccinator</a:t>
            </a:r>
            <a:r>
              <a:rPr lang="cs-CZ" dirty="0" smtClean="0">
                <a:solidFill>
                  <a:srgbClr val="FF0066"/>
                </a:solidFill>
              </a:rPr>
              <a:t> (trubačský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886" t="37558" r="55006" b="22875"/>
          <a:stretch/>
        </p:blipFill>
        <p:spPr>
          <a:xfrm>
            <a:off x="585476" y="1682075"/>
            <a:ext cx="4415482" cy="42526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77543" y="2068286"/>
            <a:ext cx="5932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alveolární výběžek maxily a mandibuly (M), svalovina hltanu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přechází do m. </a:t>
            </a:r>
            <a:r>
              <a:rPr lang="cs-CZ" dirty="0" err="1" smtClean="0"/>
              <a:t>orbicularis</a:t>
            </a:r>
            <a:r>
              <a:rPr lang="cs-CZ" dirty="0" smtClean="0"/>
              <a:t> </a:t>
            </a:r>
            <a:r>
              <a:rPr lang="cs-CZ" dirty="0" err="1" smtClean="0"/>
              <a:t>oris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přitlačuje tváře k zubům, vtlačuje potravu mezi stoličky, při kontrakci vyfukuje vzduch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96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Mm. coli (svaly krku)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M. </a:t>
            </a:r>
            <a:r>
              <a:rPr lang="cs-CZ" dirty="0" err="1" smtClean="0"/>
              <a:t>platysma</a:t>
            </a:r>
            <a:r>
              <a:rPr lang="cs-CZ" dirty="0" smtClean="0"/>
              <a:t>, </a:t>
            </a:r>
            <a:r>
              <a:rPr lang="cs-CZ" dirty="0" err="1" smtClean="0"/>
              <a:t>sternocleidomastoideus</a:t>
            </a:r>
            <a:endParaRPr lang="cs-CZ" dirty="0"/>
          </a:p>
          <a:p>
            <a:r>
              <a:rPr lang="cs-CZ" dirty="0" smtClean="0"/>
              <a:t>Mm. </a:t>
            </a:r>
            <a:r>
              <a:rPr lang="cs-CZ" dirty="0" err="1" smtClean="0"/>
              <a:t>suprahyoidei</a:t>
            </a:r>
            <a:endParaRPr lang="cs-CZ" dirty="0" smtClean="0"/>
          </a:p>
          <a:p>
            <a:r>
              <a:rPr lang="cs-CZ" dirty="0" smtClean="0"/>
              <a:t>Mm. </a:t>
            </a:r>
            <a:r>
              <a:rPr lang="cs-CZ" dirty="0" err="1" smtClean="0"/>
              <a:t>infrahyoidei</a:t>
            </a:r>
            <a:endParaRPr lang="cs-CZ" dirty="0" smtClean="0"/>
          </a:p>
          <a:p>
            <a:r>
              <a:rPr lang="cs-CZ" dirty="0" smtClean="0"/>
              <a:t>Mm. </a:t>
            </a:r>
            <a:r>
              <a:rPr lang="cs-CZ" dirty="0" err="1" smtClean="0"/>
              <a:t>scaleni</a:t>
            </a:r>
            <a:endParaRPr lang="cs-CZ" dirty="0" smtClean="0"/>
          </a:p>
          <a:p>
            <a:r>
              <a:rPr lang="cs-CZ" dirty="0" smtClean="0"/>
              <a:t>Mm. </a:t>
            </a:r>
            <a:r>
              <a:rPr lang="cs-CZ" dirty="0" err="1" smtClean="0"/>
              <a:t>prevertebrales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0689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Platysma</a:t>
            </a:r>
            <a:r>
              <a:rPr lang="cs-CZ" dirty="0" smtClean="0">
                <a:solidFill>
                  <a:srgbClr val="FF0066"/>
                </a:solidFill>
              </a:rPr>
              <a:t> (kožní sval krční)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198" t="33793" r="49440" b="20024"/>
          <a:stretch>
            <a:fillRect/>
          </a:stretch>
        </p:blipFill>
        <p:spPr bwMode="auto">
          <a:xfrm>
            <a:off x="6183592" y="1861457"/>
            <a:ext cx="6008408" cy="504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947057" y="1861457"/>
            <a:ext cx="4637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hrudní a ramenní fascie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kůže obličeje při bázi mandibuly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fascialis</a:t>
            </a:r>
            <a:r>
              <a:rPr lang="cs-CZ" dirty="0" smtClean="0"/>
              <a:t>, n. </a:t>
            </a:r>
            <a:r>
              <a:rPr lang="cs-CZ" dirty="0" err="1" smtClean="0"/>
              <a:t>transversus</a:t>
            </a:r>
            <a:r>
              <a:rPr lang="cs-CZ" dirty="0" smtClean="0"/>
              <a:t> </a:t>
            </a:r>
            <a:r>
              <a:rPr lang="cs-CZ" dirty="0" err="1" smtClean="0"/>
              <a:t>coli</a:t>
            </a:r>
            <a:r>
              <a:rPr lang="cs-CZ" dirty="0" smtClean="0"/>
              <a:t> (plexus </a:t>
            </a:r>
            <a:r>
              <a:rPr lang="cs-CZ" dirty="0" err="1" smtClean="0"/>
              <a:t>cervicalis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Funkce: přizpůsobivost kůže při pohybech hlavy a krku</a:t>
            </a:r>
          </a:p>
          <a:p>
            <a:endParaRPr lang="cs-CZ" dirty="0"/>
          </a:p>
        </p:txBody>
      </p:sp>
      <p:pic>
        <p:nvPicPr>
          <p:cNvPr id="5" name="Obrázek 4" descr="p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416" y="4111397"/>
            <a:ext cx="2342470" cy="2086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Sternocleidomastoideus</a:t>
            </a:r>
            <a:r>
              <a:rPr lang="cs-CZ" dirty="0" smtClean="0">
                <a:solidFill>
                  <a:srgbClr val="FF0066"/>
                </a:solidFill>
              </a:rPr>
              <a:t> (hlavový zdvihač)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612" t="45522" r="55702" b="22712"/>
          <a:stretch>
            <a:fillRect/>
          </a:stretch>
        </p:blipFill>
        <p:spPr bwMode="auto">
          <a:xfrm>
            <a:off x="914400" y="1732655"/>
            <a:ext cx="4901609" cy="448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377543" y="2068286"/>
            <a:ext cx="655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manubrium</a:t>
            </a:r>
            <a:r>
              <a:rPr lang="cs-CZ" dirty="0" smtClean="0"/>
              <a:t> </a:t>
            </a:r>
            <a:r>
              <a:rPr lang="cs-CZ" dirty="0" err="1" smtClean="0"/>
              <a:t>sterni</a:t>
            </a:r>
            <a:r>
              <a:rPr lang="cs-CZ" dirty="0" smtClean="0"/>
              <a:t>, </a:t>
            </a:r>
            <a:r>
              <a:rPr lang="cs-CZ" dirty="0" smtClean="0"/>
              <a:t>přilehlá část </a:t>
            </a:r>
            <a:r>
              <a:rPr lang="cs-CZ" dirty="0" err="1" smtClean="0"/>
              <a:t>claviculy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mastoideus</a:t>
            </a:r>
            <a:r>
              <a:rPr lang="cs-CZ" dirty="0" smtClean="0"/>
              <a:t>, linea </a:t>
            </a:r>
            <a:r>
              <a:rPr lang="cs-CZ" dirty="0" err="1" smtClean="0"/>
              <a:t>nuchae</a:t>
            </a:r>
            <a:r>
              <a:rPr lang="cs-CZ" dirty="0" smtClean="0"/>
              <a:t> superior</a:t>
            </a:r>
          </a:p>
          <a:p>
            <a:r>
              <a:rPr lang="cs-CZ" dirty="0" smtClean="0"/>
              <a:t>Inervace: n. </a:t>
            </a:r>
            <a:r>
              <a:rPr lang="cs-CZ" dirty="0" err="1" smtClean="0"/>
              <a:t>accesorius</a:t>
            </a:r>
            <a:r>
              <a:rPr lang="cs-CZ" dirty="0" smtClean="0"/>
              <a:t>,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záklon hlavy (dorzální snopce), flexe hlavy (ventrální část), jednostranná kontrakci – otočení hlavy na opačnou stranu, fixovaná hlava – pomocný vdechový sval, jednostranné zkrácení - </a:t>
            </a:r>
            <a:r>
              <a:rPr lang="cs-CZ" dirty="0" err="1" smtClean="0"/>
              <a:t>torticollis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>
                <a:solidFill>
                  <a:srgbClr val="FF0066"/>
                </a:solidFill>
              </a:rPr>
              <a:t>Mm. </a:t>
            </a:r>
            <a:r>
              <a:rPr lang="cs-CZ" i="1" dirty="0" err="1" smtClean="0">
                <a:solidFill>
                  <a:srgbClr val="FF0066"/>
                </a:solidFill>
              </a:rPr>
              <a:t>masticatorii</a:t>
            </a:r>
            <a:r>
              <a:rPr lang="cs-CZ" i="1" dirty="0" smtClean="0">
                <a:solidFill>
                  <a:srgbClr val="FF0066"/>
                </a:solidFill>
              </a:rPr>
              <a:t> </a:t>
            </a:r>
            <a:r>
              <a:rPr lang="cs-CZ" dirty="0" smtClean="0">
                <a:solidFill>
                  <a:srgbClr val="FF0066"/>
                </a:solidFill>
              </a:rPr>
              <a:t>(žvýkací svaly)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999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66"/>
                </a:solidFill>
              </a:rPr>
              <a:t>Suprahyoidní</a:t>
            </a:r>
            <a:r>
              <a:rPr lang="cs-CZ" dirty="0" smtClean="0">
                <a:solidFill>
                  <a:srgbClr val="FF0066"/>
                </a:solidFill>
              </a:rPr>
              <a:t> svaly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1400" y="1825625"/>
            <a:ext cx="3962400" cy="4351338"/>
          </a:xfrm>
        </p:spPr>
        <p:txBody>
          <a:bodyPr/>
          <a:lstStyle/>
          <a:p>
            <a:r>
              <a:rPr lang="cs-CZ" dirty="0" smtClean="0"/>
              <a:t>Jazylka – dolní čelist</a:t>
            </a:r>
          </a:p>
          <a:p>
            <a:r>
              <a:rPr lang="cs-CZ" dirty="0" smtClean="0"/>
              <a:t>Ovlivňují pohyby v </a:t>
            </a:r>
            <a:r>
              <a:rPr lang="cs-CZ" dirty="0" err="1" smtClean="0"/>
              <a:t>temporomandibulárním</a:t>
            </a:r>
            <a:r>
              <a:rPr lang="cs-CZ" dirty="0" smtClean="0"/>
              <a:t> kloubu</a:t>
            </a:r>
          </a:p>
          <a:p>
            <a:r>
              <a:rPr lang="cs-CZ" dirty="0" smtClean="0"/>
              <a:t>M. </a:t>
            </a:r>
            <a:r>
              <a:rPr lang="cs-CZ" dirty="0" err="1" smtClean="0"/>
              <a:t>digastricus</a:t>
            </a:r>
            <a:r>
              <a:rPr lang="cs-CZ" dirty="0" smtClean="0"/>
              <a:t>, </a:t>
            </a:r>
            <a:r>
              <a:rPr lang="cs-CZ" dirty="0" err="1" smtClean="0"/>
              <a:t>stylohyoideus</a:t>
            </a:r>
            <a:r>
              <a:rPr lang="cs-CZ" dirty="0" smtClean="0"/>
              <a:t>, </a:t>
            </a:r>
            <a:r>
              <a:rPr lang="cs-CZ" dirty="0" err="1" smtClean="0"/>
              <a:t>mylohyoideus</a:t>
            </a:r>
            <a:r>
              <a:rPr lang="cs-CZ" dirty="0" smtClean="0"/>
              <a:t>, </a:t>
            </a:r>
            <a:r>
              <a:rPr lang="cs-CZ" dirty="0" err="1" smtClean="0"/>
              <a:t>geniohyoideus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0556" t="34540" r="43577" b="11619"/>
          <a:stretch>
            <a:fillRect/>
          </a:stretch>
        </p:blipFill>
        <p:spPr bwMode="auto">
          <a:xfrm>
            <a:off x="1240971" y="2329543"/>
            <a:ext cx="5979558" cy="438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327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d</a:t>
            </a:r>
            <a:r>
              <a:rPr lang="cs-CZ" dirty="0" err="1" smtClean="0">
                <a:solidFill>
                  <a:srgbClr val="FF0066"/>
                </a:solidFill>
              </a:rPr>
              <a:t>igastricus</a:t>
            </a:r>
            <a:r>
              <a:rPr lang="cs-CZ" dirty="0" smtClean="0">
                <a:solidFill>
                  <a:srgbClr val="FF0066"/>
                </a:solidFill>
              </a:rPr>
              <a:t> (dvojbříškový)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825343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</a:p>
          <a:p>
            <a:pPr lvl="1"/>
            <a:r>
              <a:rPr lang="cs-CZ" dirty="0" err="1" smtClean="0"/>
              <a:t>Venter</a:t>
            </a:r>
            <a:r>
              <a:rPr lang="cs-CZ" dirty="0" smtClean="0"/>
              <a:t> </a:t>
            </a:r>
            <a:r>
              <a:rPr lang="cs-CZ" dirty="0" err="1" smtClean="0"/>
              <a:t>posterior</a:t>
            </a:r>
            <a:r>
              <a:rPr lang="cs-CZ" dirty="0" smtClean="0"/>
              <a:t>: </a:t>
            </a:r>
            <a:r>
              <a:rPr lang="cs-CZ" dirty="0" err="1" smtClean="0"/>
              <a:t>incisura</a:t>
            </a:r>
            <a:r>
              <a:rPr lang="cs-CZ" dirty="0" smtClean="0"/>
              <a:t> </a:t>
            </a:r>
            <a:r>
              <a:rPr lang="cs-CZ" dirty="0" err="1" smtClean="0"/>
              <a:t>mastoidea</a:t>
            </a:r>
            <a:r>
              <a:rPr lang="cs-CZ" dirty="0" smtClean="0"/>
              <a:t> spánkové kosti</a:t>
            </a:r>
          </a:p>
          <a:p>
            <a:pPr lvl="1"/>
            <a:r>
              <a:rPr lang="cs-CZ" dirty="0" err="1" smtClean="0"/>
              <a:t>Venter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: </a:t>
            </a:r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digastrica</a:t>
            </a:r>
            <a:r>
              <a:rPr lang="cs-CZ" dirty="0" smtClean="0"/>
              <a:t> mandibuly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cornu</a:t>
            </a:r>
            <a:r>
              <a:rPr lang="cs-CZ" dirty="0" smtClean="0"/>
              <a:t> minus jazylky</a:t>
            </a:r>
          </a:p>
          <a:p>
            <a:r>
              <a:rPr lang="cs-CZ" dirty="0" smtClean="0"/>
              <a:t>Inervace: </a:t>
            </a:r>
            <a:r>
              <a:rPr lang="cs-CZ" dirty="0" err="1" smtClean="0"/>
              <a:t>venter</a:t>
            </a:r>
            <a:r>
              <a:rPr lang="cs-CZ" dirty="0" smtClean="0"/>
              <a:t> </a:t>
            </a:r>
            <a:r>
              <a:rPr lang="cs-CZ" dirty="0" err="1" smtClean="0"/>
              <a:t>posterior</a:t>
            </a:r>
            <a:r>
              <a:rPr lang="cs-CZ" dirty="0" smtClean="0"/>
              <a:t> - n. </a:t>
            </a:r>
            <a:r>
              <a:rPr lang="cs-CZ" dirty="0" err="1" smtClean="0"/>
              <a:t>facialis</a:t>
            </a:r>
            <a:r>
              <a:rPr lang="cs-CZ" dirty="0" smtClean="0"/>
              <a:t>, </a:t>
            </a:r>
            <a:r>
              <a:rPr lang="cs-CZ" dirty="0" err="1" smtClean="0"/>
              <a:t>venter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 – n. trigeminus</a:t>
            </a:r>
          </a:p>
          <a:p>
            <a:r>
              <a:rPr lang="cs-CZ" dirty="0" smtClean="0"/>
              <a:t>Funkce: mandibulární deprese, elevace jazylky</a:t>
            </a:r>
          </a:p>
          <a:p>
            <a:endParaRPr lang="cs-CZ" dirty="0"/>
          </a:p>
        </p:txBody>
      </p:sp>
      <p:pic>
        <p:nvPicPr>
          <p:cNvPr id="4" name="Obrázek 3" descr="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1220" y="1938338"/>
            <a:ext cx="4470779" cy="3450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stylohyoideus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bodcojazylkový</a:t>
            </a:r>
            <a:r>
              <a:rPr lang="cs-CZ" dirty="0" smtClean="0">
                <a:solidFill>
                  <a:srgbClr val="FF0066"/>
                </a:solidFill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styloideus</a:t>
            </a:r>
            <a:r>
              <a:rPr lang="cs-CZ" dirty="0" smtClean="0"/>
              <a:t> spánkové kosti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tělo jazylky, rozštěpenými částmi probíhá m. </a:t>
            </a:r>
            <a:r>
              <a:rPr lang="cs-CZ" dirty="0" err="1" smtClean="0"/>
              <a:t>digastricus</a:t>
            </a:r>
            <a:endParaRPr lang="cs-CZ" dirty="0" smtClean="0"/>
          </a:p>
          <a:p>
            <a:r>
              <a:rPr lang="cs-CZ" dirty="0" smtClean="0"/>
              <a:t>Inervace: n. </a:t>
            </a:r>
            <a:r>
              <a:rPr lang="cs-CZ" dirty="0" err="1" smtClean="0"/>
              <a:t>facialis</a:t>
            </a:r>
            <a:endParaRPr lang="cs-CZ" dirty="0" smtClean="0"/>
          </a:p>
          <a:p>
            <a:r>
              <a:rPr lang="cs-CZ" dirty="0" smtClean="0"/>
              <a:t>Funkce: táhne jazylku </a:t>
            </a:r>
            <a:r>
              <a:rPr lang="cs-CZ" dirty="0" err="1" smtClean="0"/>
              <a:t>dorzokraniálně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 descr="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3287" y="3101748"/>
            <a:ext cx="4391025" cy="326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m</a:t>
            </a:r>
            <a:r>
              <a:rPr lang="cs-CZ" dirty="0" err="1" smtClean="0">
                <a:solidFill>
                  <a:srgbClr val="FF0066"/>
                </a:solidFill>
              </a:rPr>
              <a:t>ylohyoideus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jazylkočelistní</a:t>
            </a:r>
            <a:r>
              <a:rPr lang="cs-CZ" dirty="0" smtClean="0">
                <a:solidFill>
                  <a:srgbClr val="FF0066"/>
                </a:solidFill>
              </a:rPr>
              <a:t>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574971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linea </a:t>
            </a:r>
            <a:r>
              <a:rPr lang="cs-CZ" dirty="0" err="1" smtClean="0"/>
              <a:t>mylohyoidea</a:t>
            </a:r>
            <a:r>
              <a:rPr lang="cs-CZ" dirty="0" smtClean="0"/>
              <a:t> mandibuly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hyoidei</a:t>
            </a:r>
            <a:endParaRPr lang="cs-CZ" dirty="0" smtClean="0"/>
          </a:p>
          <a:p>
            <a:r>
              <a:rPr lang="cs-CZ" dirty="0" smtClean="0"/>
              <a:t>Inervace: n. trigeminus</a:t>
            </a:r>
          </a:p>
          <a:p>
            <a:r>
              <a:rPr lang="cs-CZ" dirty="0" smtClean="0"/>
              <a:t>Funkce: mandibulární deprese, elevace jazylky</a:t>
            </a:r>
          </a:p>
          <a:p>
            <a:endParaRPr lang="cs-CZ" dirty="0"/>
          </a:p>
        </p:txBody>
      </p:sp>
      <p:pic>
        <p:nvPicPr>
          <p:cNvPr id="4" name="Obrázek 3" descr="m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9178" y="1703613"/>
            <a:ext cx="4103749" cy="3249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g</a:t>
            </a:r>
            <a:r>
              <a:rPr lang="cs-CZ" dirty="0" err="1" smtClean="0">
                <a:solidFill>
                  <a:srgbClr val="FF0066"/>
                </a:solidFill>
              </a:rPr>
              <a:t>eniohyoideus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bradojazylkový</a:t>
            </a:r>
            <a:r>
              <a:rPr lang="cs-CZ" dirty="0" smtClean="0">
                <a:solidFill>
                  <a:srgbClr val="FF0066"/>
                </a:solidFill>
              </a:rPr>
              <a:t>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spina </a:t>
            </a:r>
            <a:r>
              <a:rPr lang="cs-CZ" dirty="0" err="1" smtClean="0"/>
              <a:t>mentalis</a:t>
            </a:r>
            <a:r>
              <a:rPr lang="cs-CZ" dirty="0" smtClean="0"/>
              <a:t> mandibuly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hyoidei</a:t>
            </a:r>
            <a:endParaRPr lang="cs-CZ" dirty="0" smtClean="0"/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mandibulární deprese, elevace jazylky</a:t>
            </a:r>
          </a:p>
          <a:p>
            <a:endParaRPr lang="cs-CZ" dirty="0"/>
          </a:p>
        </p:txBody>
      </p:sp>
      <p:pic>
        <p:nvPicPr>
          <p:cNvPr id="4" name="Obrázek 3" descr="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6282" y="1915885"/>
            <a:ext cx="3727053" cy="3163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66"/>
                </a:solidFill>
              </a:rPr>
              <a:t>Infrahyoidní</a:t>
            </a:r>
            <a:r>
              <a:rPr lang="cs-CZ" dirty="0" smtClean="0">
                <a:solidFill>
                  <a:srgbClr val="FF0066"/>
                </a:solidFill>
              </a:rPr>
              <a:t> svaly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4542" y="1825625"/>
            <a:ext cx="3309257" cy="4351338"/>
          </a:xfrm>
        </p:spPr>
        <p:txBody>
          <a:bodyPr/>
          <a:lstStyle/>
          <a:p>
            <a:r>
              <a:rPr lang="cs-CZ" dirty="0" smtClean="0"/>
              <a:t>Jazylka – sternum – </a:t>
            </a:r>
            <a:r>
              <a:rPr lang="cs-CZ" dirty="0" err="1" smtClean="0"/>
              <a:t>clavicula</a:t>
            </a:r>
            <a:r>
              <a:rPr lang="cs-CZ" dirty="0" smtClean="0"/>
              <a:t> – štítná chrupavka</a:t>
            </a:r>
          </a:p>
          <a:p>
            <a:r>
              <a:rPr lang="cs-CZ" dirty="0" smtClean="0"/>
              <a:t>M. </a:t>
            </a:r>
            <a:r>
              <a:rPr lang="cs-CZ" dirty="0" err="1" smtClean="0"/>
              <a:t>sternohyoideus</a:t>
            </a:r>
            <a:r>
              <a:rPr lang="cs-CZ" dirty="0" smtClean="0"/>
              <a:t>, </a:t>
            </a:r>
            <a:r>
              <a:rPr lang="cs-CZ" dirty="0" err="1" smtClean="0"/>
              <a:t>sterno</a:t>
            </a:r>
            <a:r>
              <a:rPr lang="cs-CZ" dirty="0" smtClean="0"/>
              <a:t> </a:t>
            </a:r>
            <a:r>
              <a:rPr lang="cs-CZ" dirty="0" err="1" smtClean="0"/>
              <a:t>thyroideus</a:t>
            </a:r>
            <a:r>
              <a:rPr lang="cs-CZ" dirty="0" smtClean="0"/>
              <a:t>, </a:t>
            </a:r>
            <a:r>
              <a:rPr lang="cs-CZ" dirty="0" err="1" smtClean="0"/>
              <a:t>thyrohyoideus</a:t>
            </a:r>
            <a:r>
              <a:rPr lang="cs-CZ" dirty="0" smtClean="0"/>
              <a:t>, </a:t>
            </a:r>
            <a:r>
              <a:rPr lang="cs-CZ" dirty="0" err="1" smtClean="0"/>
              <a:t>omohyoideus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0556" t="34540" r="43577" b="11619"/>
          <a:stretch>
            <a:fillRect/>
          </a:stretch>
        </p:blipFill>
        <p:spPr bwMode="auto">
          <a:xfrm>
            <a:off x="380999" y="1499139"/>
            <a:ext cx="7380516" cy="53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7327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s</a:t>
            </a:r>
            <a:r>
              <a:rPr lang="cs-CZ" dirty="0" err="1" smtClean="0">
                <a:solidFill>
                  <a:srgbClr val="FF0066"/>
                </a:solidFill>
              </a:rPr>
              <a:t>ternohyoideus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jazylkohrudní</a:t>
            </a:r>
            <a:r>
              <a:rPr lang="cs-CZ" dirty="0" smtClean="0">
                <a:solidFill>
                  <a:srgbClr val="FF0066"/>
                </a:solidFill>
              </a:rPr>
              <a:t> sval)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37514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manubrium</a:t>
            </a:r>
            <a:r>
              <a:rPr lang="cs-CZ" dirty="0" smtClean="0"/>
              <a:t> </a:t>
            </a:r>
            <a:r>
              <a:rPr lang="cs-CZ" dirty="0" err="1" smtClean="0"/>
              <a:t>sterni</a:t>
            </a:r>
            <a:r>
              <a:rPr lang="cs-CZ" dirty="0" smtClean="0"/>
              <a:t>, přilehlá část </a:t>
            </a:r>
            <a:r>
              <a:rPr lang="cs-CZ" dirty="0" err="1" smtClean="0"/>
              <a:t>claviculy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hyoidei</a:t>
            </a:r>
            <a:endParaRPr lang="cs-CZ" dirty="0" smtClean="0"/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táhne jazylku kaudálně</a:t>
            </a:r>
          </a:p>
          <a:p>
            <a:endParaRPr lang="cs-CZ" dirty="0"/>
          </a:p>
        </p:txBody>
      </p:sp>
      <p:pic>
        <p:nvPicPr>
          <p:cNvPr id="4" name="Obrázek 3" descr="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5216" y="1545772"/>
            <a:ext cx="4802870" cy="3996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sternothyroideus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štítohrudní</a:t>
            </a:r>
            <a:r>
              <a:rPr lang="cs-CZ" dirty="0" smtClean="0">
                <a:solidFill>
                  <a:srgbClr val="FF0066"/>
                </a:solidFill>
              </a:rPr>
              <a:t> sval)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411686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manubrium</a:t>
            </a:r>
            <a:r>
              <a:rPr lang="cs-CZ" dirty="0" smtClean="0"/>
              <a:t> </a:t>
            </a:r>
            <a:r>
              <a:rPr lang="cs-CZ" dirty="0" err="1" smtClean="0"/>
              <a:t>sterni</a:t>
            </a:r>
            <a:r>
              <a:rPr lang="cs-CZ" dirty="0" smtClean="0"/>
              <a:t>, přilehlá žebra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linea </a:t>
            </a:r>
            <a:r>
              <a:rPr lang="cs-CZ" dirty="0" err="1" smtClean="0"/>
              <a:t>obliqua</a:t>
            </a:r>
            <a:r>
              <a:rPr lang="cs-CZ" dirty="0" smtClean="0"/>
              <a:t> štítné chrupavky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táhne štítnou chrupavku a hrtan kaudálně</a:t>
            </a:r>
          </a:p>
          <a:p>
            <a:endParaRPr lang="cs-CZ" dirty="0"/>
          </a:p>
        </p:txBody>
      </p:sp>
      <p:pic>
        <p:nvPicPr>
          <p:cNvPr id="4" name="Obrázek 3" descr="s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6062" y="1807027"/>
            <a:ext cx="4438082" cy="3252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thyrohyoideus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štítojazylkový</a:t>
            </a:r>
            <a:r>
              <a:rPr lang="cs-CZ" dirty="0" smtClean="0">
                <a:solidFill>
                  <a:srgbClr val="FF0066"/>
                </a:solidFill>
              </a:rPr>
              <a:t> sval)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749143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linea </a:t>
            </a:r>
            <a:r>
              <a:rPr lang="cs-CZ" dirty="0" err="1" smtClean="0"/>
              <a:t>obliqua</a:t>
            </a:r>
            <a:r>
              <a:rPr lang="cs-CZ" dirty="0" smtClean="0"/>
              <a:t> štítné chrupavky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velké rohy jazylky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táhne jazylku kaudálně, při fixované jazylce táhne hrtan kraniálně</a:t>
            </a:r>
          </a:p>
          <a:p>
            <a:endParaRPr lang="cs-CZ" dirty="0"/>
          </a:p>
        </p:txBody>
      </p:sp>
      <p:pic>
        <p:nvPicPr>
          <p:cNvPr id="4" name="Obrázek 3" descr="s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6062" y="1807027"/>
            <a:ext cx="4438082" cy="3252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o</a:t>
            </a:r>
            <a:r>
              <a:rPr lang="cs-CZ" dirty="0" err="1" smtClean="0">
                <a:solidFill>
                  <a:srgbClr val="FF0066"/>
                </a:solidFill>
              </a:rPr>
              <a:t>mohyoideus</a:t>
            </a:r>
            <a:r>
              <a:rPr lang="cs-CZ" dirty="0" smtClean="0">
                <a:solidFill>
                  <a:srgbClr val="FF0066"/>
                </a:solidFill>
              </a:rPr>
              <a:t> (</a:t>
            </a:r>
            <a:r>
              <a:rPr lang="cs-CZ" dirty="0" err="1" smtClean="0">
                <a:solidFill>
                  <a:srgbClr val="FF0066"/>
                </a:solidFill>
              </a:rPr>
              <a:t>lopatkojazylkový</a:t>
            </a:r>
            <a:r>
              <a:rPr lang="cs-CZ" dirty="0" smtClean="0">
                <a:solidFill>
                  <a:srgbClr val="FF0066"/>
                </a:solidFill>
              </a:rPr>
              <a:t> sval)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519057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incisura</a:t>
            </a:r>
            <a:r>
              <a:rPr lang="cs-CZ" dirty="0" smtClean="0"/>
              <a:t> </a:t>
            </a:r>
            <a:r>
              <a:rPr lang="cs-CZ" dirty="0" err="1" smtClean="0"/>
              <a:t>scapulae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tělo jazylky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táhne jazylku dolů, rozšiřuje lumen </a:t>
            </a:r>
            <a:r>
              <a:rPr lang="cs-CZ" dirty="0" err="1" smtClean="0"/>
              <a:t>vena</a:t>
            </a:r>
            <a:r>
              <a:rPr lang="cs-CZ" dirty="0" smtClean="0"/>
              <a:t> </a:t>
            </a:r>
            <a:r>
              <a:rPr lang="cs-CZ" dirty="0" err="1" smtClean="0"/>
              <a:t>jugularis</a:t>
            </a:r>
            <a:r>
              <a:rPr lang="cs-CZ" dirty="0" smtClean="0"/>
              <a:t> interna</a:t>
            </a:r>
          </a:p>
          <a:p>
            <a:endParaRPr lang="cs-CZ" dirty="0"/>
          </a:p>
        </p:txBody>
      </p:sp>
      <p:pic>
        <p:nvPicPr>
          <p:cNvPr id="4" name="Obrázek 3" descr="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6012" y="1425348"/>
            <a:ext cx="5743575" cy="4181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Inervace žvýkacích svalů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159829" cy="4351338"/>
          </a:xfrm>
        </p:spPr>
        <p:txBody>
          <a:bodyPr/>
          <a:lstStyle/>
          <a:p>
            <a:r>
              <a:rPr lang="cs-CZ" i="1" dirty="0" smtClean="0"/>
              <a:t>n. </a:t>
            </a:r>
            <a:r>
              <a:rPr lang="cs-CZ" i="1" dirty="0" err="1" smtClean="0"/>
              <a:t>mandibularis</a:t>
            </a:r>
            <a:r>
              <a:rPr lang="cs-CZ" i="1" dirty="0" smtClean="0"/>
              <a:t>, </a:t>
            </a:r>
            <a:r>
              <a:rPr lang="cs-CZ" dirty="0" smtClean="0"/>
              <a:t>V. hlavový nerv trigeminus, III. větev</a:t>
            </a:r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12687" t="34310" r="60258" b="18062"/>
          <a:stretch>
            <a:fillRect/>
          </a:stretch>
        </p:blipFill>
        <p:spPr bwMode="auto">
          <a:xfrm>
            <a:off x="6081823" y="1658678"/>
            <a:ext cx="4319561" cy="475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Mm. </a:t>
            </a:r>
            <a:r>
              <a:rPr lang="cs-CZ" dirty="0" err="1" smtClean="0"/>
              <a:t>scaleni</a:t>
            </a:r>
            <a:r>
              <a:rPr lang="cs-CZ" dirty="0" smtClean="0"/>
              <a:t>, </a:t>
            </a:r>
            <a:r>
              <a:rPr lang="cs-CZ" dirty="0" err="1" smtClean="0"/>
              <a:t>praevertebrales</a:t>
            </a:r>
            <a:r>
              <a:rPr lang="cs-CZ" dirty="0" smtClean="0"/>
              <a:t>, </a:t>
            </a:r>
            <a:r>
              <a:rPr lang="cs-CZ" dirty="0" err="1" smtClean="0"/>
              <a:t>intervertebrales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04314" y="1825625"/>
            <a:ext cx="4049486" cy="4351338"/>
          </a:xfrm>
        </p:spPr>
        <p:txBody>
          <a:bodyPr/>
          <a:lstStyle/>
          <a:p>
            <a:r>
              <a:rPr lang="cs-CZ" dirty="0" smtClean="0"/>
              <a:t>M. </a:t>
            </a:r>
            <a:r>
              <a:rPr lang="cs-CZ" dirty="0" err="1" smtClean="0"/>
              <a:t>scalenus</a:t>
            </a:r>
            <a:r>
              <a:rPr lang="cs-CZ" dirty="0" smtClean="0"/>
              <a:t> </a:t>
            </a:r>
            <a:r>
              <a:rPr lang="cs-CZ" dirty="0" err="1" smtClean="0"/>
              <a:t>anterior</a:t>
            </a:r>
            <a:r>
              <a:rPr lang="cs-CZ" dirty="0" smtClean="0"/>
              <a:t>, </a:t>
            </a:r>
            <a:r>
              <a:rPr lang="cs-CZ" dirty="0" err="1" smtClean="0"/>
              <a:t>medius</a:t>
            </a:r>
            <a:r>
              <a:rPr lang="cs-CZ" dirty="0" smtClean="0"/>
              <a:t>, </a:t>
            </a:r>
            <a:r>
              <a:rPr lang="cs-CZ" dirty="0" err="1" smtClean="0"/>
              <a:t>posterior</a:t>
            </a:r>
            <a:r>
              <a:rPr lang="cs-CZ" dirty="0" smtClean="0"/>
              <a:t> (kloněné/</a:t>
            </a:r>
            <a:r>
              <a:rPr lang="cs-CZ" dirty="0" err="1" smtClean="0"/>
              <a:t>šiklmé</a:t>
            </a:r>
            <a:r>
              <a:rPr lang="cs-CZ" smtClean="0"/>
              <a:t> svaly)</a:t>
            </a:r>
            <a:endParaRPr lang="cs-CZ" dirty="0" smtClean="0"/>
          </a:p>
          <a:p>
            <a:r>
              <a:rPr lang="cs-CZ" dirty="0" smtClean="0"/>
              <a:t>M. </a:t>
            </a:r>
            <a:r>
              <a:rPr lang="cs-CZ" dirty="0" err="1" smtClean="0"/>
              <a:t>longus</a:t>
            </a:r>
            <a:r>
              <a:rPr lang="cs-CZ" dirty="0" smtClean="0"/>
              <a:t> </a:t>
            </a:r>
            <a:r>
              <a:rPr lang="cs-CZ" dirty="0" err="1" smtClean="0"/>
              <a:t>coli</a:t>
            </a:r>
            <a:r>
              <a:rPr lang="cs-CZ" dirty="0" smtClean="0"/>
              <a:t> a </a:t>
            </a:r>
            <a:r>
              <a:rPr lang="cs-CZ" dirty="0" err="1" smtClean="0"/>
              <a:t>longus</a:t>
            </a:r>
            <a:r>
              <a:rPr lang="cs-CZ" dirty="0" smtClean="0"/>
              <a:t> </a:t>
            </a:r>
            <a:r>
              <a:rPr lang="cs-CZ" dirty="0" err="1" smtClean="0"/>
              <a:t>capitis</a:t>
            </a:r>
            <a:endParaRPr lang="cs-CZ" dirty="0" smtClean="0"/>
          </a:p>
          <a:p>
            <a:r>
              <a:rPr lang="cs-CZ" dirty="0" smtClean="0"/>
              <a:t>M. </a:t>
            </a:r>
            <a:r>
              <a:rPr lang="cs-CZ" dirty="0" err="1" smtClean="0"/>
              <a:t>rectus</a:t>
            </a:r>
            <a:r>
              <a:rPr lang="cs-CZ" dirty="0" smtClean="0"/>
              <a:t> </a:t>
            </a:r>
            <a:r>
              <a:rPr lang="cs-CZ" dirty="0" err="1" smtClean="0"/>
              <a:t>capitis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r>
              <a:rPr lang="cs-CZ" dirty="0" smtClean="0"/>
              <a:t>, </a:t>
            </a:r>
            <a:r>
              <a:rPr lang="cs-CZ" dirty="0" err="1" smtClean="0"/>
              <a:t>anterior</a:t>
            </a:r>
            <a:r>
              <a:rPr lang="cs-CZ" dirty="0" smtClean="0"/>
              <a:t> a mm. </a:t>
            </a:r>
            <a:r>
              <a:rPr lang="cs-CZ" dirty="0" err="1" smtClean="0"/>
              <a:t>Intertransversarii</a:t>
            </a:r>
            <a:r>
              <a:rPr lang="cs-CZ" dirty="0" smtClean="0"/>
              <a:t> </a:t>
            </a:r>
            <a:r>
              <a:rPr lang="cs-CZ" dirty="0" err="1" smtClean="0"/>
              <a:t>anteriores</a:t>
            </a:r>
            <a:r>
              <a:rPr lang="cs-CZ" dirty="0" smtClean="0"/>
              <a:t> </a:t>
            </a:r>
            <a:r>
              <a:rPr lang="cs-CZ" dirty="0" err="1" smtClean="0"/>
              <a:t>cervicis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rcRect l="26667" t="20388" r="30426" b="23385"/>
          <a:stretch>
            <a:fillRect/>
          </a:stretch>
        </p:blipFill>
        <p:spPr>
          <a:xfrm>
            <a:off x="794657" y="1877570"/>
            <a:ext cx="6335486" cy="46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5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Mm. </a:t>
            </a:r>
            <a:r>
              <a:rPr lang="cs-CZ" dirty="0" err="1" smtClean="0"/>
              <a:t>scaleni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scalenus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anterior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63142" y="1825625"/>
            <a:ext cx="6890657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příčné výběžky kaudálních krčních obratlů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tuberculum</a:t>
            </a:r>
            <a:r>
              <a:rPr lang="cs-CZ" dirty="0" smtClean="0"/>
              <a:t> m. </a:t>
            </a:r>
            <a:r>
              <a:rPr lang="cs-CZ" dirty="0" err="1" smtClean="0"/>
              <a:t>scaleni</a:t>
            </a:r>
            <a:r>
              <a:rPr lang="cs-CZ" dirty="0" smtClean="0"/>
              <a:t> 1. žebra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flexe krční páteře, jednostranná kontrakce – úklon na stranu kontrahovaného svalu s otočením na opačnou, při fixované páteři zvedá žebro – pomocný vdechový sval</a:t>
            </a:r>
          </a:p>
          <a:p>
            <a:endParaRPr lang="cs-CZ" dirty="0"/>
          </a:p>
        </p:txBody>
      </p:sp>
      <p:pic>
        <p:nvPicPr>
          <p:cNvPr id="4" name="Obrázek 3" descr="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317" y="1724704"/>
            <a:ext cx="4067473" cy="3924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scalenus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medius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44143" y="1869168"/>
            <a:ext cx="6509656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příčné výběžky většiny krčních obratlů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1. žebro dorzálně od a. </a:t>
            </a:r>
            <a:r>
              <a:rPr lang="cs-CZ" dirty="0" err="1" smtClean="0"/>
              <a:t>subclaviae</a:t>
            </a:r>
            <a:endParaRPr lang="cs-CZ" dirty="0" smtClean="0"/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flexe krční páteře, jednostranná kontrakce – úklon na stranu kontrahovaného svalu s otočením na opačnou, při fixované páteři zvedá žebro – pomocný vdechový sval</a:t>
            </a:r>
          </a:p>
          <a:p>
            <a:endParaRPr lang="cs-CZ" dirty="0"/>
          </a:p>
        </p:txBody>
      </p:sp>
      <p:pic>
        <p:nvPicPr>
          <p:cNvPr id="4" name="Obrázek 3" descr="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98" y="2039029"/>
            <a:ext cx="4295775" cy="3933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scalenus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posterior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1630" y="1825625"/>
            <a:ext cx="7032170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příčné výběžky kaudálních krčních obratlů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tuberositas</a:t>
            </a:r>
            <a:r>
              <a:rPr lang="cs-CZ" dirty="0" smtClean="0"/>
              <a:t> m. </a:t>
            </a:r>
            <a:r>
              <a:rPr lang="cs-CZ" dirty="0" err="1" smtClean="0"/>
              <a:t>scaleni</a:t>
            </a:r>
            <a:r>
              <a:rPr lang="cs-CZ" dirty="0" smtClean="0"/>
              <a:t> </a:t>
            </a:r>
            <a:r>
              <a:rPr lang="cs-CZ" dirty="0" err="1" smtClean="0"/>
              <a:t>posterioris</a:t>
            </a:r>
            <a:r>
              <a:rPr lang="cs-CZ" dirty="0" smtClean="0"/>
              <a:t> na II. žebru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flexe krční páteře, jednostranná kontrakce – úklon na stranu kontrahovaného svalu s otočením na opačnou, při fixované páteři zvedá žebro – pomocný vdechový sval</a:t>
            </a:r>
          </a:p>
          <a:p>
            <a:endParaRPr lang="cs-CZ" dirty="0"/>
          </a:p>
        </p:txBody>
      </p:sp>
      <p:pic>
        <p:nvPicPr>
          <p:cNvPr id="4" name="Obrázek 3" descr="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364" y="2038349"/>
            <a:ext cx="3212180" cy="3143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Mm. </a:t>
            </a:r>
            <a:r>
              <a:rPr lang="cs-CZ" dirty="0" err="1" smtClean="0"/>
              <a:t>praevertebrales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longus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capitis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6314" y="1869168"/>
            <a:ext cx="6455229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příčné výběžky kaudálních krčních obratlů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basilaris</a:t>
            </a:r>
            <a:r>
              <a:rPr lang="cs-CZ" dirty="0" smtClean="0"/>
              <a:t> týlní kosti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flexe hlavy</a:t>
            </a:r>
          </a:p>
          <a:p>
            <a:endParaRPr lang="cs-CZ" dirty="0"/>
          </a:p>
        </p:txBody>
      </p:sp>
      <p:pic>
        <p:nvPicPr>
          <p:cNvPr id="4" name="Obrázek 3" descr="l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1825" y="1486580"/>
            <a:ext cx="5210175" cy="427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longus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coli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83829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Přímý oddíl: </a:t>
            </a:r>
          </a:p>
          <a:p>
            <a:pPr lvl="1"/>
            <a:r>
              <a:rPr lang="cs-CZ" dirty="0" err="1" smtClean="0"/>
              <a:t>Origo</a:t>
            </a:r>
            <a:r>
              <a:rPr lang="cs-CZ" dirty="0" smtClean="0"/>
              <a:t>: těla kraniálních hrudních obratlů</a:t>
            </a:r>
          </a:p>
          <a:p>
            <a:pPr lvl="1"/>
            <a:r>
              <a:rPr lang="cs-CZ" dirty="0" err="1" smtClean="0"/>
              <a:t>Insertio</a:t>
            </a:r>
            <a:r>
              <a:rPr lang="cs-CZ" dirty="0" smtClean="0"/>
              <a:t>: těla kaudálních krčních obratlů</a:t>
            </a:r>
          </a:p>
          <a:p>
            <a:r>
              <a:rPr lang="cs-CZ" dirty="0" smtClean="0"/>
              <a:t>Dolní šikmý oddíl:</a:t>
            </a:r>
          </a:p>
          <a:p>
            <a:pPr lvl="1"/>
            <a:r>
              <a:rPr lang="cs-CZ" dirty="0" err="1" smtClean="0"/>
              <a:t>Origo</a:t>
            </a:r>
            <a:r>
              <a:rPr lang="cs-CZ" dirty="0" smtClean="0"/>
              <a:t>: těla kraniálních hrudních obratlů</a:t>
            </a:r>
          </a:p>
          <a:p>
            <a:pPr lvl="1"/>
            <a:r>
              <a:rPr lang="cs-CZ" dirty="0" err="1" smtClean="0"/>
              <a:t>Insertio</a:t>
            </a:r>
            <a:r>
              <a:rPr lang="cs-CZ" dirty="0" smtClean="0"/>
              <a:t>: příčné výběžky kaudálních krčních obratlů</a:t>
            </a:r>
          </a:p>
          <a:p>
            <a:r>
              <a:rPr lang="cs-CZ" dirty="0" smtClean="0"/>
              <a:t>Horní šikmý oddíl:</a:t>
            </a:r>
          </a:p>
          <a:p>
            <a:pPr lvl="1"/>
            <a:r>
              <a:rPr lang="cs-CZ" dirty="0" err="1" smtClean="0"/>
              <a:t>Origo</a:t>
            </a:r>
            <a:r>
              <a:rPr lang="cs-CZ" dirty="0" smtClean="0"/>
              <a:t>: příčné výběžky prostředních krčních obratlů</a:t>
            </a:r>
          </a:p>
          <a:p>
            <a:pPr lvl="1"/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tuberculum</a:t>
            </a:r>
            <a:r>
              <a:rPr lang="cs-CZ" dirty="0" smtClean="0"/>
              <a:t> </a:t>
            </a:r>
            <a:r>
              <a:rPr lang="cs-CZ" dirty="0" err="1" smtClean="0"/>
              <a:t>anterius</a:t>
            </a:r>
            <a:r>
              <a:rPr lang="cs-CZ" dirty="0" smtClean="0"/>
              <a:t> </a:t>
            </a:r>
            <a:r>
              <a:rPr lang="cs-CZ" dirty="0" err="1" smtClean="0"/>
              <a:t>atlantis</a:t>
            </a:r>
            <a:endParaRPr lang="cs-CZ" dirty="0" smtClean="0"/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flexe krční páteře</a:t>
            </a:r>
          </a:p>
          <a:p>
            <a:endParaRPr lang="cs-CZ" dirty="0"/>
          </a:p>
        </p:txBody>
      </p:sp>
      <p:pic>
        <p:nvPicPr>
          <p:cNvPr id="4" name="Obrázek 3" descr="l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0269" y="1641702"/>
            <a:ext cx="4371975" cy="431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Mm. </a:t>
            </a:r>
            <a:r>
              <a:rPr lang="cs-CZ" dirty="0" err="1" smtClean="0"/>
              <a:t>intervertebrales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rectus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capitis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lateralis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transversus</a:t>
            </a:r>
            <a:r>
              <a:rPr lang="cs-CZ" dirty="0" smtClean="0"/>
              <a:t> atlasu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r>
              <a:rPr lang="cs-CZ" dirty="0" smtClean="0"/>
              <a:t> týlní kosti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úklon hlavy</a:t>
            </a:r>
          </a:p>
          <a:p>
            <a:endParaRPr lang="cs-CZ" dirty="0"/>
          </a:p>
        </p:txBody>
      </p:sp>
      <p:pic>
        <p:nvPicPr>
          <p:cNvPr id="4" name="Obrázek 3" descr="rc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485" y="1806348"/>
            <a:ext cx="3560309" cy="356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t</a:t>
            </a:r>
            <a:r>
              <a:rPr lang="cs-CZ" dirty="0" err="1" smtClean="0">
                <a:solidFill>
                  <a:srgbClr val="FF0066"/>
                </a:solidFill>
              </a:rPr>
              <a:t>emporalis</a:t>
            </a:r>
            <a:r>
              <a:rPr lang="cs-CZ" dirty="0" smtClean="0">
                <a:solidFill>
                  <a:srgbClr val="FF0066"/>
                </a:solidFill>
              </a:rPr>
              <a:t> (spánkový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5188" t="43616" r="58519" b="27039"/>
          <a:stretch/>
        </p:blipFill>
        <p:spPr>
          <a:xfrm>
            <a:off x="838200" y="2241391"/>
            <a:ext cx="3878055" cy="39287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77543" y="2068286"/>
            <a:ext cx="37229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linea </a:t>
            </a:r>
            <a:r>
              <a:rPr lang="cs-CZ" dirty="0" err="1" smtClean="0"/>
              <a:t>temporalis</a:t>
            </a:r>
            <a:r>
              <a:rPr lang="cs-CZ" dirty="0" smtClean="0"/>
              <a:t> </a:t>
            </a:r>
            <a:r>
              <a:rPr lang="cs-CZ" dirty="0" err="1" smtClean="0"/>
              <a:t>inf</a:t>
            </a:r>
            <a:r>
              <a:rPr lang="cs-CZ" dirty="0" smtClean="0"/>
              <a:t>., </a:t>
            </a:r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r>
              <a:rPr lang="cs-CZ" dirty="0" smtClean="0"/>
              <a:t>, </a:t>
            </a:r>
            <a:r>
              <a:rPr lang="cs-CZ" dirty="0" err="1" smtClean="0"/>
              <a:t>fascia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coronoideus</a:t>
            </a:r>
            <a:r>
              <a:rPr lang="cs-CZ" dirty="0" smtClean="0"/>
              <a:t>, </a:t>
            </a:r>
            <a:r>
              <a:rPr lang="cs-CZ" dirty="0" err="1" smtClean="0"/>
              <a:t>ramus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endParaRPr lang="cs-CZ" dirty="0" smtClean="0"/>
          </a:p>
          <a:p>
            <a:r>
              <a:rPr lang="cs-CZ" dirty="0" smtClean="0"/>
              <a:t>Inervace: n. trigeminus (III. větev)</a:t>
            </a:r>
          </a:p>
          <a:p>
            <a:r>
              <a:rPr lang="cs-CZ" dirty="0" smtClean="0"/>
              <a:t>Funkce: elevace a </a:t>
            </a:r>
            <a:r>
              <a:rPr lang="cs-CZ" dirty="0" err="1" smtClean="0"/>
              <a:t>retrakce</a:t>
            </a:r>
            <a:r>
              <a:rPr lang="cs-CZ" dirty="0" smtClean="0"/>
              <a:t> mandibuly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70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rectus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capitis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anterior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8229600" cy="4351338"/>
          </a:xfrm>
        </p:spPr>
        <p:txBody>
          <a:bodyPr/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transverus</a:t>
            </a:r>
            <a:r>
              <a:rPr lang="cs-CZ" dirty="0" smtClean="0"/>
              <a:t> atlasu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 smtClean="0"/>
              <a:t>basilaris</a:t>
            </a:r>
            <a:r>
              <a:rPr lang="cs-CZ" dirty="0" smtClean="0"/>
              <a:t> týlní kosti</a:t>
            </a:r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flexe hlavy, při jednostranné kontrakci úklon hlavy</a:t>
            </a:r>
          </a:p>
          <a:p>
            <a:endParaRPr lang="cs-CZ" dirty="0"/>
          </a:p>
        </p:txBody>
      </p:sp>
      <p:pic>
        <p:nvPicPr>
          <p:cNvPr id="4" name="Obrázek 3" descr="r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65772" y="1707697"/>
            <a:ext cx="2624818" cy="262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0066"/>
                </a:solidFill>
              </a:rPr>
              <a:t>Mm. </a:t>
            </a:r>
            <a:r>
              <a:rPr lang="cs-CZ" dirty="0" err="1" smtClean="0">
                <a:solidFill>
                  <a:srgbClr val="FF0066"/>
                </a:solidFill>
              </a:rPr>
              <a:t>intertransversarii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anteriores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cervicis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Šest párů svalů mezi </a:t>
            </a:r>
            <a:r>
              <a:rPr lang="cs-CZ" dirty="0" err="1" smtClean="0"/>
              <a:t>processus</a:t>
            </a:r>
            <a:r>
              <a:rPr lang="cs-CZ" dirty="0" smtClean="0"/>
              <a:t> </a:t>
            </a:r>
            <a:r>
              <a:rPr lang="cs-CZ" dirty="0" err="1" smtClean="0"/>
              <a:t>transversi</a:t>
            </a:r>
            <a:r>
              <a:rPr lang="cs-CZ" dirty="0" smtClean="0"/>
              <a:t> krčních </a:t>
            </a:r>
            <a:r>
              <a:rPr lang="cs-CZ" dirty="0" err="1" smtClean="0"/>
              <a:t>obrtalů</a:t>
            </a:r>
            <a:endParaRPr lang="cs-CZ" dirty="0" smtClean="0"/>
          </a:p>
          <a:p>
            <a:r>
              <a:rPr lang="cs-CZ" dirty="0" smtClean="0"/>
              <a:t>Inervace: plexus </a:t>
            </a:r>
            <a:r>
              <a:rPr lang="cs-CZ" dirty="0" err="1" smtClean="0"/>
              <a:t>cervicalis</a:t>
            </a:r>
            <a:endParaRPr lang="cs-CZ" dirty="0" smtClean="0"/>
          </a:p>
          <a:p>
            <a:r>
              <a:rPr lang="cs-CZ" dirty="0" smtClean="0"/>
              <a:t>Funkce: </a:t>
            </a:r>
            <a:r>
              <a:rPr lang="cs-CZ" dirty="0" err="1" smtClean="0"/>
              <a:t>lateroflexe</a:t>
            </a:r>
            <a:r>
              <a:rPr lang="cs-CZ" dirty="0" smtClean="0"/>
              <a:t> krční páteře</a:t>
            </a:r>
          </a:p>
          <a:p>
            <a:endParaRPr lang="cs-CZ" dirty="0"/>
          </a:p>
        </p:txBody>
      </p:sp>
      <p:pic>
        <p:nvPicPr>
          <p:cNvPr id="4" name="Obrázek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713" y="3992175"/>
            <a:ext cx="3878717" cy="1690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Fascie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 smtClean="0"/>
              <a:t>Fascia</a:t>
            </a:r>
            <a:r>
              <a:rPr lang="cs-CZ" i="1" dirty="0" smtClean="0"/>
              <a:t> </a:t>
            </a:r>
            <a:r>
              <a:rPr lang="cs-CZ" i="1" dirty="0" err="1" smtClean="0"/>
              <a:t>cervicalis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lamina </a:t>
            </a:r>
            <a:r>
              <a:rPr lang="cs-CZ" dirty="0" err="1" smtClean="0"/>
              <a:t>superficialis</a:t>
            </a:r>
            <a:r>
              <a:rPr lang="cs-CZ" dirty="0" smtClean="0"/>
              <a:t>: obaluje m. </a:t>
            </a:r>
            <a:r>
              <a:rPr lang="cs-CZ" dirty="0" err="1" smtClean="0"/>
              <a:t>sternocleidomastoideus</a:t>
            </a:r>
            <a:endParaRPr lang="cs-CZ" dirty="0" smtClean="0"/>
          </a:p>
          <a:p>
            <a:pPr lvl="1"/>
            <a:r>
              <a:rPr lang="cs-CZ" dirty="0" smtClean="0"/>
              <a:t> lamina </a:t>
            </a:r>
            <a:r>
              <a:rPr lang="cs-CZ" dirty="0" err="1" smtClean="0"/>
              <a:t>pretrachealis</a:t>
            </a:r>
            <a:r>
              <a:rPr lang="cs-CZ" dirty="0" smtClean="0"/>
              <a:t>: obaluje </a:t>
            </a:r>
            <a:r>
              <a:rPr lang="cs-CZ" dirty="0" err="1" smtClean="0"/>
              <a:t>infrahyoidní</a:t>
            </a:r>
            <a:r>
              <a:rPr lang="cs-CZ" dirty="0" smtClean="0"/>
              <a:t> svaly</a:t>
            </a:r>
          </a:p>
          <a:p>
            <a:pPr lvl="1"/>
            <a:r>
              <a:rPr lang="cs-CZ" dirty="0" smtClean="0"/>
              <a:t>lamina </a:t>
            </a:r>
            <a:r>
              <a:rPr lang="cs-CZ" dirty="0" err="1" smtClean="0"/>
              <a:t>prevertebralis</a:t>
            </a:r>
            <a:r>
              <a:rPr lang="cs-CZ" dirty="0" smtClean="0"/>
              <a:t>: obaluje </a:t>
            </a:r>
            <a:r>
              <a:rPr lang="cs-CZ" dirty="0" err="1" smtClean="0"/>
              <a:t>prevertebrální</a:t>
            </a:r>
            <a:r>
              <a:rPr lang="cs-CZ" dirty="0" smtClean="0"/>
              <a:t> svaly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p</a:t>
            </a:r>
            <a:r>
              <a:rPr lang="cs-CZ" dirty="0" err="1" smtClean="0">
                <a:solidFill>
                  <a:srgbClr val="FF0066"/>
                </a:solidFill>
              </a:rPr>
              <a:t>terygoideus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medialis</a:t>
            </a:r>
            <a:r>
              <a:rPr lang="cs-CZ" dirty="0" smtClean="0">
                <a:solidFill>
                  <a:srgbClr val="FF0066"/>
                </a:solidFill>
              </a:rPr>
              <a:t> (vnitřní křídlovitý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14877" t="16503" r="46866" b="40928"/>
          <a:stretch/>
        </p:blipFill>
        <p:spPr>
          <a:xfrm>
            <a:off x="0" y="1889304"/>
            <a:ext cx="6996419" cy="4379053"/>
          </a:xfrm>
          <a:prstGeom prst="rect">
            <a:avLst/>
          </a:prstGeom>
        </p:spPr>
      </p:pic>
      <p:sp>
        <p:nvSpPr>
          <p:cNvPr id="5" name="Zástupný symbol pro obsah 4"/>
          <p:cNvSpPr txBox="1">
            <a:spLocks noGrp="1"/>
          </p:cNvSpPr>
          <p:nvPr>
            <p:ph idx="1"/>
          </p:nvPr>
        </p:nvSpPr>
        <p:spPr>
          <a:xfrm>
            <a:off x="7228113" y="1814739"/>
            <a:ext cx="4114801" cy="487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</a:t>
            </a:r>
            <a:r>
              <a:rPr lang="cs-CZ" dirty="0" err="1" smtClean="0"/>
              <a:t>fossa</a:t>
            </a:r>
            <a:r>
              <a:rPr lang="cs-CZ" dirty="0" smtClean="0"/>
              <a:t> </a:t>
            </a:r>
            <a:r>
              <a:rPr lang="cs-CZ" dirty="0" err="1" smtClean="0"/>
              <a:t>pterygoidea</a:t>
            </a:r>
            <a:r>
              <a:rPr lang="cs-CZ" dirty="0" smtClean="0"/>
              <a:t>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sphenoidalis</a:t>
            </a:r>
            <a:r>
              <a:rPr lang="cs-CZ" dirty="0" smtClean="0"/>
              <a:t>, tuber </a:t>
            </a:r>
            <a:r>
              <a:rPr lang="cs-CZ" dirty="0" err="1" smtClean="0"/>
              <a:t>maxilae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tuberositas</a:t>
            </a:r>
            <a:r>
              <a:rPr lang="cs-CZ" dirty="0" smtClean="0"/>
              <a:t> </a:t>
            </a:r>
            <a:r>
              <a:rPr lang="cs-CZ" dirty="0" err="1" smtClean="0"/>
              <a:t>pterygoidea</a:t>
            </a:r>
            <a:r>
              <a:rPr lang="cs-CZ" dirty="0" smtClean="0"/>
              <a:t> mandibuly</a:t>
            </a:r>
          </a:p>
          <a:p>
            <a:r>
              <a:rPr lang="cs-CZ" dirty="0" smtClean="0"/>
              <a:t>Inervace: n. trigeminus (III. větev)</a:t>
            </a:r>
          </a:p>
          <a:p>
            <a:r>
              <a:rPr lang="cs-CZ" dirty="0" smtClean="0"/>
              <a:t>Funkce: elevace mandibuly, pohyby do stran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8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 smtClean="0">
                <a:solidFill>
                  <a:srgbClr val="FF0066"/>
                </a:solidFill>
              </a:rPr>
              <a:t>pterygoideus</a:t>
            </a:r>
            <a:r>
              <a:rPr lang="cs-CZ" dirty="0" smtClean="0">
                <a:solidFill>
                  <a:srgbClr val="FF0066"/>
                </a:solidFill>
              </a:rPr>
              <a:t> </a:t>
            </a:r>
            <a:r>
              <a:rPr lang="cs-CZ" dirty="0" err="1" smtClean="0">
                <a:solidFill>
                  <a:srgbClr val="FF0066"/>
                </a:solidFill>
              </a:rPr>
              <a:t>lateralis</a:t>
            </a:r>
            <a:r>
              <a:rPr lang="cs-CZ" dirty="0" smtClean="0">
                <a:solidFill>
                  <a:srgbClr val="FF0066"/>
                </a:solidFill>
              </a:rPr>
              <a:t> (vnější křídlovitý sval)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5291" t="43660" r="58700" b="27961"/>
          <a:stretch/>
        </p:blipFill>
        <p:spPr>
          <a:xfrm>
            <a:off x="1046206" y="1793663"/>
            <a:ext cx="4427951" cy="4415262"/>
          </a:xfrm>
          <a:prstGeom prst="rect">
            <a:avLst/>
          </a:prstGeom>
        </p:spPr>
      </p:pic>
      <p:sp>
        <p:nvSpPr>
          <p:cNvPr id="5" name="Zástupný symbol pro obsah 4"/>
          <p:cNvSpPr txBox="1">
            <a:spLocks noGrp="1"/>
          </p:cNvSpPr>
          <p:nvPr>
            <p:ph idx="1"/>
          </p:nvPr>
        </p:nvSpPr>
        <p:spPr>
          <a:xfrm>
            <a:off x="5464628" y="1825625"/>
            <a:ext cx="5889171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facies </a:t>
            </a:r>
            <a:r>
              <a:rPr lang="cs-CZ" dirty="0" err="1" smtClean="0"/>
              <a:t>infratemporalis</a:t>
            </a:r>
            <a:r>
              <a:rPr lang="cs-CZ" dirty="0" smtClean="0"/>
              <a:t> </a:t>
            </a:r>
            <a:r>
              <a:rPr lang="cs-CZ" dirty="0" err="1" smtClean="0"/>
              <a:t>alae</a:t>
            </a:r>
            <a:r>
              <a:rPr lang="cs-CZ" dirty="0" smtClean="0"/>
              <a:t> </a:t>
            </a:r>
            <a:r>
              <a:rPr lang="cs-CZ" dirty="0" err="1" smtClean="0"/>
              <a:t>majoris</a:t>
            </a:r>
            <a:r>
              <a:rPr lang="cs-CZ" dirty="0" smtClean="0"/>
              <a:t>, lamina </a:t>
            </a:r>
            <a:r>
              <a:rPr lang="cs-CZ" dirty="0" err="1" smtClean="0"/>
              <a:t>lateralis</a:t>
            </a:r>
            <a:r>
              <a:rPr lang="cs-CZ" dirty="0" smtClean="0"/>
              <a:t> </a:t>
            </a:r>
            <a:r>
              <a:rPr lang="cs-CZ" dirty="0" err="1" smtClean="0"/>
              <a:t>processi</a:t>
            </a:r>
            <a:r>
              <a:rPr lang="cs-CZ" dirty="0" smtClean="0"/>
              <a:t> </a:t>
            </a:r>
            <a:r>
              <a:rPr lang="cs-CZ" dirty="0" err="1" smtClean="0"/>
              <a:t>pterygoidei</a:t>
            </a:r>
            <a:endParaRPr lang="cs-CZ" dirty="0" smtClean="0"/>
          </a:p>
          <a:p>
            <a:r>
              <a:rPr lang="cs-CZ" dirty="0" err="1" smtClean="0"/>
              <a:t>Insertio</a:t>
            </a:r>
            <a:r>
              <a:rPr lang="cs-CZ" dirty="0" smtClean="0"/>
              <a:t>: fovea </a:t>
            </a:r>
            <a:r>
              <a:rPr lang="cs-CZ" dirty="0" err="1" smtClean="0"/>
              <a:t>pterygoidea</a:t>
            </a:r>
            <a:r>
              <a:rPr lang="cs-CZ" dirty="0" smtClean="0"/>
              <a:t> krčku mandibuly, </a:t>
            </a:r>
            <a:r>
              <a:rPr lang="cs-CZ" dirty="0" err="1" smtClean="0"/>
              <a:t>temporomandibulární</a:t>
            </a:r>
            <a:r>
              <a:rPr lang="cs-CZ" dirty="0" smtClean="0"/>
              <a:t> kloub</a:t>
            </a:r>
          </a:p>
          <a:p>
            <a:r>
              <a:rPr lang="cs-CZ" dirty="0" smtClean="0"/>
              <a:t>Inervace: n trigeminus (III. větev)</a:t>
            </a:r>
          </a:p>
          <a:p>
            <a:r>
              <a:rPr lang="cs-CZ" dirty="0" smtClean="0"/>
              <a:t>Funkce: protrakce, složitější žvýkací pohyby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341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M. </a:t>
            </a:r>
            <a:r>
              <a:rPr lang="cs-CZ" dirty="0" err="1">
                <a:solidFill>
                  <a:srgbClr val="FF0066"/>
                </a:solidFill>
              </a:rPr>
              <a:t>m</a:t>
            </a:r>
            <a:r>
              <a:rPr lang="cs-CZ" dirty="0" err="1" smtClean="0">
                <a:solidFill>
                  <a:srgbClr val="FF0066"/>
                </a:solidFill>
              </a:rPr>
              <a:t>asseter</a:t>
            </a:r>
            <a:r>
              <a:rPr lang="cs-CZ" dirty="0" smtClean="0">
                <a:solidFill>
                  <a:srgbClr val="FF0066"/>
                </a:solidFill>
              </a:rPr>
              <a:t> (žvýkací sval)</a:t>
            </a:r>
            <a:endParaRPr lang="cs-CZ" dirty="0">
              <a:solidFill>
                <a:srgbClr val="FF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25291" t="43578" r="58700" b="27553"/>
          <a:stretch/>
        </p:blipFill>
        <p:spPr>
          <a:xfrm>
            <a:off x="838200" y="1714921"/>
            <a:ext cx="4508157" cy="4572746"/>
          </a:xfrm>
          <a:prstGeom prst="rect">
            <a:avLst/>
          </a:prstGeom>
        </p:spPr>
      </p:pic>
      <p:sp>
        <p:nvSpPr>
          <p:cNvPr id="5" name="Zástupný symbol pro obsah 4"/>
          <p:cNvSpPr txBox="1">
            <a:spLocks noGrp="1"/>
          </p:cNvSpPr>
          <p:nvPr>
            <p:ph idx="1"/>
          </p:nvPr>
        </p:nvSpPr>
        <p:spPr>
          <a:xfrm>
            <a:off x="5410200" y="1825625"/>
            <a:ext cx="5943600" cy="331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Origo</a:t>
            </a:r>
            <a:r>
              <a:rPr lang="cs-CZ" dirty="0" smtClean="0"/>
              <a:t>: corpus </a:t>
            </a:r>
            <a:r>
              <a:rPr lang="cs-CZ" dirty="0" err="1" smtClean="0"/>
              <a:t>ossis</a:t>
            </a:r>
            <a:r>
              <a:rPr lang="cs-CZ" dirty="0" smtClean="0"/>
              <a:t> </a:t>
            </a:r>
            <a:r>
              <a:rPr lang="cs-CZ" dirty="0" err="1" smtClean="0"/>
              <a:t>zagomatici</a:t>
            </a:r>
            <a:r>
              <a:rPr lang="cs-CZ" dirty="0" smtClean="0"/>
              <a:t>, </a:t>
            </a:r>
            <a:r>
              <a:rPr lang="cs-CZ" dirty="0" err="1" smtClean="0"/>
              <a:t>arcus</a:t>
            </a:r>
            <a:r>
              <a:rPr lang="cs-CZ" dirty="0" smtClean="0"/>
              <a:t> </a:t>
            </a:r>
            <a:r>
              <a:rPr lang="cs-CZ" dirty="0" err="1" smtClean="0"/>
              <a:t>zygomaticus</a:t>
            </a:r>
            <a:r>
              <a:rPr lang="cs-CZ" dirty="0" smtClean="0"/>
              <a:t> – vnitřní plocha</a:t>
            </a:r>
          </a:p>
          <a:p>
            <a:r>
              <a:rPr lang="cs-CZ" dirty="0" err="1" smtClean="0"/>
              <a:t>Insertio</a:t>
            </a:r>
            <a:r>
              <a:rPr lang="cs-CZ" dirty="0" smtClean="0"/>
              <a:t>: </a:t>
            </a:r>
            <a:r>
              <a:rPr lang="cs-CZ" dirty="0" err="1" smtClean="0"/>
              <a:t>tuberosutas</a:t>
            </a:r>
            <a:r>
              <a:rPr lang="cs-CZ" dirty="0" smtClean="0"/>
              <a:t> </a:t>
            </a:r>
            <a:r>
              <a:rPr lang="cs-CZ" dirty="0" err="1" smtClean="0"/>
              <a:t>maseterica</a:t>
            </a:r>
            <a:r>
              <a:rPr lang="cs-CZ" dirty="0" smtClean="0"/>
              <a:t> mandibuly</a:t>
            </a:r>
          </a:p>
          <a:p>
            <a:r>
              <a:rPr lang="cs-CZ" dirty="0" smtClean="0"/>
              <a:t>Inervace: n. trigeminus (III. větev)</a:t>
            </a:r>
          </a:p>
          <a:p>
            <a:r>
              <a:rPr lang="cs-CZ" dirty="0" smtClean="0"/>
              <a:t>Funkce: elevace mandibuly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34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66"/>
                </a:solidFill>
              </a:rPr>
              <a:t>Fascie žvýkacích svalů a hlavy</a:t>
            </a:r>
            <a:endParaRPr lang="cs-CZ" dirty="0">
              <a:solidFill>
                <a:srgbClr val="FF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Facia</a:t>
            </a:r>
            <a:r>
              <a:rPr lang="cs-CZ" dirty="0" smtClean="0"/>
              <a:t> </a:t>
            </a:r>
            <a:r>
              <a:rPr lang="cs-CZ" dirty="0" err="1" smtClean="0"/>
              <a:t>temporalis</a:t>
            </a:r>
            <a:r>
              <a:rPr lang="cs-CZ" dirty="0" smtClean="0"/>
              <a:t> – odstupuje od linea </a:t>
            </a:r>
            <a:r>
              <a:rPr lang="cs-CZ" dirty="0" err="1" smtClean="0"/>
              <a:t>temporalis</a:t>
            </a:r>
            <a:r>
              <a:rPr lang="cs-CZ" dirty="0" smtClean="0"/>
              <a:t> superior</a:t>
            </a:r>
          </a:p>
          <a:p>
            <a:r>
              <a:rPr lang="cs-CZ" dirty="0" err="1" smtClean="0"/>
              <a:t>Fascia</a:t>
            </a:r>
            <a:r>
              <a:rPr lang="cs-CZ" dirty="0" smtClean="0"/>
              <a:t> </a:t>
            </a:r>
            <a:r>
              <a:rPr lang="cs-CZ" dirty="0" err="1" smtClean="0"/>
              <a:t>masseterica</a:t>
            </a:r>
            <a:endParaRPr lang="cs-CZ" dirty="0" smtClean="0"/>
          </a:p>
          <a:p>
            <a:r>
              <a:rPr lang="cs-CZ" dirty="0" err="1" smtClean="0"/>
              <a:t>Fascia</a:t>
            </a:r>
            <a:r>
              <a:rPr lang="cs-CZ" dirty="0" smtClean="0"/>
              <a:t> </a:t>
            </a:r>
            <a:r>
              <a:rPr lang="cs-CZ" dirty="0" err="1" smtClean="0"/>
              <a:t>buccopharyngea</a:t>
            </a:r>
            <a:r>
              <a:rPr lang="cs-CZ" dirty="0" smtClean="0"/>
              <a:t> – m. </a:t>
            </a:r>
            <a:r>
              <a:rPr lang="cs-CZ" dirty="0" err="1" smtClean="0"/>
              <a:t>buccinator</a:t>
            </a:r>
            <a:r>
              <a:rPr lang="cs-CZ" dirty="0" smtClean="0"/>
              <a:t> a svalovinu hltanu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1784</Words>
  <Application>Microsoft Office PowerPoint</Application>
  <PresentationFormat>Širokoúhlá obrazovka</PresentationFormat>
  <Paragraphs>249</Paragraphs>
  <Slides>52</Slides>
  <Notes>1</Notes>
  <HiddenSlides>5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Morfologie pohybového systému, seminář</vt:lpstr>
      <vt:lpstr>Musculi capitis (svaly hlavy)</vt:lpstr>
      <vt:lpstr>Mm. masticatorii (žvýkací svaly)</vt:lpstr>
      <vt:lpstr>Inervace žvýkacích svalů</vt:lpstr>
      <vt:lpstr>M. temporalis (spánkový sval)</vt:lpstr>
      <vt:lpstr>M. pterygoideus medialis (vnitřní křídlovitý sval)</vt:lpstr>
      <vt:lpstr>M. pterygoideus lateralis (vnější křídlovitý sval)</vt:lpstr>
      <vt:lpstr>M. masseter (žvýkací sval)</vt:lpstr>
      <vt:lpstr>Fascie žvýkacích svalů a hlavy</vt:lpstr>
      <vt:lpstr>Mm. faciales (mimické svaly)</vt:lpstr>
      <vt:lpstr>Inervace mimických svalů</vt:lpstr>
      <vt:lpstr>M. epicranius: occipitofrontalis, temporoparietalis (čelní, týlní, spánkový, temenní sval)</vt:lpstr>
      <vt:lpstr>M. orbicularis oculi (kruhový sval oční)</vt:lpstr>
      <vt:lpstr>M. corrugator supercilii (svrašťovač obočí)</vt:lpstr>
      <vt:lpstr>M. Procerus (štíhlý sval)</vt:lpstr>
      <vt:lpstr>M. Nasalis (nosní sval)</vt:lpstr>
      <vt:lpstr>M. orbicularis oris (kruhový sval ústní)</vt:lpstr>
      <vt:lpstr>M. levator labii superioris (zdvihač horního rtu)</vt:lpstr>
      <vt:lpstr>M. levator labii superioris alaeque nasi</vt:lpstr>
      <vt:lpstr>M. depressor labii inferioris (stahovač dolního rtu)</vt:lpstr>
      <vt:lpstr>M. depresor anguli oris (stahovač ústního koutku)</vt:lpstr>
      <vt:lpstr>M. mentalis (bradový sval)</vt:lpstr>
      <vt:lpstr>M. zygomaticus major (velký lícní sval)</vt:lpstr>
      <vt:lpstr>M. zygomaticus minor (malý lícní sval) </vt:lpstr>
      <vt:lpstr>M. risorius</vt:lpstr>
      <vt:lpstr>M. buccinator (trubačský sval)</vt:lpstr>
      <vt:lpstr>Mm. coli (svaly krku)</vt:lpstr>
      <vt:lpstr>M. Platysma (kožní sval krční)</vt:lpstr>
      <vt:lpstr>M. Sternocleidomastoideus (hlavový zdvihač)</vt:lpstr>
      <vt:lpstr>Suprahyoidní svaly</vt:lpstr>
      <vt:lpstr>M. digastricus (dvojbříškový)</vt:lpstr>
      <vt:lpstr>M. stylohyoideus (bodcojazylkový)</vt:lpstr>
      <vt:lpstr>M. mylohyoideus (jazylkočelistní)</vt:lpstr>
      <vt:lpstr>M. geniohyoideus (bradojazylkový)</vt:lpstr>
      <vt:lpstr>Infrahyoidní svaly</vt:lpstr>
      <vt:lpstr>M. sternohyoideus (jazylkohrudní sval) </vt:lpstr>
      <vt:lpstr>M. sternothyroideus (štítohrudní sval)</vt:lpstr>
      <vt:lpstr>M. thyrohyoideus (štítojazylkový sval)</vt:lpstr>
      <vt:lpstr>M. omohyoideus (lopatkojazylkový sval)</vt:lpstr>
      <vt:lpstr>Mm. scaleni, praevertebrales, intervertebrales</vt:lpstr>
      <vt:lpstr>Mm. scaleni</vt:lpstr>
      <vt:lpstr>M. scalenus anterior</vt:lpstr>
      <vt:lpstr>M. scalenus medius</vt:lpstr>
      <vt:lpstr>M. scalenus posterior </vt:lpstr>
      <vt:lpstr>Mm. praevertebrales</vt:lpstr>
      <vt:lpstr>M. longus capitis</vt:lpstr>
      <vt:lpstr>M. longus coli </vt:lpstr>
      <vt:lpstr>Mm. intervertebrales</vt:lpstr>
      <vt:lpstr>M. rectus capitis lateralis</vt:lpstr>
      <vt:lpstr>M. rectus capitis anterior</vt:lpstr>
      <vt:lpstr>Mm. intertransversarii anteriores cervicis</vt:lpstr>
      <vt:lpstr>Fascie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pohybového systému</dc:title>
  <dc:creator>Marta Gimunová</dc:creator>
  <cp:lastModifiedBy>Marta Gimunová</cp:lastModifiedBy>
  <cp:revision>71</cp:revision>
  <dcterms:created xsi:type="dcterms:W3CDTF">2015-12-14T08:59:15Z</dcterms:created>
  <dcterms:modified xsi:type="dcterms:W3CDTF">2017-12-11T09:34:09Z</dcterms:modified>
</cp:coreProperties>
</file>