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15" r:id="rId3"/>
    <p:sldId id="297" r:id="rId4"/>
    <p:sldId id="312" r:id="rId5"/>
    <p:sldId id="257" r:id="rId6"/>
    <p:sldId id="258" r:id="rId7"/>
    <p:sldId id="317" r:id="rId8"/>
    <p:sldId id="259" r:id="rId9"/>
    <p:sldId id="260" r:id="rId10"/>
    <p:sldId id="298" r:id="rId11"/>
    <p:sldId id="318" r:id="rId12"/>
    <p:sldId id="299" r:id="rId13"/>
    <p:sldId id="301" r:id="rId14"/>
    <p:sldId id="261" r:id="rId15"/>
    <p:sldId id="262" r:id="rId16"/>
    <p:sldId id="300" r:id="rId17"/>
    <p:sldId id="302" r:id="rId18"/>
    <p:sldId id="263" r:id="rId19"/>
    <p:sldId id="322" r:id="rId20"/>
    <p:sldId id="303" r:id="rId21"/>
    <p:sldId id="305" r:id="rId22"/>
    <p:sldId id="265" r:id="rId23"/>
    <p:sldId id="266" r:id="rId24"/>
    <p:sldId id="267" r:id="rId25"/>
    <p:sldId id="268" r:id="rId26"/>
    <p:sldId id="306" r:id="rId27"/>
    <p:sldId id="269" r:id="rId28"/>
    <p:sldId id="307" r:id="rId29"/>
    <p:sldId id="270" r:id="rId30"/>
    <p:sldId id="271" r:id="rId31"/>
    <p:sldId id="272" r:id="rId32"/>
    <p:sldId id="308" r:id="rId33"/>
    <p:sldId id="273" r:id="rId34"/>
    <p:sldId id="274" r:id="rId35"/>
    <p:sldId id="309" r:id="rId36"/>
    <p:sldId id="275" r:id="rId37"/>
    <p:sldId id="310" r:id="rId38"/>
    <p:sldId id="276" r:id="rId39"/>
    <p:sldId id="277" r:id="rId40"/>
    <p:sldId id="278" r:id="rId41"/>
    <p:sldId id="311" r:id="rId42"/>
    <p:sldId id="279" r:id="rId43"/>
    <p:sldId id="281" r:id="rId44"/>
    <p:sldId id="280" r:id="rId45"/>
    <p:sldId id="282" r:id="rId46"/>
    <p:sldId id="319" r:id="rId47"/>
    <p:sldId id="304" r:id="rId48"/>
    <p:sldId id="324" r:id="rId49"/>
    <p:sldId id="325" r:id="rId50"/>
    <p:sldId id="284" r:id="rId51"/>
    <p:sldId id="286" r:id="rId52"/>
    <p:sldId id="285" r:id="rId53"/>
    <p:sldId id="287" r:id="rId54"/>
    <p:sldId id="320" r:id="rId55"/>
    <p:sldId id="294" r:id="rId56"/>
    <p:sldId id="292" r:id="rId57"/>
    <p:sldId id="293" r:id="rId58"/>
    <p:sldId id="321" r:id="rId59"/>
    <p:sldId id="291" r:id="rId60"/>
    <p:sldId id="288" r:id="rId61"/>
    <p:sldId id="289" r:id="rId62"/>
    <p:sldId id="290" r:id="rId63"/>
    <p:sldId id="283" r:id="rId6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8" autoAdjust="0"/>
    <p:restoredTop sz="98571" autoAdjust="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00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66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19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7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19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25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58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22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07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771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45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6BEBE-06D2-4F16-A4EE-B1482F683CBB}" type="datetimeFigureOut">
              <a:rPr lang="cs-CZ" smtClean="0"/>
              <a:pPr/>
              <a:t>04.12.2017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40326-F5EB-4F5E-83F0-157AE816C0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0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Morfologie </a:t>
            </a:r>
            <a:r>
              <a:rPr lang="cs-CZ">
                <a:solidFill>
                  <a:srgbClr val="7030A0"/>
                </a:solidFill>
              </a:rPr>
              <a:t>pohybového systému, </a:t>
            </a:r>
            <a:r>
              <a:rPr lang="cs-CZ" dirty="0">
                <a:solidFill>
                  <a:srgbClr val="7030A0"/>
                </a:solidFill>
              </a:rPr>
              <a:t>seminář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103793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Rotátorová manžeta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i="1" dirty="0" err="1"/>
              <a:t>supraspinatus</a:t>
            </a:r>
            <a:r>
              <a:rPr lang="cs-CZ" i="1" dirty="0"/>
              <a:t>, </a:t>
            </a:r>
            <a:r>
              <a:rPr lang="cs-CZ" i="1" dirty="0" err="1"/>
              <a:t>infraspinatus</a:t>
            </a:r>
            <a:r>
              <a:rPr lang="cs-CZ" i="1" dirty="0"/>
              <a:t>, </a:t>
            </a:r>
            <a:r>
              <a:rPr lang="cs-CZ" i="1" dirty="0" err="1"/>
              <a:t>teres</a:t>
            </a:r>
            <a:r>
              <a:rPr lang="cs-CZ" i="1" dirty="0"/>
              <a:t> </a:t>
            </a:r>
            <a:r>
              <a:rPr lang="cs-CZ" i="1" dirty="0" err="1"/>
              <a:t>minor</a:t>
            </a:r>
            <a:r>
              <a:rPr lang="cs-CZ" i="1" dirty="0"/>
              <a:t>, </a:t>
            </a:r>
            <a:r>
              <a:rPr lang="cs-CZ" i="1" dirty="0" err="1"/>
              <a:t>subscapularis</a:t>
            </a:r>
            <a:endParaRPr lang="cs-CZ" i="1" dirty="0"/>
          </a:p>
          <a:p>
            <a:r>
              <a:rPr lang="cs-CZ" dirty="0"/>
              <a:t>Zpevňují ramenní kloub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Ramenní fascie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Povrchová (m. </a:t>
            </a:r>
            <a:r>
              <a:rPr lang="cs-CZ" dirty="0" err="1"/>
              <a:t>deltoideus</a:t>
            </a:r>
            <a:r>
              <a:rPr lang="cs-CZ" dirty="0"/>
              <a:t>)</a:t>
            </a:r>
          </a:p>
          <a:p>
            <a:r>
              <a:rPr lang="cs-CZ" dirty="0"/>
              <a:t>Hluboké – pokrývají jednotlivé svaly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Mm. </a:t>
            </a:r>
            <a:r>
              <a:rPr lang="cs-CZ" i="1" dirty="0" err="1">
                <a:solidFill>
                  <a:srgbClr val="7030A0"/>
                </a:solidFill>
              </a:rPr>
              <a:t>brachii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(pažní svaly)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Ventrální skupina</a:t>
            </a:r>
          </a:p>
          <a:p>
            <a:pPr lvl="1"/>
            <a:r>
              <a:rPr lang="cs-CZ" i="1" dirty="0"/>
              <a:t>M. biceps </a:t>
            </a:r>
            <a:r>
              <a:rPr lang="cs-CZ" i="1" dirty="0" err="1"/>
              <a:t>brachii</a:t>
            </a:r>
            <a:r>
              <a:rPr lang="cs-CZ" i="1" dirty="0"/>
              <a:t>, </a:t>
            </a:r>
            <a:r>
              <a:rPr lang="cs-CZ" i="1" dirty="0" err="1"/>
              <a:t>coracobrachialis</a:t>
            </a:r>
            <a:r>
              <a:rPr lang="cs-CZ" i="1" dirty="0"/>
              <a:t>, </a:t>
            </a:r>
            <a:r>
              <a:rPr lang="cs-CZ" i="1" dirty="0" err="1"/>
              <a:t>brachialis</a:t>
            </a:r>
            <a:endParaRPr lang="cs-CZ" i="1" dirty="0"/>
          </a:p>
          <a:p>
            <a:r>
              <a:rPr lang="cs-CZ" dirty="0"/>
              <a:t>Dorzální skupina</a:t>
            </a:r>
          </a:p>
          <a:p>
            <a:pPr lvl="1"/>
            <a:r>
              <a:rPr lang="cs-CZ" i="1" dirty="0"/>
              <a:t>M. triceps </a:t>
            </a:r>
            <a:r>
              <a:rPr lang="cs-CZ" i="1" dirty="0" err="1"/>
              <a:t>brachii</a:t>
            </a:r>
            <a:endParaRPr lang="cs-CZ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Ventrální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biceps </a:t>
            </a:r>
            <a:r>
              <a:rPr lang="cs-CZ" i="1" dirty="0" err="1">
                <a:solidFill>
                  <a:srgbClr val="7030A0"/>
                </a:solidFill>
              </a:rPr>
              <a:t>brachii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(dvojhlavý sval pažní)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7002517" cy="4351338"/>
          </a:xfrm>
        </p:spPr>
        <p:txBody>
          <a:bodyPr>
            <a:normAutofit/>
          </a:bodyPr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</a:p>
          <a:p>
            <a:pPr lvl="2"/>
            <a:r>
              <a:rPr lang="cs-CZ" dirty="0" err="1"/>
              <a:t>caput</a:t>
            </a:r>
            <a:r>
              <a:rPr lang="cs-CZ" dirty="0"/>
              <a:t> </a:t>
            </a:r>
            <a:r>
              <a:rPr lang="cs-CZ" dirty="0" err="1"/>
              <a:t>longum</a:t>
            </a:r>
            <a:r>
              <a:rPr lang="cs-CZ" dirty="0"/>
              <a:t>: </a:t>
            </a:r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supraglenoidale</a:t>
            </a:r>
            <a:r>
              <a:rPr lang="cs-CZ" dirty="0"/>
              <a:t> (probíhá </a:t>
            </a:r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intertubercularis</a:t>
            </a:r>
            <a:r>
              <a:rPr lang="cs-CZ" dirty="0"/>
              <a:t>)</a:t>
            </a:r>
          </a:p>
          <a:p>
            <a:pPr lvl="2"/>
            <a:r>
              <a:rPr lang="cs-CZ" dirty="0" err="1"/>
              <a:t>Caput</a:t>
            </a:r>
            <a:r>
              <a:rPr lang="cs-CZ" dirty="0"/>
              <a:t> breve: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coracoideus</a:t>
            </a:r>
            <a:endParaRPr lang="cs-CZ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tuberositas</a:t>
            </a:r>
            <a:r>
              <a:rPr lang="cs-CZ" dirty="0"/>
              <a:t> radii, </a:t>
            </a:r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antebrachii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musculocutaneus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/>
              <a:t>Funkce: </a:t>
            </a:r>
          </a:p>
          <a:p>
            <a:pPr lvl="1"/>
            <a:r>
              <a:rPr lang="cs-CZ" dirty="0"/>
              <a:t>Loketní kloub:</a:t>
            </a:r>
            <a:r>
              <a:rPr lang="cs-CZ" i="1" dirty="0"/>
              <a:t> </a:t>
            </a:r>
            <a:r>
              <a:rPr lang="cs-CZ" dirty="0"/>
              <a:t>flexe a supinace</a:t>
            </a:r>
            <a:endParaRPr lang="cs-CZ" i="1" dirty="0"/>
          </a:p>
          <a:p>
            <a:pPr lvl="1"/>
            <a:r>
              <a:rPr lang="cs-CZ" dirty="0"/>
              <a:t>Ramenní kloub: upažení, připažení, předpažení</a:t>
            </a:r>
          </a:p>
        </p:txBody>
      </p:sp>
      <p:pic>
        <p:nvPicPr>
          <p:cNvPr id="5" name="Obrázek 4" descr="bi.jpg"/>
          <p:cNvPicPr>
            <a:picLocks noChangeAspect="1"/>
          </p:cNvPicPr>
          <p:nvPr/>
        </p:nvPicPr>
        <p:blipFill>
          <a:blip r:embed="rId2" cstate="print"/>
          <a:srcRect l="8958"/>
          <a:stretch>
            <a:fillRect/>
          </a:stretch>
        </p:blipFill>
        <p:spPr>
          <a:xfrm>
            <a:off x="7945821" y="0"/>
            <a:ext cx="4246179" cy="3850399"/>
          </a:xfrm>
          <a:prstGeom prst="rect">
            <a:avLst/>
          </a:prstGeom>
        </p:spPr>
      </p:pic>
      <p:pic>
        <p:nvPicPr>
          <p:cNvPr id="6" name="Obrázek 5" descr="b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7352" y="3924216"/>
            <a:ext cx="1390650" cy="2933784"/>
          </a:xfrm>
          <a:prstGeom prst="rect">
            <a:avLst/>
          </a:prstGeom>
        </p:spPr>
      </p:pic>
      <p:pic>
        <p:nvPicPr>
          <p:cNvPr id="7" name="Obrázek 6" descr="bb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06425" y="4109545"/>
            <a:ext cx="2585575" cy="24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9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coracobrachialis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(hákový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981497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coracoideus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ventrální strana humeru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musculocutaneus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připažení, předpažení</a:t>
            </a:r>
            <a:endParaRPr lang="cs-CZ" i="1" dirty="0"/>
          </a:p>
          <a:p>
            <a:endParaRPr lang="cs-CZ" dirty="0"/>
          </a:p>
        </p:txBody>
      </p:sp>
      <p:pic>
        <p:nvPicPr>
          <p:cNvPr id="6" name="Obrázek 5" descr="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2152" y="802234"/>
            <a:ext cx="2963095" cy="449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brachialis</a:t>
            </a:r>
            <a:br>
              <a:rPr lang="cs-CZ" i="1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(hluboký pažní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distální část humeru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coronoideus</a:t>
            </a:r>
            <a:r>
              <a:rPr lang="cs-CZ" dirty="0"/>
              <a:t>, </a:t>
            </a:r>
            <a:r>
              <a:rPr lang="cs-CZ" dirty="0" err="1"/>
              <a:t>tuberositas</a:t>
            </a:r>
            <a:r>
              <a:rPr lang="cs-CZ" dirty="0"/>
              <a:t> </a:t>
            </a:r>
            <a:r>
              <a:rPr lang="cs-CZ" dirty="0" err="1"/>
              <a:t>ulnae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musculocutaneus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flexe loketního kloubu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9311" t="43640" r="42414" b="17944"/>
          <a:stretch>
            <a:fillRect/>
          </a:stretch>
        </p:blipFill>
        <p:spPr>
          <a:xfrm>
            <a:off x="10106863" y="2175641"/>
            <a:ext cx="1654212" cy="4319872"/>
          </a:xfrm>
          <a:prstGeom prst="rect">
            <a:avLst/>
          </a:prstGeom>
        </p:spPr>
      </p:pic>
      <p:pic>
        <p:nvPicPr>
          <p:cNvPr id="5" name="Obrázek 4" descr="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565" y="4172605"/>
            <a:ext cx="3786776" cy="2301109"/>
          </a:xfrm>
          <a:prstGeom prst="rect">
            <a:avLst/>
          </a:prstGeom>
        </p:spPr>
      </p:pic>
      <p:pic>
        <p:nvPicPr>
          <p:cNvPr id="6" name="Obrázek 5" descr="b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8457" y="4032675"/>
            <a:ext cx="2819892" cy="2571270"/>
          </a:xfrm>
          <a:prstGeom prst="rect">
            <a:avLst/>
          </a:prstGeom>
        </p:spPr>
      </p:pic>
      <p:pic>
        <p:nvPicPr>
          <p:cNvPr id="7" name="Obrázek 6" descr="bj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2252" y="4070952"/>
            <a:ext cx="1224881" cy="2787048"/>
          </a:xfrm>
          <a:prstGeom prst="rect">
            <a:avLst/>
          </a:prstGeom>
        </p:spPr>
      </p:pic>
      <p:pic>
        <p:nvPicPr>
          <p:cNvPr id="8" name="Obrázek 7" descr="b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74457" y="0"/>
            <a:ext cx="2469525" cy="1986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Dorzální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triceps </a:t>
            </a:r>
            <a:r>
              <a:rPr lang="cs-CZ" i="1" dirty="0" err="1">
                <a:solidFill>
                  <a:srgbClr val="7030A0"/>
                </a:solidFill>
              </a:rPr>
              <a:t>brachii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(trojhlavý sval pažní)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086600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</a:t>
            </a:r>
          </a:p>
          <a:p>
            <a:pPr lvl="1"/>
            <a:r>
              <a:rPr lang="cs-CZ" dirty="0" err="1"/>
              <a:t>Caput</a:t>
            </a:r>
            <a:r>
              <a:rPr lang="cs-CZ" dirty="0"/>
              <a:t> </a:t>
            </a:r>
            <a:r>
              <a:rPr lang="cs-CZ" dirty="0" err="1"/>
              <a:t>longum</a:t>
            </a:r>
            <a:r>
              <a:rPr lang="cs-CZ" dirty="0"/>
              <a:t>: </a:t>
            </a:r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infraglenoidale</a:t>
            </a:r>
            <a:endParaRPr lang="cs-CZ" dirty="0"/>
          </a:p>
          <a:p>
            <a:pPr lvl="1"/>
            <a:r>
              <a:rPr lang="cs-CZ" dirty="0" err="1"/>
              <a:t>Caput</a:t>
            </a:r>
            <a:r>
              <a:rPr lang="cs-CZ" dirty="0"/>
              <a:t> </a:t>
            </a:r>
            <a:r>
              <a:rPr lang="cs-CZ" dirty="0" err="1"/>
              <a:t>laterale</a:t>
            </a:r>
            <a:r>
              <a:rPr lang="cs-CZ" dirty="0"/>
              <a:t>: </a:t>
            </a:r>
            <a:r>
              <a:rPr lang="cs-CZ" dirty="0" err="1"/>
              <a:t>dorz</a:t>
            </a:r>
            <a:r>
              <a:rPr lang="cs-CZ" dirty="0"/>
              <a:t>. str. humeru </a:t>
            </a:r>
            <a:r>
              <a:rPr lang="cs-CZ" dirty="0" err="1"/>
              <a:t>prox</a:t>
            </a:r>
            <a:r>
              <a:rPr lang="cs-CZ" dirty="0"/>
              <a:t> od </a:t>
            </a:r>
            <a:r>
              <a:rPr lang="cs-CZ" dirty="0" err="1"/>
              <a:t>sulcus</a:t>
            </a:r>
            <a:r>
              <a:rPr lang="cs-CZ" dirty="0"/>
              <a:t> n. </a:t>
            </a:r>
            <a:r>
              <a:rPr lang="cs-CZ" dirty="0" err="1"/>
              <a:t>radialis</a:t>
            </a:r>
            <a:endParaRPr lang="cs-CZ" dirty="0"/>
          </a:p>
          <a:p>
            <a:pPr lvl="1"/>
            <a:r>
              <a:rPr lang="cs-CZ" dirty="0" err="1"/>
              <a:t>Caput</a:t>
            </a:r>
            <a:r>
              <a:rPr lang="cs-CZ" dirty="0"/>
              <a:t> </a:t>
            </a:r>
            <a:r>
              <a:rPr lang="cs-CZ" dirty="0" err="1"/>
              <a:t>mediale</a:t>
            </a:r>
            <a:r>
              <a:rPr lang="cs-CZ" dirty="0"/>
              <a:t>: distálně od </a:t>
            </a:r>
            <a:r>
              <a:rPr lang="cs-CZ" dirty="0" err="1"/>
              <a:t>sulcus</a:t>
            </a:r>
            <a:r>
              <a:rPr lang="cs-CZ" dirty="0"/>
              <a:t> n </a:t>
            </a:r>
            <a:r>
              <a:rPr lang="cs-CZ" dirty="0" err="1"/>
              <a:t>radialis</a:t>
            </a:r>
            <a:endParaRPr lang="cs-CZ" dirty="0"/>
          </a:p>
          <a:p>
            <a:pPr lvl="1"/>
            <a:r>
              <a:rPr lang="cs-CZ" dirty="0"/>
              <a:t>M. </a:t>
            </a:r>
            <a:r>
              <a:rPr lang="cs-CZ" dirty="0" err="1"/>
              <a:t>anconeus</a:t>
            </a:r>
            <a:r>
              <a:rPr lang="cs-CZ" dirty="0"/>
              <a:t>: lat </a:t>
            </a:r>
            <a:r>
              <a:rPr lang="cs-CZ" dirty="0" err="1"/>
              <a:t>epicondyl</a:t>
            </a:r>
            <a:r>
              <a:rPr lang="cs-CZ" dirty="0"/>
              <a:t> humeru</a:t>
            </a:r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olecranon</a:t>
            </a:r>
            <a:r>
              <a:rPr lang="cs-CZ" dirty="0"/>
              <a:t> </a:t>
            </a:r>
            <a:r>
              <a:rPr lang="cs-CZ" dirty="0" err="1"/>
              <a:t>ulnae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radialis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extenze v loketním kloubu, addukce v ramenním</a:t>
            </a:r>
            <a:endParaRPr lang="cs-CZ" i="1" dirty="0"/>
          </a:p>
          <a:p>
            <a:endParaRPr lang="cs-CZ" dirty="0"/>
          </a:p>
        </p:txBody>
      </p:sp>
      <p:pic>
        <p:nvPicPr>
          <p:cNvPr id="6" name="Obrázek 5" descr="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253" y="0"/>
            <a:ext cx="4333747" cy="4448341"/>
          </a:xfrm>
          <a:prstGeom prst="rect">
            <a:avLst/>
          </a:prstGeom>
        </p:spPr>
      </p:pic>
      <p:pic>
        <p:nvPicPr>
          <p:cNvPr id="7" name="Obrázek 6" descr="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2967" y="3145309"/>
            <a:ext cx="1849820" cy="325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7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Fascie paže</a:t>
            </a:r>
          </a:p>
        </p:txBody>
      </p:sp>
      <p:pic>
        <p:nvPicPr>
          <p:cNvPr id="4" name="Zástupný symbol pro obsah 3" descr="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56109" y="2091559"/>
            <a:ext cx="5340402" cy="4026419"/>
          </a:xfrm>
        </p:spPr>
      </p:pic>
      <p:sp>
        <p:nvSpPr>
          <p:cNvPr id="5" name="TextovéPole 4"/>
          <p:cNvSpPr txBox="1"/>
          <p:nvPr/>
        </p:nvSpPr>
        <p:spPr>
          <a:xfrm>
            <a:off x="777766" y="2249214"/>
            <a:ext cx="5129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brachii</a:t>
            </a:r>
            <a:r>
              <a:rPr lang="cs-CZ" dirty="0"/>
              <a:t>: dvě mezisvalová septa: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 septum </a:t>
            </a:r>
            <a:r>
              <a:rPr lang="cs-CZ" dirty="0" err="1"/>
              <a:t>intermusculare</a:t>
            </a:r>
            <a:r>
              <a:rPr lang="cs-CZ" dirty="0"/>
              <a:t> </a:t>
            </a:r>
            <a:r>
              <a:rPr lang="cs-CZ" dirty="0" err="1"/>
              <a:t>mediale</a:t>
            </a:r>
            <a:r>
              <a:rPr lang="cs-CZ" dirty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 septum </a:t>
            </a:r>
            <a:r>
              <a:rPr lang="cs-CZ" dirty="0" err="1"/>
              <a:t>intermusculare</a:t>
            </a:r>
            <a:r>
              <a:rPr lang="cs-CZ" dirty="0"/>
              <a:t> </a:t>
            </a:r>
            <a:r>
              <a:rPr lang="cs-CZ" dirty="0" err="1"/>
              <a:t>laterale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7030A0"/>
                </a:solidFill>
              </a:rPr>
              <a:t>Semestr 2016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3"/>
            <a:ext cx="3466728" cy="452596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6.10. Spojení na páteři, spoje na hrudníku</a:t>
            </a:r>
          </a:p>
          <a:p>
            <a:r>
              <a:rPr lang="cs-CZ" dirty="0"/>
              <a:t>13.10. Kostra a spoje pánevního pletence</a:t>
            </a:r>
          </a:p>
          <a:p>
            <a:r>
              <a:rPr lang="cs-CZ" dirty="0"/>
              <a:t>20.10. Kostra a spoje dolní končetiny</a:t>
            </a:r>
          </a:p>
          <a:p>
            <a:r>
              <a:rPr lang="cs-CZ" dirty="0"/>
              <a:t>27.10. Kostra a spoje horní končetiny</a:t>
            </a:r>
          </a:p>
          <a:p>
            <a:r>
              <a:rPr lang="cs-CZ" dirty="0"/>
              <a:t>3.11. Lebka a její spoje</a:t>
            </a:r>
          </a:p>
          <a:p>
            <a:r>
              <a:rPr lang="cs-CZ" dirty="0"/>
              <a:t>10.11. Obecná nauka o svalech, úvod do PNS, svaly zádové, hluboké šíjové, fascie zádové</a:t>
            </a:r>
          </a:p>
          <a:p>
            <a:r>
              <a:rPr lang="cs-CZ" dirty="0"/>
              <a:t>14.11. Svaly hrudníku a břicha, jejich inervace a fascie</a:t>
            </a:r>
          </a:p>
          <a:p>
            <a:r>
              <a:rPr lang="cs-CZ" dirty="0"/>
              <a:t>21.11. Svaly pánevního dna, kyčelní svaly</a:t>
            </a:r>
          </a:p>
          <a:p>
            <a:r>
              <a:rPr lang="cs-CZ" dirty="0"/>
              <a:t>1.12. Svaly dolní končetiny, jejich inervace a fascie</a:t>
            </a:r>
          </a:p>
          <a:p>
            <a:r>
              <a:rPr lang="cs-CZ" dirty="0">
                <a:solidFill>
                  <a:srgbClr val="7030A0"/>
                </a:solidFill>
              </a:rPr>
              <a:t>8.12. Svaly horní končetiny, jejich inervace a fascie</a:t>
            </a:r>
          </a:p>
          <a:p>
            <a:r>
              <a:rPr lang="cs-CZ" dirty="0"/>
              <a:t>15.12. Svaly hlavy a krku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6896" t="23416" r="38792" b="17278"/>
          <a:stretch/>
        </p:blipFill>
        <p:spPr>
          <a:xfrm>
            <a:off x="7082482" y="1700808"/>
            <a:ext cx="3300137" cy="45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5360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Mm. </a:t>
            </a:r>
            <a:r>
              <a:rPr lang="cs-CZ" i="1" dirty="0" err="1">
                <a:solidFill>
                  <a:srgbClr val="7030A0"/>
                </a:solidFill>
              </a:rPr>
              <a:t>antebrachii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(předloketní svaly)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Přední skupina</a:t>
            </a:r>
          </a:p>
          <a:p>
            <a:pPr lvl="2"/>
            <a:r>
              <a:rPr lang="cs-CZ" dirty="0"/>
              <a:t>Povrchová: </a:t>
            </a:r>
            <a:r>
              <a:rPr lang="cs-CZ" i="1" dirty="0"/>
              <a:t>M. </a:t>
            </a:r>
            <a:r>
              <a:rPr lang="cs-CZ" i="1" dirty="0" err="1"/>
              <a:t>pronator</a:t>
            </a:r>
            <a:r>
              <a:rPr lang="cs-CZ" i="1" dirty="0"/>
              <a:t> </a:t>
            </a:r>
            <a:r>
              <a:rPr lang="cs-CZ" i="1" dirty="0" err="1"/>
              <a:t>teres</a:t>
            </a:r>
            <a:r>
              <a:rPr lang="cs-CZ" i="1" dirty="0"/>
              <a:t>, flexor </a:t>
            </a:r>
            <a:r>
              <a:rPr lang="cs-CZ" i="1" dirty="0" err="1"/>
              <a:t>carpi</a:t>
            </a:r>
            <a:r>
              <a:rPr lang="cs-CZ" i="1" dirty="0"/>
              <a:t> </a:t>
            </a:r>
            <a:r>
              <a:rPr lang="cs-CZ" i="1" dirty="0" err="1"/>
              <a:t>radialis</a:t>
            </a:r>
            <a:r>
              <a:rPr lang="cs-CZ" i="1" dirty="0"/>
              <a:t>, </a:t>
            </a:r>
            <a:r>
              <a:rPr lang="cs-CZ" i="1" dirty="0" err="1"/>
              <a:t>palmaris</a:t>
            </a:r>
            <a:r>
              <a:rPr lang="cs-CZ" i="1" dirty="0"/>
              <a:t> </a:t>
            </a:r>
            <a:r>
              <a:rPr lang="cs-CZ" i="1" dirty="0" err="1"/>
              <a:t>longus</a:t>
            </a:r>
            <a:r>
              <a:rPr lang="cs-CZ" i="1" dirty="0"/>
              <a:t>, flexor </a:t>
            </a:r>
            <a:r>
              <a:rPr lang="cs-CZ" i="1" dirty="0" err="1"/>
              <a:t>carpi</a:t>
            </a:r>
            <a:r>
              <a:rPr lang="cs-CZ" i="1" dirty="0"/>
              <a:t> </a:t>
            </a:r>
            <a:r>
              <a:rPr lang="cs-CZ" i="1" dirty="0" err="1"/>
              <a:t>ulnaris</a:t>
            </a:r>
            <a:endParaRPr lang="cs-CZ" i="1" dirty="0"/>
          </a:p>
          <a:p>
            <a:pPr lvl="2"/>
            <a:r>
              <a:rPr lang="cs-CZ" dirty="0"/>
              <a:t>Prostřední: </a:t>
            </a:r>
            <a:r>
              <a:rPr lang="cs-CZ" i="1" dirty="0"/>
              <a:t>M. flexor </a:t>
            </a:r>
            <a:r>
              <a:rPr lang="cs-CZ" i="1" dirty="0" err="1"/>
              <a:t>digitorum</a:t>
            </a:r>
            <a:r>
              <a:rPr lang="cs-CZ" i="1" dirty="0"/>
              <a:t> </a:t>
            </a:r>
            <a:r>
              <a:rPr lang="cs-CZ" i="1" dirty="0" err="1"/>
              <a:t>superficialis</a:t>
            </a:r>
            <a:endParaRPr lang="cs-CZ" i="1" dirty="0"/>
          </a:p>
          <a:p>
            <a:pPr lvl="2"/>
            <a:r>
              <a:rPr lang="cs-CZ" dirty="0"/>
              <a:t>Hluboká: </a:t>
            </a:r>
            <a:r>
              <a:rPr lang="cs-CZ" i="1" dirty="0"/>
              <a:t>M. flexor </a:t>
            </a:r>
            <a:r>
              <a:rPr lang="cs-CZ" i="1" dirty="0" err="1"/>
              <a:t>digitorum</a:t>
            </a:r>
            <a:r>
              <a:rPr lang="cs-CZ" i="1" dirty="0"/>
              <a:t> </a:t>
            </a:r>
            <a:r>
              <a:rPr lang="cs-CZ" i="1" dirty="0" err="1"/>
              <a:t>profundus</a:t>
            </a:r>
            <a:r>
              <a:rPr lang="cs-CZ" i="1" dirty="0"/>
              <a:t>, flexor </a:t>
            </a:r>
            <a:r>
              <a:rPr lang="cs-CZ" i="1" dirty="0" err="1"/>
              <a:t>pollicis</a:t>
            </a:r>
            <a:r>
              <a:rPr lang="cs-CZ" i="1" dirty="0"/>
              <a:t> </a:t>
            </a:r>
            <a:r>
              <a:rPr lang="cs-CZ" i="1" dirty="0" err="1"/>
              <a:t>longus</a:t>
            </a:r>
            <a:r>
              <a:rPr lang="cs-CZ" i="1" dirty="0"/>
              <a:t>, </a:t>
            </a:r>
            <a:r>
              <a:rPr lang="cs-CZ" i="1" dirty="0" err="1"/>
              <a:t>pronator</a:t>
            </a:r>
            <a:r>
              <a:rPr lang="cs-CZ" i="1" dirty="0"/>
              <a:t> </a:t>
            </a:r>
            <a:r>
              <a:rPr lang="cs-CZ" i="1" dirty="0" err="1"/>
              <a:t>quadratus</a:t>
            </a:r>
            <a:endParaRPr lang="cs-CZ" i="1" dirty="0"/>
          </a:p>
          <a:p>
            <a:r>
              <a:rPr lang="cs-CZ" dirty="0"/>
              <a:t>Laterální skupina</a:t>
            </a:r>
          </a:p>
          <a:p>
            <a:pPr lvl="2"/>
            <a:r>
              <a:rPr lang="cs-CZ" i="1" dirty="0"/>
              <a:t>M. </a:t>
            </a:r>
            <a:r>
              <a:rPr lang="cs-CZ" i="1" dirty="0" err="1"/>
              <a:t>brachioradialis</a:t>
            </a:r>
            <a:r>
              <a:rPr lang="cs-CZ" i="1" dirty="0"/>
              <a:t>, extensor </a:t>
            </a:r>
            <a:r>
              <a:rPr lang="cs-CZ" i="1" dirty="0" err="1"/>
              <a:t>carpi</a:t>
            </a:r>
            <a:r>
              <a:rPr lang="cs-CZ" i="1" dirty="0"/>
              <a:t> </a:t>
            </a:r>
            <a:r>
              <a:rPr lang="cs-CZ" i="1" dirty="0" err="1"/>
              <a:t>radialis</a:t>
            </a:r>
            <a:r>
              <a:rPr lang="cs-CZ" i="1" dirty="0"/>
              <a:t> </a:t>
            </a:r>
            <a:r>
              <a:rPr lang="cs-CZ" i="1" dirty="0" err="1"/>
              <a:t>longus</a:t>
            </a:r>
            <a:r>
              <a:rPr lang="cs-CZ" i="1" dirty="0"/>
              <a:t>, extensor </a:t>
            </a:r>
            <a:r>
              <a:rPr lang="cs-CZ" i="1" dirty="0" err="1"/>
              <a:t>carpi</a:t>
            </a:r>
            <a:r>
              <a:rPr lang="cs-CZ" i="1" dirty="0"/>
              <a:t> </a:t>
            </a:r>
            <a:r>
              <a:rPr lang="cs-CZ" i="1" dirty="0" err="1"/>
              <a:t>radialis</a:t>
            </a:r>
            <a:r>
              <a:rPr lang="cs-CZ" i="1" dirty="0"/>
              <a:t> </a:t>
            </a:r>
            <a:r>
              <a:rPr lang="cs-CZ" i="1" dirty="0" err="1"/>
              <a:t>brevis</a:t>
            </a:r>
            <a:r>
              <a:rPr lang="cs-CZ" i="1" dirty="0"/>
              <a:t>, </a:t>
            </a:r>
            <a:r>
              <a:rPr lang="cs-CZ" i="1" dirty="0" err="1"/>
              <a:t>supinator</a:t>
            </a:r>
            <a:endParaRPr lang="cs-CZ" i="1" dirty="0"/>
          </a:p>
          <a:p>
            <a:r>
              <a:rPr lang="cs-CZ" dirty="0"/>
              <a:t>Zadní skupina</a:t>
            </a:r>
          </a:p>
          <a:p>
            <a:pPr lvl="2"/>
            <a:r>
              <a:rPr lang="cs-CZ" dirty="0"/>
              <a:t>Povrchová: </a:t>
            </a:r>
            <a:r>
              <a:rPr lang="cs-CZ" i="1" dirty="0"/>
              <a:t>M. extensor </a:t>
            </a:r>
            <a:r>
              <a:rPr lang="cs-CZ" i="1" dirty="0" err="1"/>
              <a:t>digitorum</a:t>
            </a:r>
            <a:r>
              <a:rPr lang="cs-CZ" i="1" dirty="0"/>
              <a:t>, extensor </a:t>
            </a:r>
            <a:r>
              <a:rPr lang="cs-CZ" i="1" dirty="0" err="1"/>
              <a:t>digiti</a:t>
            </a:r>
            <a:r>
              <a:rPr lang="cs-CZ" i="1" dirty="0"/>
              <a:t> </a:t>
            </a:r>
            <a:r>
              <a:rPr lang="cs-CZ" i="1" dirty="0" err="1"/>
              <a:t>minimi</a:t>
            </a:r>
            <a:r>
              <a:rPr lang="cs-CZ" i="1" dirty="0"/>
              <a:t>, extensor </a:t>
            </a:r>
            <a:r>
              <a:rPr lang="cs-CZ" i="1" dirty="0" err="1"/>
              <a:t>carpi</a:t>
            </a:r>
            <a:r>
              <a:rPr lang="cs-CZ" i="1" dirty="0"/>
              <a:t> </a:t>
            </a:r>
            <a:r>
              <a:rPr lang="cs-CZ" i="1" dirty="0" err="1"/>
              <a:t>ulnaris</a:t>
            </a:r>
            <a:endParaRPr lang="cs-CZ" i="1" dirty="0"/>
          </a:p>
          <a:p>
            <a:pPr lvl="2"/>
            <a:r>
              <a:rPr lang="cs-CZ" dirty="0"/>
              <a:t>Hluboká: </a:t>
            </a:r>
            <a:r>
              <a:rPr lang="cs-CZ" i="1" dirty="0"/>
              <a:t>M. </a:t>
            </a:r>
            <a:r>
              <a:rPr lang="cs-CZ" i="1" dirty="0" err="1"/>
              <a:t>abductor</a:t>
            </a:r>
            <a:r>
              <a:rPr lang="cs-CZ" i="1" dirty="0"/>
              <a:t> </a:t>
            </a:r>
            <a:r>
              <a:rPr lang="cs-CZ" i="1" dirty="0" err="1"/>
              <a:t>pollicis</a:t>
            </a:r>
            <a:r>
              <a:rPr lang="cs-CZ" i="1" dirty="0"/>
              <a:t> </a:t>
            </a:r>
            <a:r>
              <a:rPr lang="cs-CZ" i="1" dirty="0" err="1"/>
              <a:t>longus</a:t>
            </a:r>
            <a:r>
              <a:rPr lang="cs-CZ" i="1" dirty="0"/>
              <a:t>, extensor </a:t>
            </a:r>
            <a:r>
              <a:rPr lang="cs-CZ" i="1" dirty="0" err="1"/>
              <a:t>pollicis</a:t>
            </a:r>
            <a:r>
              <a:rPr lang="cs-CZ" i="1" dirty="0"/>
              <a:t> </a:t>
            </a:r>
            <a:r>
              <a:rPr lang="cs-CZ" i="1" dirty="0" err="1"/>
              <a:t>brevis</a:t>
            </a:r>
            <a:r>
              <a:rPr lang="cs-CZ" i="1" dirty="0"/>
              <a:t>, extensor </a:t>
            </a:r>
            <a:r>
              <a:rPr lang="cs-CZ" i="1" dirty="0" err="1"/>
              <a:t>pollicis</a:t>
            </a:r>
            <a:r>
              <a:rPr lang="cs-CZ" i="1" dirty="0"/>
              <a:t>  </a:t>
            </a:r>
            <a:r>
              <a:rPr lang="cs-CZ" i="1" dirty="0" err="1"/>
              <a:t>longus</a:t>
            </a:r>
            <a:r>
              <a:rPr lang="cs-CZ" i="1" dirty="0"/>
              <a:t>, extensor </a:t>
            </a:r>
            <a:r>
              <a:rPr lang="cs-CZ" i="1" dirty="0" err="1"/>
              <a:t>indicis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Povrchová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pronator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teres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(</a:t>
            </a:r>
            <a:r>
              <a:rPr lang="cs-CZ" dirty="0" err="1">
                <a:solidFill>
                  <a:srgbClr val="7030A0"/>
                </a:solidFill>
              </a:rPr>
              <a:t>pronující</a:t>
            </a:r>
            <a:r>
              <a:rPr lang="cs-CZ" dirty="0">
                <a:solidFill>
                  <a:srgbClr val="7030A0"/>
                </a:solidFill>
              </a:rPr>
              <a:t> oblý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211207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epicondylus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 </a:t>
            </a:r>
            <a:r>
              <a:rPr lang="cs-CZ" dirty="0" err="1"/>
              <a:t>humeri</a:t>
            </a:r>
            <a:r>
              <a:rPr lang="cs-CZ" dirty="0"/>
              <a:t>,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coronoideus</a:t>
            </a:r>
            <a:r>
              <a:rPr lang="cs-CZ" dirty="0"/>
              <a:t> </a:t>
            </a:r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střední část lat </a:t>
            </a:r>
            <a:r>
              <a:rPr lang="cs-CZ" dirty="0" err="1"/>
              <a:t>str</a:t>
            </a:r>
            <a:r>
              <a:rPr lang="cs-CZ" dirty="0"/>
              <a:t> radia</a:t>
            </a:r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medianus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pronace a flexe v loketním kloubu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2242" t="24534" r="47011" b="37561"/>
          <a:stretch>
            <a:fillRect/>
          </a:stretch>
        </p:blipFill>
        <p:spPr>
          <a:xfrm>
            <a:off x="9448801" y="1297831"/>
            <a:ext cx="2596055" cy="51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flexor </a:t>
            </a:r>
            <a:r>
              <a:rPr lang="cs-CZ" i="1" dirty="0" err="1">
                <a:solidFill>
                  <a:srgbClr val="7030A0"/>
                </a:solidFill>
              </a:rPr>
              <a:t>carpi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radialis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br>
              <a:rPr lang="cs-CZ" i="1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(vřetenní ohýbač zápěstí)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mediální </a:t>
            </a:r>
            <a:r>
              <a:rPr lang="cs-CZ" dirty="0" err="1"/>
              <a:t>epicondyl</a:t>
            </a:r>
            <a:r>
              <a:rPr lang="cs-CZ" dirty="0"/>
              <a:t> humeru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báze II. a III. </a:t>
            </a:r>
            <a:r>
              <a:rPr lang="cs-CZ" dirty="0" err="1"/>
              <a:t>metacarpu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medianus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flexe ruky, radiální </a:t>
            </a:r>
            <a:r>
              <a:rPr lang="cs-CZ" dirty="0" err="1"/>
              <a:t>dukce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37931" t="21264" r="53046" b="19170"/>
          <a:stretch>
            <a:fillRect/>
          </a:stretch>
        </p:blipFill>
        <p:spPr>
          <a:xfrm>
            <a:off x="10163503" y="1390810"/>
            <a:ext cx="1313794" cy="48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1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palmaris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longus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br>
              <a:rPr lang="cs-CZ" i="1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(dlouhý dlaňový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12579"/>
            <a:ext cx="10515600" cy="4064384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epicondylus</a:t>
            </a:r>
            <a:r>
              <a:rPr lang="cs-CZ" dirty="0"/>
              <a:t> </a:t>
            </a:r>
            <a:r>
              <a:rPr lang="cs-CZ" dirty="0" err="1"/>
              <a:t>medialis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aponeurosis</a:t>
            </a:r>
            <a:r>
              <a:rPr lang="cs-CZ" dirty="0"/>
              <a:t> </a:t>
            </a:r>
            <a:r>
              <a:rPr lang="cs-CZ" dirty="0" err="1"/>
              <a:t>palmaris</a:t>
            </a:r>
            <a:endParaRPr lang="cs-CZ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medianus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flexe ruky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34540" t="19732" r="49138" b="17586"/>
          <a:stretch>
            <a:fillRect/>
          </a:stretch>
        </p:blipFill>
        <p:spPr>
          <a:xfrm>
            <a:off x="8915906" y="1587062"/>
            <a:ext cx="2204037" cy="47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flexor </a:t>
            </a:r>
            <a:r>
              <a:rPr lang="cs-CZ" i="1" dirty="0" err="1">
                <a:solidFill>
                  <a:srgbClr val="7030A0"/>
                </a:solidFill>
              </a:rPr>
              <a:t>carpi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ulnaris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br>
              <a:rPr lang="cs-CZ" i="1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(vnitřní ohýbač zápěstí)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epicondylus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, </a:t>
            </a:r>
            <a:r>
              <a:rPr lang="cs-CZ" dirty="0" err="1"/>
              <a:t>olecranon</a:t>
            </a:r>
            <a:r>
              <a:rPr lang="cs-CZ" dirty="0"/>
              <a:t> </a:t>
            </a:r>
            <a:r>
              <a:rPr lang="cs-CZ" dirty="0" err="1"/>
              <a:t>ulnae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os </a:t>
            </a:r>
            <a:r>
              <a:rPr lang="cs-CZ" dirty="0" err="1"/>
              <a:t>pisiforme</a:t>
            </a:r>
            <a:r>
              <a:rPr lang="cs-CZ" dirty="0"/>
              <a:t>, IV. a V. </a:t>
            </a:r>
            <a:r>
              <a:rPr lang="cs-CZ" dirty="0" err="1"/>
              <a:t>metacarp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ulnaris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flexe ruky, ulnární </a:t>
            </a:r>
            <a:r>
              <a:rPr lang="cs-CZ" dirty="0" err="1"/>
              <a:t>dukce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32988" t="20345" r="56552" b="18148"/>
          <a:stretch>
            <a:fillRect/>
          </a:stretch>
        </p:blipFill>
        <p:spPr>
          <a:xfrm>
            <a:off x="9000766" y="1418898"/>
            <a:ext cx="1404476" cy="46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Prostřední vrstva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flexor </a:t>
            </a:r>
            <a:r>
              <a:rPr lang="cs-CZ" i="1" dirty="0" err="1">
                <a:solidFill>
                  <a:srgbClr val="7030A0"/>
                </a:solidFill>
              </a:rPr>
              <a:t>digitorum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superficialis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(povrchový ohýbač prstů)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086600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epicondylus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, proximální část radia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šlachy, u proximálního článku se rozštěpují a inzerují na prostřední články – hluboký ohybač, chiasma </a:t>
            </a:r>
            <a:r>
              <a:rPr lang="cs-CZ" dirty="0" err="1"/>
              <a:t>tendinum</a:t>
            </a:r>
            <a:r>
              <a:rPr lang="cs-CZ" dirty="0"/>
              <a:t> </a:t>
            </a:r>
          </a:p>
          <a:p>
            <a:r>
              <a:rPr lang="cs-CZ" i="1" dirty="0"/>
              <a:t>Inervace</a:t>
            </a:r>
            <a:r>
              <a:rPr lang="cs-CZ" dirty="0"/>
              <a:t>: n. </a:t>
            </a:r>
            <a:r>
              <a:rPr lang="cs-CZ" dirty="0" err="1"/>
              <a:t>medianus</a:t>
            </a:r>
            <a:endParaRPr lang="cs-CZ" dirty="0"/>
          </a:p>
          <a:p>
            <a:r>
              <a:rPr lang="cs-CZ" i="1" dirty="0"/>
              <a:t>Funkce: </a:t>
            </a:r>
            <a:r>
              <a:rPr lang="cs-CZ" dirty="0"/>
              <a:t>flexe prstů, flexe ruky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2586" t="17586" r="40862" b="23870"/>
          <a:stretch>
            <a:fillRect/>
          </a:stretch>
        </p:blipFill>
        <p:spPr>
          <a:xfrm>
            <a:off x="8742680" y="1723696"/>
            <a:ext cx="2387774" cy="47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0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Hluboká vrstva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flexor </a:t>
            </a:r>
            <a:r>
              <a:rPr lang="cs-CZ" i="1" dirty="0" err="1">
                <a:solidFill>
                  <a:srgbClr val="7030A0"/>
                </a:solidFill>
              </a:rPr>
              <a:t>digitorum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profundus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br>
              <a:rPr lang="cs-CZ" i="1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(hluboký ohýbač prstů)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ulna, </a:t>
            </a:r>
            <a:r>
              <a:rPr lang="cs-CZ" dirty="0" err="1"/>
              <a:t>membrana</a:t>
            </a:r>
            <a:r>
              <a:rPr lang="cs-CZ" dirty="0"/>
              <a:t> </a:t>
            </a:r>
            <a:r>
              <a:rPr lang="cs-CZ" dirty="0" err="1"/>
              <a:t>interossea</a:t>
            </a:r>
            <a:r>
              <a:rPr lang="cs-CZ" dirty="0"/>
              <a:t> </a:t>
            </a:r>
            <a:r>
              <a:rPr lang="cs-CZ" dirty="0" err="1"/>
              <a:t>antebrachii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distální článek prstů – chiasma </a:t>
            </a:r>
            <a:r>
              <a:rPr lang="cs-CZ" dirty="0" err="1"/>
              <a:t>tendinum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2+3 n. </a:t>
            </a:r>
            <a:r>
              <a:rPr lang="cs-CZ" dirty="0" err="1"/>
              <a:t>medianus</a:t>
            </a:r>
            <a:r>
              <a:rPr lang="cs-CZ" dirty="0"/>
              <a:t>, 4+5 n. </a:t>
            </a:r>
            <a:r>
              <a:rPr lang="cs-CZ" dirty="0" err="1"/>
              <a:t>ulnaris</a:t>
            </a:r>
            <a:endParaRPr lang="cs-CZ" dirty="0"/>
          </a:p>
          <a:p>
            <a:r>
              <a:rPr lang="cs-CZ" i="1" dirty="0"/>
              <a:t>Funkce: </a:t>
            </a:r>
            <a:r>
              <a:rPr lang="cs-CZ" dirty="0"/>
              <a:t>flexe ruky i prstů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3219" t="18250" r="47011" b="27190"/>
          <a:stretch>
            <a:fillRect/>
          </a:stretch>
        </p:blipFill>
        <p:spPr>
          <a:xfrm>
            <a:off x="9718624" y="1550277"/>
            <a:ext cx="1527445" cy="479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3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Inervace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Inervace: plexus </a:t>
            </a:r>
            <a:r>
              <a:rPr lang="cs-CZ" dirty="0" err="1"/>
              <a:t>brachialis</a:t>
            </a:r>
            <a:r>
              <a:rPr lang="cs-CZ" dirty="0"/>
              <a:t> (C</a:t>
            </a:r>
            <a:r>
              <a:rPr lang="cs-CZ" sz="1800" dirty="0"/>
              <a:t>4-5</a:t>
            </a:r>
            <a:r>
              <a:rPr lang="cs-CZ" dirty="0"/>
              <a:t> až Th</a:t>
            </a:r>
            <a:r>
              <a:rPr lang="cs-CZ" sz="1800" dirty="0"/>
              <a:t>1</a:t>
            </a:r>
            <a:r>
              <a:rPr lang="cs-CZ" dirty="0"/>
              <a:t>)</a:t>
            </a:r>
            <a:endParaRPr lang="cs-CZ" sz="1800" dirty="0"/>
          </a:p>
          <a:p>
            <a:r>
              <a:rPr lang="cs-CZ" sz="1800" dirty="0" err="1"/>
              <a:t>Truncus</a:t>
            </a:r>
            <a:r>
              <a:rPr lang="cs-CZ" sz="1800" dirty="0"/>
              <a:t> superior, </a:t>
            </a:r>
            <a:r>
              <a:rPr lang="cs-CZ" sz="1800" dirty="0" err="1"/>
              <a:t>medius</a:t>
            </a:r>
            <a:r>
              <a:rPr lang="cs-CZ" sz="1800" dirty="0"/>
              <a:t>, </a:t>
            </a:r>
            <a:r>
              <a:rPr lang="cs-CZ" sz="1800" dirty="0" err="1"/>
              <a:t>inferior</a:t>
            </a:r>
            <a:r>
              <a:rPr lang="cs-CZ" sz="1800" dirty="0"/>
              <a:t> (přední , střední a zadní větev)</a:t>
            </a:r>
            <a:endParaRPr lang="cs-CZ" dirty="0"/>
          </a:p>
          <a:p>
            <a:r>
              <a:rPr lang="cs-CZ" sz="2000" u="sng" dirty="0" err="1"/>
              <a:t>Fasciculus</a:t>
            </a:r>
            <a:r>
              <a:rPr lang="cs-CZ" sz="2000" u="sng" dirty="0"/>
              <a:t> </a:t>
            </a:r>
            <a:r>
              <a:rPr lang="cs-CZ" sz="2000" u="sng" dirty="0" err="1"/>
              <a:t>lateralis</a:t>
            </a:r>
            <a:r>
              <a:rPr lang="cs-CZ" sz="2000" dirty="0"/>
              <a:t>: n. </a:t>
            </a:r>
            <a:r>
              <a:rPr lang="cs-CZ" sz="2000" dirty="0" err="1"/>
              <a:t>musculocutaneus</a:t>
            </a:r>
            <a:r>
              <a:rPr lang="cs-CZ" sz="2000" dirty="0"/>
              <a:t>, </a:t>
            </a:r>
            <a:br>
              <a:rPr lang="cs-CZ" sz="2000" dirty="0"/>
            </a:br>
            <a:r>
              <a:rPr lang="cs-CZ" sz="2000" dirty="0"/>
              <a:t>radix </a:t>
            </a:r>
            <a:r>
              <a:rPr lang="cs-CZ" sz="2000" dirty="0" err="1"/>
              <a:t>lateralis</a:t>
            </a:r>
            <a:r>
              <a:rPr lang="cs-CZ" sz="2000" dirty="0"/>
              <a:t> n. </a:t>
            </a:r>
            <a:r>
              <a:rPr lang="cs-CZ" sz="2000" dirty="0" err="1"/>
              <a:t>mediani</a:t>
            </a:r>
            <a:endParaRPr lang="cs-CZ" sz="2000" dirty="0"/>
          </a:p>
          <a:p>
            <a:r>
              <a:rPr lang="cs-CZ" sz="2000" u="sng" dirty="0" err="1"/>
              <a:t>Fasciculus</a:t>
            </a:r>
            <a:r>
              <a:rPr lang="cs-CZ" sz="2000" u="sng" dirty="0"/>
              <a:t> </a:t>
            </a:r>
            <a:r>
              <a:rPr lang="cs-CZ" sz="2000" u="sng" dirty="0" err="1"/>
              <a:t>medialis</a:t>
            </a:r>
            <a:r>
              <a:rPr lang="cs-CZ" sz="2000" dirty="0"/>
              <a:t>: radix </a:t>
            </a:r>
            <a:r>
              <a:rPr lang="cs-CZ" sz="2000" dirty="0" err="1"/>
              <a:t>medialis</a:t>
            </a:r>
            <a:r>
              <a:rPr lang="cs-CZ" sz="2000" dirty="0"/>
              <a:t> n. </a:t>
            </a:r>
            <a:r>
              <a:rPr lang="cs-CZ" sz="2000" dirty="0" err="1"/>
              <a:t>mediani</a:t>
            </a:r>
            <a:r>
              <a:rPr lang="cs-CZ" sz="2000" dirty="0"/>
              <a:t>,</a:t>
            </a:r>
            <a:br>
              <a:rPr lang="cs-CZ" sz="2000" dirty="0"/>
            </a:br>
            <a:r>
              <a:rPr lang="cs-CZ" sz="2000" dirty="0"/>
              <a:t>n. </a:t>
            </a:r>
            <a:r>
              <a:rPr lang="cs-CZ" sz="2000" dirty="0" err="1"/>
              <a:t>ulnaris</a:t>
            </a:r>
            <a:r>
              <a:rPr lang="cs-CZ" sz="2000" dirty="0"/>
              <a:t>, n. </a:t>
            </a:r>
            <a:r>
              <a:rPr lang="cs-CZ" sz="2000" dirty="0" err="1"/>
              <a:t>cutaneus</a:t>
            </a:r>
            <a:r>
              <a:rPr lang="cs-CZ" sz="2000" dirty="0"/>
              <a:t> </a:t>
            </a:r>
            <a:r>
              <a:rPr lang="cs-CZ" sz="2000" dirty="0" err="1"/>
              <a:t>brachii</a:t>
            </a:r>
            <a:r>
              <a:rPr lang="cs-CZ" sz="2000" dirty="0"/>
              <a:t> </a:t>
            </a:r>
            <a:r>
              <a:rPr lang="cs-CZ" sz="2000" dirty="0" err="1"/>
              <a:t>medialis</a:t>
            </a:r>
            <a:r>
              <a:rPr lang="cs-CZ" sz="2000" dirty="0"/>
              <a:t> ,</a:t>
            </a:r>
            <a:br>
              <a:rPr lang="cs-CZ" sz="2000" dirty="0"/>
            </a:br>
            <a:r>
              <a:rPr lang="cs-CZ" sz="2000" dirty="0"/>
              <a:t>n. </a:t>
            </a:r>
            <a:r>
              <a:rPr lang="cs-CZ" sz="2000" dirty="0" err="1"/>
              <a:t>cutaneus</a:t>
            </a:r>
            <a:r>
              <a:rPr lang="cs-CZ" sz="2000" dirty="0"/>
              <a:t> </a:t>
            </a:r>
            <a:r>
              <a:rPr lang="cs-CZ" sz="2000" dirty="0" err="1"/>
              <a:t>antebrachii</a:t>
            </a:r>
            <a:r>
              <a:rPr lang="cs-CZ" sz="2000" dirty="0"/>
              <a:t> </a:t>
            </a:r>
            <a:r>
              <a:rPr lang="cs-CZ" sz="2000" dirty="0" err="1"/>
              <a:t>medialis</a:t>
            </a:r>
            <a:endParaRPr lang="cs-CZ" sz="2000" dirty="0"/>
          </a:p>
          <a:p>
            <a:r>
              <a:rPr lang="cs-CZ" sz="2000" u="sng" dirty="0" err="1"/>
              <a:t>Fasciculus</a:t>
            </a:r>
            <a:r>
              <a:rPr lang="cs-CZ" sz="2000" u="sng" dirty="0"/>
              <a:t> </a:t>
            </a:r>
            <a:r>
              <a:rPr lang="cs-CZ" sz="2000" u="sng" dirty="0" err="1"/>
              <a:t>posterior</a:t>
            </a:r>
            <a:r>
              <a:rPr lang="cs-CZ" sz="2000" dirty="0"/>
              <a:t>: n. </a:t>
            </a:r>
            <a:r>
              <a:rPr lang="cs-CZ" sz="2000" dirty="0" err="1"/>
              <a:t>axillaris</a:t>
            </a:r>
            <a:r>
              <a:rPr lang="cs-CZ" sz="2000" dirty="0"/>
              <a:t>, n. </a:t>
            </a:r>
            <a:r>
              <a:rPr lang="cs-CZ" sz="2000" dirty="0" err="1"/>
              <a:t>radialis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241" t="44383" r="50651" b="21778"/>
          <a:stretch>
            <a:fillRect/>
          </a:stretch>
        </p:blipFill>
        <p:spPr bwMode="auto">
          <a:xfrm>
            <a:off x="6937324" y="2648609"/>
            <a:ext cx="4802730" cy="31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flexor </a:t>
            </a:r>
            <a:r>
              <a:rPr lang="cs-CZ" i="1" dirty="0" err="1">
                <a:solidFill>
                  <a:srgbClr val="7030A0"/>
                </a:solidFill>
              </a:rPr>
              <a:t>pollicis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longus</a:t>
            </a:r>
            <a:br>
              <a:rPr lang="cs-CZ" i="1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(dlouhý ohýbač palce)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radius</a:t>
            </a:r>
            <a:r>
              <a:rPr lang="cs-CZ" dirty="0"/>
              <a:t>, </a:t>
            </a:r>
            <a:r>
              <a:rPr lang="cs-CZ" dirty="0" err="1"/>
              <a:t>membrana</a:t>
            </a:r>
            <a:r>
              <a:rPr lang="cs-CZ" dirty="0"/>
              <a:t> </a:t>
            </a:r>
            <a:r>
              <a:rPr lang="cs-CZ" dirty="0" err="1"/>
              <a:t>interossea</a:t>
            </a:r>
            <a:r>
              <a:rPr lang="cs-CZ" dirty="0"/>
              <a:t> </a:t>
            </a:r>
            <a:r>
              <a:rPr lang="cs-CZ" dirty="0" err="1"/>
              <a:t>antebrachii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distální článek palce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medianus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flexe palce a ruky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3966" t="15837" r="43793" b="22350"/>
          <a:stretch>
            <a:fillRect/>
          </a:stretch>
        </p:blipFill>
        <p:spPr>
          <a:xfrm>
            <a:off x="9900746" y="1513489"/>
            <a:ext cx="1528238" cy="43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9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pronator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quadratus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(čtyřhranný </a:t>
            </a:r>
            <a:r>
              <a:rPr lang="cs-CZ" dirty="0" err="1">
                <a:solidFill>
                  <a:srgbClr val="7030A0"/>
                </a:solidFill>
              </a:rPr>
              <a:t>pronující</a:t>
            </a:r>
            <a:r>
              <a:rPr lang="cs-CZ" dirty="0">
                <a:solidFill>
                  <a:srgbClr val="7030A0"/>
                </a:solidFill>
              </a:rPr>
              <a:t>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ulna, distální 1/4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palmární strana radia, distální 1/4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medianus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pronace předloktí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2759" t="28710" r="44138" b="36143"/>
          <a:stretch>
            <a:fillRect/>
          </a:stretch>
        </p:blipFill>
        <p:spPr>
          <a:xfrm>
            <a:off x="8786649" y="1576552"/>
            <a:ext cx="3153103" cy="475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6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Laterální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brachioradialis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(vřetenní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263759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distální část humeru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styloideus</a:t>
            </a:r>
            <a:r>
              <a:rPr lang="cs-CZ" dirty="0"/>
              <a:t> radii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radialis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flexe předloktí, při </a:t>
            </a:r>
            <a:r>
              <a:rPr lang="cs-CZ" dirty="0" err="1"/>
              <a:t>extendovaném</a:t>
            </a:r>
            <a:r>
              <a:rPr lang="cs-CZ" dirty="0"/>
              <a:t> předloktí provádí supinaci, při flektovaném pronaci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5517" t="15951" r="44885" b="24585"/>
          <a:stretch>
            <a:fillRect/>
          </a:stretch>
        </p:blipFill>
        <p:spPr>
          <a:xfrm>
            <a:off x="9480330" y="877614"/>
            <a:ext cx="1468722" cy="511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extensor </a:t>
            </a:r>
            <a:r>
              <a:rPr lang="cs-CZ" i="1" dirty="0" err="1">
                <a:solidFill>
                  <a:srgbClr val="7030A0"/>
                </a:solidFill>
              </a:rPr>
              <a:t>carpi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radialis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longus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(dlouhý zevní natahovač zápěstí)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distální část humeru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dorzální strana báze II. metakarpu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radialis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extenze ruky, laterální </a:t>
            </a:r>
            <a:r>
              <a:rPr lang="cs-CZ" dirty="0" err="1"/>
              <a:t>dukce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3563" t="15453" r="45862" b="25952"/>
          <a:stretch>
            <a:fillRect/>
          </a:stretch>
        </p:blipFill>
        <p:spPr>
          <a:xfrm>
            <a:off x="9806152" y="1471449"/>
            <a:ext cx="1605123" cy="50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extensor </a:t>
            </a:r>
            <a:r>
              <a:rPr lang="cs-CZ" i="1" dirty="0" err="1">
                <a:solidFill>
                  <a:srgbClr val="7030A0"/>
                </a:solidFill>
              </a:rPr>
              <a:t>carpi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radialis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brevis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(krátký zevní natahovač zápěstí)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epicondylus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 humeru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dorzální strana báze III. </a:t>
            </a:r>
            <a:r>
              <a:rPr lang="cs-CZ" dirty="0" err="1"/>
              <a:t>metacarpu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radialis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extenze ruky, laterální </a:t>
            </a:r>
            <a:r>
              <a:rPr lang="cs-CZ" dirty="0" err="1"/>
              <a:t>dukce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3305" t="16283" r="44569" b="25888"/>
          <a:stretch>
            <a:fillRect/>
          </a:stretch>
        </p:blipFill>
        <p:spPr>
          <a:xfrm>
            <a:off x="9585434" y="1888474"/>
            <a:ext cx="1545021" cy="4144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supinator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</a:t>
            </a:r>
            <a:r>
              <a:rPr lang="cs-CZ" dirty="0" err="1">
                <a:solidFill>
                  <a:srgbClr val="7030A0"/>
                </a:solidFill>
              </a:rPr>
              <a:t>supinující</a:t>
            </a:r>
            <a:r>
              <a:rPr lang="cs-CZ" dirty="0">
                <a:solidFill>
                  <a:srgbClr val="7030A0"/>
                </a:solidFill>
              </a:rPr>
              <a:t>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864366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epicondylus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 </a:t>
            </a:r>
            <a:r>
              <a:rPr lang="cs-CZ" dirty="0" err="1"/>
              <a:t>humeri</a:t>
            </a:r>
            <a:r>
              <a:rPr lang="cs-CZ" dirty="0"/>
              <a:t>, lig. </a:t>
            </a:r>
            <a:r>
              <a:rPr lang="cs-CZ" dirty="0" err="1"/>
              <a:t>collaterale</a:t>
            </a:r>
            <a:r>
              <a:rPr lang="cs-CZ" dirty="0"/>
              <a:t> </a:t>
            </a:r>
            <a:r>
              <a:rPr lang="cs-CZ" dirty="0" err="1"/>
              <a:t>radiale</a:t>
            </a:r>
            <a:r>
              <a:rPr lang="cs-CZ" dirty="0"/>
              <a:t> a </a:t>
            </a:r>
            <a:r>
              <a:rPr lang="cs-CZ" dirty="0" err="1"/>
              <a:t>anulare</a:t>
            </a:r>
            <a:r>
              <a:rPr lang="cs-CZ" dirty="0"/>
              <a:t> radii, </a:t>
            </a:r>
            <a:r>
              <a:rPr lang="cs-CZ" dirty="0" err="1"/>
              <a:t>crista</a:t>
            </a:r>
            <a:r>
              <a:rPr lang="cs-CZ" dirty="0"/>
              <a:t> m. </a:t>
            </a:r>
            <a:r>
              <a:rPr lang="cs-CZ" dirty="0" err="1"/>
              <a:t>supinatoris</a:t>
            </a:r>
            <a:r>
              <a:rPr lang="cs-CZ" dirty="0"/>
              <a:t> na ulně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tuberositas</a:t>
            </a:r>
            <a:r>
              <a:rPr lang="cs-CZ" dirty="0"/>
              <a:t> radii – střed laterální části radia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radialis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supinace předloktí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1667" t="20856" r="43908" b="32554"/>
          <a:stretch>
            <a:fillRect/>
          </a:stretch>
        </p:blipFill>
        <p:spPr>
          <a:xfrm>
            <a:off x="8818179" y="1261242"/>
            <a:ext cx="2638097" cy="47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1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Zadní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povrchová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extensor </a:t>
            </a:r>
            <a:r>
              <a:rPr lang="cs-CZ" i="1" dirty="0" err="1">
                <a:solidFill>
                  <a:srgbClr val="7030A0"/>
                </a:solidFill>
              </a:rPr>
              <a:t>digitorum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(natahovač prstů)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883869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epicondylus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 </a:t>
            </a:r>
            <a:r>
              <a:rPr lang="cs-CZ" dirty="0" err="1"/>
              <a:t>humeri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4 šlachy k tříčlánkovým prstům – dorzální aponeuróza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extenze ruky a tříčlánkových prstů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2873" t="16565" r="45230" b="21826"/>
          <a:stretch>
            <a:fillRect/>
          </a:stretch>
        </p:blipFill>
        <p:spPr>
          <a:xfrm>
            <a:off x="9942785" y="1145626"/>
            <a:ext cx="1663302" cy="48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extensor </a:t>
            </a:r>
            <a:r>
              <a:rPr lang="cs-CZ" i="1" dirty="0" err="1">
                <a:solidFill>
                  <a:srgbClr val="7030A0"/>
                </a:solidFill>
              </a:rPr>
              <a:t>digiti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minimi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(natahovač malíku)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epicondylus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 </a:t>
            </a:r>
            <a:r>
              <a:rPr lang="cs-CZ" dirty="0" err="1"/>
              <a:t>humeri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dorzální aponeuróza V. prstu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radialis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extenze malíku a ruky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3333" t="15351" r="45690" b="22324"/>
          <a:stretch>
            <a:fillRect/>
          </a:stretch>
        </p:blipFill>
        <p:spPr>
          <a:xfrm>
            <a:off x="9816662" y="1324303"/>
            <a:ext cx="1523707" cy="4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Mm. </a:t>
            </a:r>
            <a:r>
              <a:rPr lang="cs-CZ" i="1" dirty="0" err="1">
                <a:solidFill>
                  <a:srgbClr val="7030A0"/>
                </a:solidFill>
              </a:rPr>
              <a:t>humeri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(ramenní svaly)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M. </a:t>
            </a:r>
            <a:r>
              <a:rPr lang="cs-CZ" i="1" dirty="0" err="1"/>
              <a:t>deltoideus</a:t>
            </a:r>
            <a:r>
              <a:rPr lang="cs-CZ" i="1" dirty="0"/>
              <a:t>, </a:t>
            </a:r>
            <a:r>
              <a:rPr lang="cs-CZ" i="1" dirty="0" err="1"/>
              <a:t>supraspinatus</a:t>
            </a:r>
            <a:r>
              <a:rPr lang="cs-CZ" i="1" dirty="0"/>
              <a:t>, </a:t>
            </a:r>
            <a:r>
              <a:rPr lang="cs-CZ" i="1" dirty="0" err="1"/>
              <a:t>infraspinatus</a:t>
            </a:r>
            <a:r>
              <a:rPr lang="cs-CZ" i="1" dirty="0"/>
              <a:t>, </a:t>
            </a:r>
            <a:r>
              <a:rPr lang="cs-CZ" i="1" dirty="0" err="1"/>
              <a:t>teres</a:t>
            </a:r>
            <a:r>
              <a:rPr lang="cs-CZ" i="1" dirty="0"/>
              <a:t> </a:t>
            </a:r>
            <a:r>
              <a:rPr lang="cs-CZ" i="1" dirty="0" err="1"/>
              <a:t>minor</a:t>
            </a:r>
            <a:r>
              <a:rPr lang="cs-CZ" i="1" dirty="0"/>
              <a:t>, </a:t>
            </a:r>
            <a:r>
              <a:rPr lang="cs-CZ" i="1" dirty="0" err="1"/>
              <a:t>teres</a:t>
            </a:r>
            <a:r>
              <a:rPr lang="cs-CZ" i="1" dirty="0"/>
              <a:t> major, </a:t>
            </a:r>
            <a:r>
              <a:rPr lang="cs-CZ" i="1" dirty="0" err="1"/>
              <a:t>subscapularis</a:t>
            </a:r>
            <a:endParaRPr lang="cs-CZ" i="1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extensor </a:t>
            </a:r>
            <a:r>
              <a:rPr lang="cs-CZ" i="1" dirty="0" err="1">
                <a:solidFill>
                  <a:srgbClr val="7030A0"/>
                </a:solidFill>
              </a:rPr>
              <a:t>carpi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ulnaris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(vnitřní natahovač zápěstí)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epicondylus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 </a:t>
            </a:r>
            <a:r>
              <a:rPr lang="cs-CZ" dirty="0" err="1"/>
              <a:t>humeri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dorzální strana báze V. </a:t>
            </a:r>
            <a:r>
              <a:rPr lang="cs-CZ" dirty="0" err="1"/>
              <a:t>metacarpu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radialis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extenze ruky, ulnární </a:t>
            </a:r>
            <a:r>
              <a:rPr lang="cs-CZ" dirty="0" err="1"/>
              <a:t>dukce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3851" t="15849" r="46092" b="24278"/>
          <a:stretch>
            <a:fillRect/>
          </a:stretch>
        </p:blipFill>
        <p:spPr>
          <a:xfrm>
            <a:off x="9774623" y="1030014"/>
            <a:ext cx="1527003" cy="5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2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Zadní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hluboká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abductor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pollicis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longus</a:t>
            </a:r>
            <a:br>
              <a:rPr lang="cs-CZ" i="1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(dlouhý odtahovač palce)</a:t>
            </a:r>
            <a:endParaRPr lang="cs-CZ" i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dorzální strana radia, ulny, </a:t>
            </a:r>
            <a:r>
              <a:rPr lang="cs-CZ" dirty="0" err="1"/>
              <a:t>membrana</a:t>
            </a:r>
            <a:r>
              <a:rPr lang="cs-CZ" dirty="0"/>
              <a:t> </a:t>
            </a:r>
            <a:r>
              <a:rPr lang="cs-CZ" dirty="0" err="1"/>
              <a:t>interossea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báze I. </a:t>
            </a:r>
            <a:r>
              <a:rPr lang="cs-CZ" dirty="0" err="1"/>
              <a:t>metacarpu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radialis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abdukce palce, napomáhá radiální </a:t>
            </a:r>
            <a:r>
              <a:rPr lang="cs-CZ" dirty="0" err="1"/>
              <a:t>dukci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5172" t="17701" r="44368" b="27331"/>
          <a:stretch>
            <a:fillRect/>
          </a:stretch>
        </p:blipFill>
        <p:spPr>
          <a:xfrm>
            <a:off x="9827173" y="966952"/>
            <a:ext cx="1633772" cy="48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5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extensor </a:t>
            </a:r>
            <a:r>
              <a:rPr lang="cs-CZ" i="1" dirty="0" err="1">
                <a:solidFill>
                  <a:srgbClr val="7030A0"/>
                </a:solidFill>
              </a:rPr>
              <a:t>pollicis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longus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(dlouhý natahovač palce)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střední část ulny, </a:t>
            </a:r>
            <a:r>
              <a:rPr lang="cs-CZ" dirty="0" err="1"/>
              <a:t>membrana</a:t>
            </a:r>
            <a:r>
              <a:rPr lang="cs-CZ" dirty="0"/>
              <a:t> </a:t>
            </a:r>
            <a:r>
              <a:rPr lang="cs-CZ" dirty="0" err="1"/>
              <a:t>interossea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dorzální aponeuróza distálního článku palce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radialis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extenze palce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3621" t="20083" r="46149" b="26935"/>
          <a:stretch>
            <a:fillRect/>
          </a:stretch>
        </p:blipFill>
        <p:spPr>
          <a:xfrm>
            <a:off x="9608793" y="1187670"/>
            <a:ext cx="1668807" cy="48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7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extensor </a:t>
            </a:r>
            <a:r>
              <a:rPr lang="cs-CZ" i="1" dirty="0" err="1">
                <a:solidFill>
                  <a:srgbClr val="7030A0"/>
                </a:solidFill>
              </a:rPr>
              <a:t>pollicis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brevis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(krátký natahovač palce)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873359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dorzální strana radia a </a:t>
            </a:r>
            <a:r>
              <a:rPr lang="cs-CZ" dirty="0" err="1"/>
              <a:t>membrana</a:t>
            </a:r>
            <a:r>
              <a:rPr lang="cs-CZ" dirty="0"/>
              <a:t> </a:t>
            </a:r>
            <a:r>
              <a:rPr lang="cs-CZ" dirty="0" err="1"/>
              <a:t>interossea</a:t>
            </a:r>
            <a:r>
              <a:rPr lang="cs-CZ" dirty="0"/>
              <a:t> </a:t>
            </a:r>
            <a:r>
              <a:rPr lang="cs-CZ" dirty="0" err="1"/>
              <a:t>antebrachii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dorzální aponeuróza proximálního článku palce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radialis</a:t>
            </a:r>
            <a:endParaRPr lang="cs-CZ" dirty="0"/>
          </a:p>
          <a:p>
            <a:r>
              <a:rPr lang="cs-CZ" i="1" dirty="0"/>
              <a:t>Funkce: </a:t>
            </a:r>
            <a:r>
              <a:rPr lang="cs-CZ" dirty="0"/>
              <a:t> extenze palce, pomáhá při abdukci palce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3563" t="15760" r="43793" b="27433"/>
          <a:stretch>
            <a:fillRect/>
          </a:stretch>
        </p:blipFill>
        <p:spPr>
          <a:xfrm>
            <a:off x="9490841" y="1681655"/>
            <a:ext cx="1725889" cy="436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7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extensor </a:t>
            </a:r>
            <a:r>
              <a:rPr lang="cs-CZ" i="1" dirty="0" err="1">
                <a:solidFill>
                  <a:srgbClr val="7030A0"/>
                </a:solidFill>
              </a:rPr>
              <a:t>indicis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(natahovač ukazováku)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distální část ulny, </a:t>
            </a:r>
            <a:r>
              <a:rPr lang="cs-CZ" dirty="0" err="1"/>
              <a:t>membrana</a:t>
            </a:r>
            <a:r>
              <a:rPr lang="cs-CZ" dirty="0"/>
              <a:t> </a:t>
            </a:r>
            <a:r>
              <a:rPr lang="cs-CZ" dirty="0" err="1"/>
              <a:t>interossea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dorzální aponeuróza II. prstu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radialis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extenze ukazováku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33333" t="17178" r="50920" b="15185"/>
          <a:stretch>
            <a:fillRect/>
          </a:stretch>
        </p:blipFill>
        <p:spPr>
          <a:xfrm>
            <a:off x="9091449" y="1460939"/>
            <a:ext cx="1849820" cy="446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Fascie předloktí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antebrachii</a:t>
            </a:r>
            <a:r>
              <a:rPr lang="cs-CZ" dirty="0"/>
              <a:t> – povrchová</a:t>
            </a:r>
          </a:p>
          <a:p>
            <a:r>
              <a:rPr lang="cs-CZ" dirty="0" err="1"/>
              <a:t>Retinakula</a:t>
            </a:r>
            <a:r>
              <a:rPr lang="cs-CZ" dirty="0"/>
              <a:t>: </a:t>
            </a:r>
          </a:p>
          <a:p>
            <a:pPr lvl="1"/>
            <a:r>
              <a:rPr lang="cs-CZ" dirty="0" err="1"/>
              <a:t>retinaculum</a:t>
            </a:r>
            <a:r>
              <a:rPr lang="cs-CZ" dirty="0"/>
              <a:t> </a:t>
            </a:r>
            <a:r>
              <a:rPr lang="cs-CZ" dirty="0" err="1"/>
              <a:t>flexorum</a:t>
            </a:r>
            <a:r>
              <a:rPr lang="cs-CZ" dirty="0"/>
              <a:t> na přední straně, doplňuje </a:t>
            </a:r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carpi</a:t>
            </a:r>
            <a:r>
              <a:rPr lang="cs-CZ" dirty="0"/>
              <a:t> v </a:t>
            </a:r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carpi</a:t>
            </a:r>
            <a:endParaRPr lang="cs-CZ" dirty="0"/>
          </a:p>
          <a:p>
            <a:pPr lvl="1"/>
            <a:r>
              <a:rPr lang="cs-CZ" dirty="0" err="1"/>
              <a:t>Retinaculum</a:t>
            </a:r>
            <a:r>
              <a:rPr lang="cs-CZ" dirty="0"/>
              <a:t> </a:t>
            </a:r>
            <a:r>
              <a:rPr lang="cs-CZ" dirty="0" err="1"/>
              <a:t>extensorum</a:t>
            </a:r>
            <a:r>
              <a:rPr lang="cs-CZ" dirty="0"/>
              <a:t> na zadní straně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Mm. </a:t>
            </a:r>
            <a:r>
              <a:rPr lang="cs-CZ" i="1" dirty="0" err="1">
                <a:solidFill>
                  <a:srgbClr val="7030A0"/>
                </a:solidFill>
              </a:rPr>
              <a:t>manus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(svaly ruky)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278821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Svaly </a:t>
            </a:r>
            <a:r>
              <a:rPr lang="cs-CZ" dirty="0" err="1"/>
              <a:t>thenaru</a:t>
            </a:r>
            <a:r>
              <a:rPr lang="cs-CZ" dirty="0"/>
              <a:t>: </a:t>
            </a:r>
            <a:r>
              <a:rPr lang="cs-CZ" i="1" dirty="0"/>
              <a:t>M. </a:t>
            </a:r>
            <a:r>
              <a:rPr lang="cs-CZ" i="1" dirty="0" err="1"/>
              <a:t>abductor</a:t>
            </a:r>
            <a:r>
              <a:rPr lang="cs-CZ" i="1" dirty="0"/>
              <a:t> </a:t>
            </a:r>
            <a:r>
              <a:rPr lang="cs-CZ" i="1" dirty="0" err="1"/>
              <a:t>pollicis</a:t>
            </a:r>
            <a:r>
              <a:rPr lang="cs-CZ" i="1" dirty="0"/>
              <a:t> </a:t>
            </a:r>
            <a:r>
              <a:rPr lang="cs-CZ" i="1" dirty="0" err="1"/>
              <a:t>brevis</a:t>
            </a:r>
            <a:r>
              <a:rPr lang="cs-CZ" i="1" dirty="0"/>
              <a:t>, </a:t>
            </a:r>
            <a:r>
              <a:rPr lang="cs-CZ" i="1" dirty="0" err="1"/>
              <a:t>opponens</a:t>
            </a:r>
            <a:r>
              <a:rPr lang="cs-CZ" i="1" dirty="0"/>
              <a:t> </a:t>
            </a:r>
            <a:r>
              <a:rPr lang="cs-CZ" i="1" dirty="0" err="1"/>
              <a:t>pollicis</a:t>
            </a:r>
            <a:r>
              <a:rPr lang="cs-CZ" i="1" dirty="0"/>
              <a:t>, flexor </a:t>
            </a:r>
            <a:r>
              <a:rPr lang="cs-CZ" i="1" dirty="0" err="1"/>
              <a:t>pollicis</a:t>
            </a:r>
            <a:r>
              <a:rPr lang="cs-CZ" i="1" dirty="0"/>
              <a:t> </a:t>
            </a:r>
            <a:r>
              <a:rPr lang="cs-CZ" i="1" dirty="0" err="1"/>
              <a:t>brevis</a:t>
            </a:r>
            <a:r>
              <a:rPr lang="cs-CZ" i="1" dirty="0"/>
              <a:t>, </a:t>
            </a:r>
            <a:r>
              <a:rPr lang="cs-CZ" i="1" dirty="0" err="1"/>
              <a:t>adductor</a:t>
            </a:r>
            <a:r>
              <a:rPr lang="cs-CZ" i="1" dirty="0"/>
              <a:t> </a:t>
            </a:r>
            <a:r>
              <a:rPr lang="cs-CZ" i="1" dirty="0" err="1"/>
              <a:t>pollicis</a:t>
            </a:r>
            <a:endParaRPr lang="cs-CZ" i="1" dirty="0"/>
          </a:p>
          <a:p>
            <a:r>
              <a:rPr lang="cs-CZ" dirty="0"/>
              <a:t>Prostřední skupina: </a:t>
            </a:r>
            <a:r>
              <a:rPr lang="cs-CZ" i="1" dirty="0"/>
              <a:t>Mm. </a:t>
            </a:r>
            <a:r>
              <a:rPr lang="cs-CZ" i="1" dirty="0" err="1"/>
              <a:t>interossei</a:t>
            </a:r>
            <a:r>
              <a:rPr lang="cs-CZ" i="1" dirty="0"/>
              <a:t> </a:t>
            </a:r>
            <a:r>
              <a:rPr lang="cs-CZ" i="1" dirty="0" err="1"/>
              <a:t>dorasales</a:t>
            </a:r>
            <a:r>
              <a:rPr lang="cs-CZ" i="1" dirty="0"/>
              <a:t> </a:t>
            </a:r>
            <a:r>
              <a:rPr lang="cs-CZ" i="1" dirty="0" err="1"/>
              <a:t>et</a:t>
            </a:r>
            <a:r>
              <a:rPr lang="cs-CZ" i="1" dirty="0"/>
              <a:t> </a:t>
            </a:r>
            <a:r>
              <a:rPr lang="cs-CZ" i="1" dirty="0" err="1"/>
              <a:t>palmares</a:t>
            </a:r>
            <a:r>
              <a:rPr lang="cs-CZ" i="1" dirty="0"/>
              <a:t>, </a:t>
            </a:r>
            <a:r>
              <a:rPr lang="cs-CZ" i="1" dirty="0" err="1"/>
              <a:t>lumbricales</a:t>
            </a:r>
            <a:endParaRPr lang="cs-CZ" i="1" dirty="0"/>
          </a:p>
          <a:p>
            <a:r>
              <a:rPr lang="cs-CZ" dirty="0"/>
              <a:t>Svaly </a:t>
            </a:r>
            <a:r>
              <a:rPr lang="cs-CZ" dirty="0" err="1"/>
              <a:t>hypothenaru</a:t>
            </a:r>
            <a:r>
              <a:rPr lang="cs-CZ" dirty="0"/>
              <a:t>: </a:t>
            </a:r>
            <a:r>
              <a:rPr lang="cs-CZ" i="1" dirty="0"/>
              <a:t>M. </a:t>
            </a:r>
            <a:r>
              <a:rPr lang="cs-CZ" i="1" dirty="0" err="1"/>
              <a:t>palmaris</a:t>
            </a:r>
            <a:r>
              <a:rPr lang="cs-CZ" i="1" dirty="0"/>
              <a:t> </a:t>
            </a:r>
            <a:r>
              <a:rPr lang="cs-CZ" i="1" dirty="0" err="1"/>
              <a:t>brevis</a:t>
            </a:r>
            <a:r>
              <a:rPr lang="cs-CZ" i="1" dirty="0"/>
              <a:t>, </a:t>
            </a:r>
            <a:r>
              <a:rPr lang="cs-CZ" i="1" dirty="0" err="1"/>
              <a:t>abductor</a:t>
            </a:r>
            <a:r>
              <a:rPr lang="cs-CZ" i="1" dirty="0"/>
              <a:t> </a:t>
            </a:r>
            <a:r>
              <a:rPr lang="cs-CZ" i="1" dirty="0" err="1"/>
              <a:t>digiti</a:t>
            </a:r>
            <a:r>
              <a:rPr lang="cs-CZ" i="1" dirty="0"/>
              <a:t> </a:t>
            </a:r>
            <a:r>
              <a:rPr lang="cs-CZ" i="1" dirty="0" err="1"/>
              <a:t>minimi</a:t>
            </a:r>
            <a:r>
              <a:rPr lang="cs-CZ" i="1" dirty="0"/>
              <a:t>, flexor </a:t>
            </a:r>
            <a:r>
              <a:rPr lang="cs-CZ" i="1" dirty="0" err="1"/>
              <a:t>digiti</a:t>
            </a:r>
            <a:r>
              <a:rPr lang="cs-CZ" i="1" dirty="0"/>
              <a:t> </a:t>
            </a:r>
            <a:r>
              <a:rPr lang="cs-CZ" i="1" dirty="0" err="1"/>
              <a:t>minimi</a:t>
            </a:r>
            <a:r>
              <a:rPr lang="cs-CZ" i="1" dirty="0"/>
              <a:t> </a:t>
            </a:r>
            <a:r>
              <a:rPr lang="cs-CZ" i="1" dirty="0" err="1"/>
              <a:t>brevis</a:t>
            </a:r>
            <a:r>
              <a:rPr lang="cs-CZ" i="1" dirty="0"/>
              <a:t>, </a:t>
            </a:r>
            <a:r>
              <a:rPr lang="cs-CZ" i="1" dirty="0" err="1"/>
              <a:t>opponens</a:t>
            </a:r>
            <a:r>
              <a:rPr lang="cs-CZ" i="1" dirty="0"/>
              <a:t> </a:t>
            </a:r>
            <a:r>
              <a:rPr lang="cs-CZ" i="1" dirty="0" err="1"/>
              <a:t>digiti</a:t>
            </a:r>
            <a:r>
              <a:rPr lang="cs-CZ" i="1" dirty="0"/>
              <a:t> </a:t>
            </a:r>
            <a:r>
              <a:rPr lang="cs-CZ" i="1" dirty="0" err="1"/>
              <a:t>minimi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33966" t="23103" r="37586" b="18966"/>
          <a:stretch>
            <a:fillRect/>
          </a:stretch>
        </p:blipFill>
        <p:spPr>
          <a:xfrm>
            <a:off x="6295697" y="325820"/>
            <a:ext cx="5202620" cy="595936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Carpus</a:t>
            </a:r>
            <a:r>
              <a:rPr lang="cs-CZ" dirty="0"/>
              <a:t> (zápěstí)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7214592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Eminentia</a:t>
            </a:r>
            <a:r>
              <a:rPr lang="cs-CZ" dirty="0"/>
              <a:t>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ulnaris</a:t>
            </a:r>
            <a:endParaRPr lang="cs-CZ" dirty="0"/>
          </a:p>
          <a:p>
            <a:pPr lvl="2"/>
            <a:r>
              <a:rPr lang="cs-CZ" dirty="0"/>
              <a:t>Mediální vyvýšenina</a:t>
            </a:r>
          </a:p>
          <a:p>
            <a:pPr lvl="2"/>
            <a:r>
              <a:rPr lang="cs-CZ" dirty="0"/>
              <a:t>Os </a:t>
            </a:r>
            <a:r>
              <a:rPr lang="cs-CZ" dirty="0" err="1"/>
              <a:t>pisiforme</a:t>
            </a:r>
            <a:r>
              <a:rPr lang="cs-CZ" dirty="0"/>
              <a:t> a </a:t>
            </a:r>
            <a:r>
              <a:rPr lang="cs-CZ" dirty="0" err="1"/>
              <a:t>hamulus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hamati</a:t>
            </a:r>
            <a:endParaRPr lang="cs-CZ" dirty="0"/>
          </a:p>
          <a:p>
            <a:pPr lvl="2"/>
            <a:r>
              <a:rPr lang="cs-CZ" dirty="0"/>
              <a:t>Začátky svalů malíkové skupiny</a:t>
            </a:r>
          </a:p>
          <a:p>
            <a:r>
              <a:rPr lang="cs-CZ" dirty="0" err="1"/>
              <a:t>Eminentia</a:t>
            </a:r>
            <a:r>
              <a:rPr lang="cs-CZ" dirty="0"/>
              <a:t>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endParaRPr lang="cs-CZ" dirty="0"/>
          </a:p>
          <a:p>
            <a:pPr lvl="2"/>
            <a:r>
              <a:rPr lang="cs-CZ" dirty="0"/>
              <a:t>Laterální vyvýšenina</a:t>
            </a:r>
          </a:p>
          <a:p>
            <a:pPr lvl="2"/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scaphoidei</a:t>
            </a:r>
            <a:r>
              <a:rPr lang="cs-CZ" dirty="0"/>
              <a:t> a </a:t>
            </a:r>
            <a:r>
              <a:rPr lang="cs-CZ" dirty="0" err="1"/>
              <a:t>trapezii</a:t>
            </a:r>
            <a:endParaRPr lang="cs-CZ" dirty="0"/>
          </a:p>
          <a:p>
            <a:pPr lvl="2"/>
            <a:r>
              <a:rPr lang="cs-CZ" dirty="0"/>
              <a:t>Začátky svalů </a:t>
            </a:r>
            <a:r>
              <a:rPr lang="cs-CZ" dirty="0" err="1"/>
              <a:t>thenaru</a:t>
            </a:r>
            <a:endParaRPr lang="cs-CZ" dirty="0"/>
          </a:p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carpi</a:t>
            </a:r>
            <a:endParaRPr lang="cs-CZ" dirty="0"/>
          </a:p>
          <a:p>
            <a:pPr lvl="2"/>
            <a:r>
              <a:rPr lang="cs-CZ" dirty="0"/>
              <a:t>Vyhloubení klenutí zápěstí, průchod flexorů předloktí</a:t>
            </a:r>
          </a:p>
          <a:p>
            <a:r>
              <a:rPr lang="cs-CZ" dirty="0" err="1"/>
              <a:t>Retinaculum</a:t>
            </a:r>
            <a:r>
              <a:rPr lang="cs-CZ" dirty="0"/>
              <a:t> </a:t>
            </a:r>
            <a:r>
              <a:rPr lang="cs-CZ" dirty="0" err="1"/>
              <a:t>musculorum</a:t>
            </a:r>
            <a:r>
              <a:rPr lang="cs-CZ" dirty="0"/>
              <a:t> </a:t>
            </a:r>
            <a:r>
              <a:rPr lang="cs-CZ" dirty="0" err="1"/>
              <a:t>flexorum</a:t>
            </a:r>
            <a:endParaRPr lang="cs-CZ" dirty="0"/>
          </a:p>
          <a:p>
            <a:pPr lvl="2"/>
            <a:r>
              <a:rPr lang="cs-CZ" dirty="0"/>
              <a:t>Kryje </a:t>
            </a:r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carpi</a:t>
            </a:r>
            <a:r>
              <a:rPr lang="cs-CZ" dirty="0"/>
              <a:t>, mezi oběma vyvýšeninami</a:t>
            </a:r>
          </a:p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carpi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4" t="36119" r="43042" b="14321"/>
          <a:stretch>
            <a:fillRect/>
          </a:stretch>
        </p:blipFill>
        <p:spPr bwMode="auto">
          <a:xfrm>
            <a:off x="7920203" y="1268761"/>
            <a:ext cx="3672815" cy="182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7975" t="40760" r="51575" b="23120"/>
          <a:stretch>
            <a:fillRect/>
          </a:stretch>
        </p:blipFill>
        <p:spPr bwMode="auto">
          <a:xfrm>
            <a:off x="7728182" y="3861048"/>
            <a:ext cx="414408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Svaly </a:t>
            </a:r>
            <a:r>
              <a:rPr lang="cs-CZ" dirty="0" err="1">
                <a:solidFill>
                  <a:srgbClr val="7030A0"/>
                </a:solidFill>
              </a:rPr>
              <a:t>thenaru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deltoideus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(deltový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13738" y="1825625"/>
            <a:ext cx="6540062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clavicula</a:t>
            </a:r>
            <a:r>
              <a:rPr lang="cs-CZ" dirty="0"/>
              <a:t>, </a:t>
            </a:r>
            <a:r>
              <a:rPr lang="cs-CZ" dirty="0" err="1"/>
              <a:t>akromion</a:t>
            </a:r>
            <a:r>
              <a:rPr lang="cs-CZ" dirty="0"/>
              <a:t>, spina </a:t>
            </a:r>
            <a:r>
              <a:rPr lang="cs-CZ" dirty="0" err="1"/>
              <a:t>scapulae</a:t>
            </a:r>
            <a:endParaRPr lang="cs-CZ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tuberositas</a:t>
            </a:r>
            <a:r>
              <a:rPr lang="cs-CZ" dirty="0"/>
              <a:t> </a:t>
            </a:r>
            <a:r>
              <a:rPr lang="cs-CZ" dirty="0" err="1"/>
              <a:t>deltoidea</a:t>
            </a:r>
            <a:r>
              <a:rPr lang="cs-CZ" dirty="0"/>
              <a:t> humeru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axilaris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</a:p>
          <a:p>
            <a:r>
              <a:rPr lang="cs-CZ" i="1" dirty="0"/>
              <a:t>Funkce: </a:t>
            </a:r>
            <a:r>
              <a:rPr lang="cs-CZ" dirty="0"/>
              <a:t>abdukce paže, přitlačuje hlavici do </a:t>
            </a:r>
            <a:r>
              <a:rPr lang="cs-CZ" dirty="0" err="1"/>
              <a:t>cavitas</a:t>
            </a:r>
            <a:r>
              <a:rPr lang="cs-CZ" dirty="0"/>
              <a:t> </a:t>
            </a:r>
            <a:r>
              <a:rPr lang="cs-CZ" dirty="0" err="1"/>
              <a:t>glenoidalis</a:t>
            </a:r>
            <a:r>
              <a:rPr lang="cs-CZ" dirty="0"/>
              <a:t>, ventrální a dorzální flexe</a:t>
            </a:r>
            <a:endParaRPr lang="cs-CZ" i="1" dirty="0"/>
          </a:p>
        </p:txBody>
      </p:sp>
      <p:pic>
        <p:nvPicPr>
          <p:cNvPr id="5" name="Obrázek 4" descr="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430393"/>
            <a:ext cx="2397057" cy="2489966"/>
          </a:xfrm>
          <a:prstGeom prst="rect">
            <a:avLst/>
          </a:prstGeom>
        </p:spPr>
      </p:pic>
      <p:pic>
        <p:nvPicPr>
          <p:cNvPr id="6" name="Obrázek 5" descr="d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904" y="4048782"/>
            <a:ext cx="2418565" cy="2683095"/>
          </a:xfrm>
          <a:prstGeom prst="rect">
            <a:avLst/>
          </a:prstGeom>
        </p:spPr>
      </p:pic>
      <p:pic>
        <p:nvPicPr>
          <p:cNvPr id="7" name="Obrázek 6" descr="ddd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3896" y="4717831"/>
            <a:ext cx="1600262" cy="2140169"/>
          </a:xfrm>
          <a:prstGeom prst="rect">
            <a:avLst/>
          </a:prstGeom>
        </p:spPr>
      </p:pic>
      <p:pic>
        <p:nvPicPr>
          <p:cNvPr id="8" name="Obrázek 7" descr="d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64571" y="4466895"/>
            <a:ext cx="2542664" cy="2134257"/>
          </a:xfrm>
          <a:prstGeom prst="rect">
            <a:avLst/>
          </a:prstGeom>
        </p:spPr>
      </p:pic>
      <p:pic>
        <p:nvPicPr>
          <p:cNvPr id="9" name="Obrázek 8" descr="d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4675" y="4758011"/>
            <a:ext cx="2818907" cy="19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7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M. </a:t>
            </a:r>
            <a:r>
              <a:rPr lang="cs-CZ" dirty="0" err="1">
                <a:solidFill>
                  <a:srgbClr val="7030A0"/>
                </a:solidFill>
              </a:rPr>
              <a:t>abductor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pollicis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brevis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338848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eminentia</a:t>
            </a:r>
            <a:r>
              <a:rPr lang="cs-CZ" dirty="0"/>
              <a:t>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(</a:t>
            </a:r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scaphoidei</a:t>
            </a:r>
            <a:r>
              <a:rPr lang="cs-CZ" dirty="0"/>
              <a:t> a </a:t>
            </a:r>
            <a:r>
              <a:rPr lang="cs-CZ" dirty="0" err="1"/>
              <a:t>trapezii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radiální </a:t>
            </a:r>
            <a:r>
              <a:rPr lang="cs-CZ" dirty="0" err="1"/>
              <a:t>sesamská</a:t>
            </a:r>
            <a:r>
              <a:rPr lang="cs-CZ" dirty="0"/>
              <a:t> kost palce, báze proximálního článku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medianus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abdukce palce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0575" t="21980" r="41149" b="32758"/>
          <a:stretch>
            <a:fillRect/>
          </a:stretch>
        </p:blipFill>
        <p:spPr>
          <a:xfrm>
            <a:off x="8177048" y="1576552"/>
            <a:ext cx="3342290" cy="46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2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M. </a:t>
            </a:r>
            <a:r>
              <a:rPr lang="cs-CZ" dirty="0" err="1">
                <a:solidFill>
                  <a:srgbClr val="7030A0"/>
                </a:solidFill>
              </a:rPr>
              <a:t>opponens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pollicis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769772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eminentia</a:t>
            </a:r>
            <a:r>
              <a:rPr lang="cs-CZ" dirty="0"/>
              <a:t>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(</a:t>
            </a:r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scaphoidei</a:t>
            </a:r>
            <a:r>
              <a:rPr lang="cs-CZ" dirty="0"/>
              <a:t> a </a:t>
            </a:r>
            <a:r>
              <a:rPr lang="cs-CZ" dirty="0" err="1"/>
              <a:t>trapezii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I. </a:t>
            </a:r>
            <a:r>
              <a:rPr lang="cs-CZ" dirty="0" err="1"/>
              <a:t>metacarpus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medianus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opozice palce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39457" t="20294" r="41764" b="34444"/>
          <a:stretch>
            <a:fillRect/>
          </a:stretch>
        </p:blipFill>
        <p:spPr>
          <a:xfrm>
            <a:off x="8561289" y="1355834"/>
            <a:ext cx="3434316" cy="465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m. flexor </a:t>
            </a:r>
            <a:r>
              <a:rPr lang="cs-CZ" dirty="0" err="1">
                <a:solidFill>
                  <a:srgbClr val="7030A0"/>
                </a:solidFill>
              </a:rPr>
              <a:t>pollicis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brevis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612117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eminentia</a:t>
            </a:r>
            <a:r>
              <a:rPr lang="cs-CZ" dirty="0"/>
              <a:t>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(</a:t>
            </a:r>
            <a:r>
              <a:rPr lang="cs-CZ" dirty="0" err="1"/>
              <a:t>caput</a:t>
            </a:r>
            <a:r>
              <a:rPr lang="cs-CZ" dirty="0"/>
              <a:t> </a:t>
            </a:r>
            <a:r>
              <a:rPr lang="cs-CZ" dirty="0" err="1"/>
              <a:t>superficiale</a:t>
            </a:r>
            <a:r>
              <a:rPr lang="cs-CZ" dirty="0"/>
              <a:t>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profundum</a:t>
            </a:r>
            <a:r>
              <a:rPr lang="cs-CZ" dirty="0"/>
              <a:t>, mezi nimi prochází m. flexor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laterální sezamská kost palce, báze proximálního článku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medianus</a:t>
            </a:r>
            <a:r>
              <a:rPr lang="cs-CZ" dirty="0"/>
              <a:t> (povrchová hlava), n. </a:t>
            </a:r>
            <a:r>
              <a:rPr lang="cs-CZ" dirty="0" err="1"/>
              <a:t>ulnaris</a:t>
            </a:r>
            <a:r>
              <a:rPr lang="cs-CZ" dirty="0"/>
              <a:t> (hluboká hlava)</a:t>
            </a:r>
          </a:p>
          <a:p>
            <a:r>
              <a:rPr lang="cs-CZ" i="1" dirty="0"/>
              <a:t>Funkce: </a:t>
            </a:r>
            <a:r>
              <a:rPr lang="cs-CZ" dirty="0"/>
              <a:t>flexe proximálního článku, opozice palce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3103" t="20332" r="39885" b="37267"/>
          <a:stretch>
            <a:fillRect/>
          </a:stretch>
        </p:blipFill>
        <p:spPr>
          <a:xfrm>
            <a:off x="8565930" y="1629104"/>
            <a:ext cx="3111062" cy="436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m. </a:t>
            </a:r>
            <a:r>
              <a:rPr lang="cs-CZ" dirty="0" err="1">
                <a:solidFill>
                  <a:srgbClr val="7030A0"/>
                </a:solidFill>
              </a:rPr>
              <a:t>adductor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pollicis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endParaRPr lang="cs-CZ" dirty="0"/>
          </a:p>
          <a:p>
            <a:pPr lvl="2"/>
            <a:r>
              <a:rPr lang="cs-CZ" i="1" dirty="0" err="1"/>
              <a:t>Caput</a:t>
            </a:r>
            <a:r>
              <a:rPr lang="cs-CZ" i="1" dirty="0"/>
              <a:t> </a:t>
            </a:r>
            <a:r>
              <a:rPr lang="cs-CZ" i="1" dirty="0" err="1"/>
              <a:t>obliquum</a:t>
            </a:r>
            <a:r>
              <a:rPr lang="cs-CZ" i="1" dirty="0"/>
              <a:t>: </a:t>
            </a:r>
            <a:r>
              <a:rPr lang="cs-CZ" dirty="0"/>
              <a:t>dorzální stěna </a:t>
            </a:r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carpi</a:t>
            </a:r>
            <a:endParaRPr lang="cs-CZ" i="1" dirty="0"/>
          </a:p>
          <a:p>
            <a:pPr lvl="2"/>
            <a:r>
              <a:rPr lang="cs-CZ" i="1" dirty="0" err="1"/>
              <a:t>Caput</a:t>
            </a:r>
            <a:r>
              <a:rPr lang="cs-CZ" i="1" dirty="0"/>
              <a:t> </a:t>
            </a:r>
            <a:r>
              <a:rPr lang="cs-CZ" i="1" dirty="0" err="1"/>
              <a:t>transversum</a:t>
            </a:r>
            <a:r>
              <a:rPr lang="cs-CZ" i="1" dirty="0"/>
              <a:t>: </a:t>
            </a:r>
            <a:r>
              <a:rPr lang="cs-CZ" dirty="0"/>
              <a:t>palmární plocha III. </a:t>
            </a:r>
            <a:r>
              <a:rPr lang="cs-CZ" dirty="0" err="1"/>
              <a:t>metacarpu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mediální sezamská kost palce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ulnaris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addukce palce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2655" t="26590" r="41880" b="38978"/>
          <a:stretch>
            <a:fillRect/>
          </a:stretch>
        </p:blipFill>
        <p:spPr>
          <a:xfrm>
            <a:off x="8662602" y="2102068"/>
            <a:ext cx="2828261" cy="35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Prostřední skupina svalů ruky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mm. </a:t>
            </a:r>
            <a:r>
              <a:rPr lang="cs-CZ" dirty="0" err="1">
                <a:solidFill>
                  <a:srgbClr val="7030A0"/>
                </a:solidFill>
              </a:rPr>
              <a:t>interossei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dorsales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sousední strany </a:t>
            </a:r>
            <a:r>
              <a:rPr lang="cs-CZ" dirty="0" err="1"/>
              <a:t>metacarpů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proximální články prstů, dorzální aponeuróza odvrácená od osy ruky (3. prst)</a:t>
            </a:r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ulnaris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flexe proximálního článku, abdukce prstů od osy ruky</a:t>
            </a:r>
            <a:endParaRPr lang="cs-CZ" i="1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rcRect l="39480" t="21251" r="39285" b="40161"/>
          <a:stretch>
            <a:fillRect/>
          </a:stretch>
        </p:blipFill>
        <p:spPr>
          <a:xfrm>
            <a:off x="8125362" y="1710218"/>
            <a:ext cx="3883511" cy="39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mm. </a:t>
            </a:r>
            <a:r>
              <a:rPr lang="cs-CZ" dirty="0" err="1">
                <a:solidFill>
                  <a:srgbClr val="7030A0"/>
                </a:solidFill>
              </a:rPr>
              <a:t>lumbricales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960476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na šlachách m. flexor </a:t>
            </a:r>
            <a:r>
              <a:rPr lang="cs-CZ" dirty="0" err="1"/>
              <a:t>digitorum</a:t>
            </a:r>
            <a:r>
              <a:rPr lang="cs-CZ" dirty="0"/>
              <a:t> </a:t>
            </a:r>
            <a:r>
              <a:rPr lang="cs-CZ" dirty="0" err="1"/>
              <a:t>profundus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báze proximálního článku prstu, dorzální aponeuróza 2-5 prstu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1+2 n. </a:t>
            </a:r>
            <a:r>
              <a:rPr lang="cs-CZ" dirty="0" err="1"/>
              <a:t>medianus</a:t>
            </a:r>
            <a:r>
              <a:rPr lang="cs-CZ" dirty="0"/>
              <a:t>, 3-4 n. </a:t>
            </a:r>
            <a:r>
              <a:rPr lang="cs-CZ" dirty="0" err="1"/>
              <a:t>ulnaris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flexe proximálního článku, extenze ostatních, naklonění prstů k palci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37306" t="19221" r="39612" b="43078"/>
          <a:stretch>
            <a:fillRect/>
          </a:stretch>
        </p:blipFill>
        <p:spPr>
          <a:xfrm>
            <a:off x="7970874" y="1912881"/>
            <a:ext cx="4221126" cy="387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mm. </a:t>
            </a:r>
            <a:r>
              <a:rPr lang="cs-CZ" dirty="0" err="1">
                <a:solidFill>
                  <a:srgbClr val="7030A0"/>
                </a:solidFill>
              </a:rPr>
              <a:t>interossei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palmares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013028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metacarpy</a:t>
            </a:r>
            <a:r>
              <a:rPr lang="cs-CZ" dirty="0"/>
              <a:t>, přivrácené strany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proximální články prstů, dorzální aponeurózy přivrácené k ose ruky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ulnaris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flexe proximálních článků, addukce prstů k ose ruky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37888" t="21762" r="39670" b="41354"/>
          <a:stretch>
            <a:fillRect/>
          </a:stretch>
        </p:blipFill>
        <p:spPr>
          <a:xfrm>
            <a:off x="7937876" y="2753709"/>
            <a:ext cx="4104167" cy="379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7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Svaly </a:t>
            </a:r>
            <a:r>
              <a:rPr lang="cs-CZ" dirty="0" err="1">
                <a:solidFill>
                  <a:srgbClr val="7030A0"/>
                </a:solidFill>
              </a:rPr>
              <a:t>hypothenaru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m. </a:t>
            </a:r>
            <a:r>
              <a:rPr lang="cs-CZ" dirty="0" err="1">
                <a:solidFill>
                  <a:srgbClr val="7030A0"/>
                </a:solidFill>
              </a:rPr>
              <a:t>palmaris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brevis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mediální okraj palmární aponeurózy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kůže </a:t>
            </a:r>
            <a:r>
              <a:rPr lang="cs-CZ" dirty="0" err="1"/>
              <a:t>hypothenaru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ulnaris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tvoří kožní rýhy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38818" t="24522" r="46357" b="41137"/>
          <a:stretch>
            <a:fillRect/>
          </a:stretch>
        </p:blipFill>
        <p:spPr>
          <a:xfrm>
            <a:off x="8454840" y="2142887"/>
            <a:ext cx="2711302" cy="35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27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supraspinatus</a:t>
            </a:r>
            <a:r>
              <a:rPr lang="cs-CZ" i="1" dirty="0">
                <a:solidFill>
                  <a:srgbClr val="7030A0"/>
                </a:solidFill>
              </a:rPr>
              <a:t>, </a:t>
            </a:r>
            <a:r>
              <a:rPr lang="cs-CZ" i="1" dirty="0" err="1">
                <a:solidFill>
                  <a:srgbClr val="7030A0"/>
                </a:solidFill>
              </a:rPr>
              <a:t>infraspinatus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</a:t>
            </a:r>
            <a:r>
              <a:rPr lang="cs-CZ" dirty="0" err="1">
                <a:solidFill>
                  <a:srgbClr val="7030A0"/>
                </a:solidFill>
              </a:rPr>
              <a:t>nadhřebenový</a:t>
            </a:r>
            <a:r>
              <a:rPr lang="cs-CZ" dirty="0">
                <a:solidFill>
                  <a:srgbClr val="7030A0"/>
                </a:solidFill>
              </a:rPr>
              <a:t>, </a:t>
            </a:r>
            <a:r>
              <a:rPr lang="cs-CZ" dirty="0" err="1">
                <a:solidFill>
                  <a:srgbClr val="7030A0"/>
                </a:solidFill>
              </a:rPr>
              <a:t>podhřebenový</a:t>
            </a:r>
            <a:r>
              <a:rPr lang="cs-CZ" dirty="0">
                <a:solidFill>
                  <a:srgbClr val="7030A0"/>
                </a:solidFill>
              </a:rPr>
              <a:t>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67200" y="1825625"/>
            <a:ext cx="7086599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fossa</a:t>
            </a:r>
            <a:r>
              <a:rPr lang="cs-CZ" dirty="0"/>
              <a:t> supra/</a:t>
            </a:r>
            <a:r>
              <a:rPr lang="cs-CZ" dirty="0" err="1"/>
              <a:t>infraspinata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majus</a:t>
            </a:r>
            <a:r>
              <a:rPr lang="cs-CZ" dirty="0"/>
              <a:t> </a:t>
            </a:r>
            <a:r>
              <a:rPr lang="cs-CZ" dirty="0" err="1"/>
              <a:t>humeri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suprascapularis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abdukce, supinace humeru, fixuje hlavici v jamce</a:t>
            </a:r>
            <a:endParaRPr lang="cs-CZ" i="1" dirty="0"/>
          </a:p>
          <a:p>
            <a:endParaRPr lang="cs-CZ" dirty="0"/>
          </a:p>
        </p:txBody>
      </p:sp>
      <p:pic>
        <p:nvPicPr>
          <p:cNvPr id="5" name="Obrázek 4" descr="s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8462" y="4414345"/>
            <a:ext cx="5721838" cy="2243302"/>
          </a:xfrm>
          <a:prstGeom prst="rect">
            <a:avLst/>
          </a:prstGeom>
        </p:spPr>
      </p:pic>
      <p:pic>
        <p:nvPicPr>
          <p:cNvPr id="6" name="Obrázek 5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28" y="1930291"/>
            <a:ext cx="3970570" cy="35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4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m. </a:t>
            </a:r>
            <a:r>
              <a:rPr lang="cs-CZ" dirty="0" err="1">
                <a:solidFill>
                  <a:srgbClr val="7030A0"/>
                </a:solidFill>
              </a:rPr>
              <a:t>abductor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digiti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minimi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os </a:t>
            </a:r>
            <a:r>
              <a:rPr lang="cs-CZ" dirty="0" err="1"/>
              <a:t>pisiforme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báze proximálního článku malíku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ulnaris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abdukce malíku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1027" t="26722" r="39380" b="41298"/>
          <a:stretch>
            <a:fillRect/>
          </a:stretch>
        </p:blipFill>
        <p:spPr>
          <a:xfrm>
            <a:off x="8213469" y="2522482"/>
            <a:ext cx="3583172" cy="32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m. flexor </a:t>
            </a:r>
            <a:r>
              <a:rPr lang="cs-CZ" dirty="0" err="1">
                <a:solidFill>
                  <a:srgbClr val="7030A0"/>
                </a:solidFill>
              </a:rPr>
              <a:t>digiti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minimi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brevis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hamulus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hamati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báze proximálního článku malíku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ulnaris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flexe proximálního článku malíku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2074" t="27416" r="40252" b="41576"/>
          <a:stretch>
            <a:fillRect/>
          </a:stretch>
        </p:blipFill>
        <p:spPr>
          <a:xfrm>
            <a:off x="8202835" y="2455265"/>
            <a:ext cx="3232297" cy="31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1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m. </a:t>
            </a:r>
            <a:r>
              <a:rPr lang="cs-CZ" dirty="0" err="1">
                <a:solidFill>
                  <a:srgbClr val="7030A0"/>
                </a:solidFill>
              </a:rPr>
              <a:t>opponens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digiti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 err="1">
                <a:solidFill>
                  <a:srgbClr val="7030A0"/>
                </a:solidFill>
              </a:rPr>
              <a:t>minimi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hamulus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hamati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/>
              <a:t>mediální okraj V. </a:t>
            </a:r>
            <a:r>
              <a:rPr lang="cs-CZ" dirty="0" err="1"/>
              <a:t>metacarpu</a:t>
            </a:r>
            <a:endParaRPr lang="cs-CZ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ulnaris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opozice malíku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41492" t="27152" r="40485" b="38621"/>
          <a:stretch>
            <a:fillRect/>
          </a:stretch>
        </p:blipFill>
        <p:spPr>
          <a:xfrm>
            <a:off x="8071577" y="2417379"/>
            <a:ext cx="3296093" cy="35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030A0"/>
                </a:solidFill>
              </a:rPr>
              <a:t>Fascie ruky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6158" y="1815114"/>
            <a:ext cx="10515600" cy="4351338"/>
          </a:xfrm>
        </p:spPr>
        <p:txBody>
          <a:bodyPr/>
          <a:lstStyle/>
          <a:p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manus</a:t>
            </a:r>
            <a:endParaRPr lang="cs-CZ" dirty="0"/>
          </a:p>
          <a:p>
            <a:r>
              <a:rPr lang="cs-CZ" dirty="0"/>
              <a:t>Palmární fascie – zesílení </a:t>
            </a:r>
            <a:r>
              <a:rPr lang="cs-CZ" dirty="0" err="1"/>
              <a:t>aponeurosis</a:t>
            </a:r>
            <a:r>
              <a:rPr lang="cs-CZ" dirty="0"/>
              <a:t> </a:t>
            </a:r>
            <a:r>
              <a:rPr lang="cs-CZ" dirty="0" err="1"/>
              <a:t>palmaris</a:t>
            </a:r>
            <a:r>
              <a:rPr lang="cs-CZ" dirty="0"/>
              <a:t>, septa pro jednotlivé svalové skupiny</a:t>
            </a:r>
          </a:p>
          <a:p>
            <a:r>
              <a:rPr lang="cs-CZ" dirty="0"/>
              <a:t>Dorzální fascie: tenká</a:t>
            </a:r>
          </a:p>
        </p:txBody>
      </p:sp>
    </p:spTree>
    <p:extLst>
      <p:ext uri="{BB962C8B-B14F-4D97-AF65-F5344CB8AC3E}">
        <p14:creationId xmlns:p14="http://schemas.microsoft.com/office/powerpoint/2010/main" val="351520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teres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minor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(malý oblý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28744" y="1825625"/>
            <a:ext cx="6025055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margo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 </a:t>
            </a:r>
            <a:r>
              <a:rPr lang="cs-CZ" dirty="0" err="1"/>
              <a:t>scapulae</a:t>
            </a:r>
            <a:endParaRPr lang="cs-CZ" dirty="0"/>
          </a:p>
          <a:p>
            <a:r>
              <a:rPr lang="cs-CZ" i="1" dirty="0" err="1"/>
              <a:t>Insertio</a:t>
            </a:r>
            <a:r>
              <a:rPr lang="cs-CZ" i="1" dirty="0"/>
              <a:t>:</a:t>
            </a:r>
            <a:r>
              <a:rPr lang="cs-CZ" dirty="0"/>
              <a:t> </a:t>
            </a:r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majus</a:t>
            </a:r>
            <a:r>
              <a:rPr lang="cs-CZ" dirty="0"/>
              <a:t> </a:t>
            </a:r>
            <a:r>
              <a:rPr lang="cs-CZ" dirty="0" err="1"/>
              <a:t>humeri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axilaris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 err="1"/>
              <a:t>humerální</a:t>
            </a:r>
            <a:r>
              <a:rPr lang="cs-CZ" dirty="0"/>
              <a:t> supinace</a:t>
            </a:r>
            <a:endParaRPr lang="cs-CZ" i="1" dirty="0"/>
          </a:p>
          <a:p>
            <a:endParaRPr lang="cs-CZ" dirty="0"/>
          </a:p>
        </p:txBody>
      </p:sp>
      <p:pic>
        <p:nvPicPr>
          <p:cNvPr id="5" name="Obrázek 4" descr="tm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392" y="2011418"/>
            <a:ext cx="43529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teres</a:t>
            </a:r>
            <a:r>
              <a:rPr lang="cs-CZ" i="1" dirty="0">
                <a:solidFill>
                  <a:srgbClr val="7030A0"/>
                </a:solidFill>
              </a:rPr>
              <a:t> major 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(velký oblý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28744" y="1825625"/>
            <a:ext cx="6025055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 err="1"/>
              <a:t>angulus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scapulae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crista</a:t>
            </a:r>
            <a:r>
              <a:rPr lang="cs-CZ" dirty="0"/>
              <a:t> </a:t>
            </a:r>
            <a:r>
              <a:rPr lang="cs-CZ" dirty="0" err="1"/>
              <a:t>tuberculi</a:t>
            </a:r>
            <a:r>
              <a:rPr lang="cs-CZ" dirty="0"/>
              <a:t> </a:t>
            </a:r>
            <a:r>
              <a:rPr lang="cs-CZ" dirty="0" err="1"/>
              <a:t>minoris</a:t>
            </a:r>
            <a:r>
              <a:rPr lang="cs-CZ" dirty="0"/>
              <a:t> </a:t>
            </a:r>
            <a:r>
              <a:rPr lang="cs-CZ" dirty="0" err="1"/>
              <a:t>humeri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subscapularis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  <a:endParaRPr lang="cs-CZ" i="1" dirty="0"/>
          </a:p>
          <a:p>
            <a:r>
              <a:rPr lang="cs-CZ" i="1" dirty="0"/>
              <a:t>Funkce: </a:t>
            </a:r>
            <a:r>
              <a:rPr lang="cs-CZ" dirty="0"/>
              <a:t>připažení, zapažení, pronace</a:t>
            </a:r>
            <a:endParaRPr lang="cs-CZ" i="1" dirty="0"/>
          </a:p>
          <a:p>
            <a:endParaRPr lang="cs-CZ" dirty="0"/>
          </a:p>
        </p:txBody>
      </p:sp>
      <p:pic>
        <p:nvPicPr>
          <p:cNvPr id="5" name="Obrázek 4" descr="t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287" y="2249213"/>
            <a:ext cx="4967981" cy="28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subscapularis</a:t>
            </a:r>
            <a:br>
              <a:rPr lang="cs-CZ" dirty="0">
                <a:solidFill>
                  <a:srgbClr val="7030A0"/>
                </a:solidFill>
              </a:rPr>
            </a:br>
            <a:r>
              <a:rPr lang="cs-CZ" dirty="0">
                <a:solidFill>
                  <a:srgbClr val="7030A0"/>
                </a:solidFill>
              </a:rPr>
              <a:t>(podlopatkový sval)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87310" y="1825625"/>
            <a:ext cx="6466490" cy="4351338"/>
          </a:xfrm>
        </p:spPr>
        <p:txBody>
          <a:bodyPr/>
          <a:lstStyle/>
          <a:p>
            <a:r>
              <a:rPr lang="cs-CZ" i="1" dirty="0" err="1"/>
              <a:t>Origo</a:t>
            </a:r>
            <a:r>
              <a:rPr lang="cs-CZ" i="1" dirty="0"/>
              <a:t>: </a:t>
            </a:r>
            <a:r>
              <a:rPr lang="cs-CZ" dirty="0"/>
              <a:t>facies </a:t>
            </a:r>
            <a:r>
              <a:rPr lang="cs-CZ" dirty="0" err="1"/>
              <a:t>costalis</a:t>
            </a:r>
            <a:r>
              <a:rPr lang="cs-CZ" dirty="0"/>
              <a:t> </a:t>
            </a:r>
            <a:r>
              <a:rPr lang="cs-CZ" dirty="0" err="1"/>
              <a:t>scapulae</a:t>
            </a:r>
            <a:endParaRPr lang="cs-CZ" i="1" dirty="0"/>
          </a:p>
          <a:p>
            <a:r>
              <a:rPr lang="cs-CZ" i="1" dirty="0" err="1"/>
              <a:t>Insertio</a:t>
            </a:r>
            <a:r>
              <a:rPr lang="cs-CZ" i="1" dirty="0"/>
              <a:t>: </a:t>
            </a:r>
            <a:r>
              <a:rPr lang="cs-CZ" dirty="0" err="1"/>
              <a:t>tuberculum</a:t>
            </a:r>
            <a:r>
              <a:rPr lang="cs-CZ" dirty="0"/>
              <a:t> minus </a:t>
            </a:r>
            <a:r>
              <a:rPr lang="cs-CZ" dirty="0" err="1"/>
              <a:t>humeri</a:t>
            </a:r>
            <a:endParaRPr lang="cs-CZ" i="1" dirty="0"/>
          </a:p>
          <a:p>
            <a:r>
              <a:rPr lang="cs-CZ" i="1" dirty="0"/>
              <a:t>Inervace: </a:t>
            </a:r>
            <a:r>
              <a:rPr lang="cs-CZ" dirty="0"/>
              <a:t>n. </a:t>
            </a:r>
            <a:r>
              <a:rPr lang="cs-CZ" dirty="0" err="1"/>
              <a:t>subscapularis</a:t>
            </a:r>
            <a:r>
              <a:rPr lang="cs-CZ" dirty="0"/>
              <a:t> (plexus </a:t>
            </a:r>
            <a:r>
              <a:rPr lang="cs-CZ" dirty="0" err="1"/>
              <a:t>brachialis</a:t>
            </a:r>
            <a:r>
              <a:rPr lang="cs-CZ" dirty="0"/>
              <a:t>)</a:t>
            </a:r>
          </a:p>
          <a:p>
            <a:r>
              <a:rPr lang="cs-CZ" i="1" dirty="0"/>
              <a:t>Funkce: </a:t>
            </a:r>
            <a:r>
              <a:rPr lang="cs-CZ" dirty="0"/>
              <a:t>pronace, addukce</a:t>
            </a:r>
            <a:endParaRPr lang="cs-CZ" i="1" dirty="0"/>
          </a:p>
          <a:p>
            <a:endParaRPr lang="cs-CZ" dirty="0"/>
          </a:p>
        </p:txBody>
      </p:sp>
      <p:pic>
        <p:nvPicPr>
          <p:cNvPr id="5" name="Obrázek 4" descr="s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215" y="2079078"/>
            <a:ext cx="39433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1849</Words>
  <Application>Microsoft Office PowerPoint</Application>
  <PresentationFormat>Širokoúhlá obrazovka</PresentationFormat>
  <Paragraphs>295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Motiv Office</vt:lpstr>
      <vt:lpstr>Morfologie pohybového systému, seminář</vt:lpstr>
      <vt:lpstr>Semestr 2016</vt:lpstr>
      <vt:lpstr>Inervace</vt:lpstr>
      <vt:lpstr>Mm. humeri (ramenní svaly)</vt:lpstr>
      <vt:lpstr>M. deltoideus (deltový sval)</vt:lpstr>
      <vt:lpstr>M. supraspinatus, infraspinatus (nadhřebenový, podhřebenový sval)</vt:lpstr>
      <vt:lpstr>M. teres minor  (malý oblý sval)</vt:lpstr>
      <vt:lpstr>M. teres major  (velký oblý sval)</vt:lpstr>
      <vt:lpstr>M. subscapularis (podlopatkový sval)</vt:lpstr>
      <vt:lpstr>Rotátorová manžeta</vt:lpstr>
      <vt:lpstr>Ramenní fascie</vt:lpstr>
      <vt:lpstr>Mm. brachii (pažní svaly)</vt:lpstr>
      <vt:lpstr>Ventrální skupina</vt:lpstr>
      <vt:lpstr>M. biceps brachii (dvojhlavý sval pažní)</vt:lpstr>
      <vt:lpstr>M. coracobrachialis (hákový sval)</vt:lpstr>
      <vt:lpstr>M. brachialis (hluboký pažní sval)</vt:lpstr>
      <vt:lpstr>Dorzální skupina</vt:lpstr>
      <vt:lpstr>M. triceps brachii (trojhlavý sval pažní)</vt:lpstr>
      <vt:lpstr>Fascie paže</vt:lpstr>
      <vt:lpstr>Mm. antebrachii (předloketní svaly)</vt:lpstr>
      <vt:lpstr>Přední skupina</vt:lpstr>
      <vt:lpstr>M. pronator teres (pronující oblý sval)</vt:lpstr>
      <vt:lpstr>M. flexor carpi radialis  (vřetenní ohýbač zápěstí)</vt:lpstr>
      <vt:lpstr>M. palmaris longus  (dlouhý dlaňový sval)</vt:lpstr>
      <vt:lpstr>M. flexor carpi ulnaris  (vnitřní ohýbač zápěstí)</vt:lpstr>
      <vt:lpstr>Přední skupina</vt:lpstr>
      <vt:lpstr>M. flexor digitorum superficialis (povrchový ohýbač prstů)</vt:lpstr>
      <vt:lpstr>Přední skupina</vt:lpstr>
      <vt:lpstr>M. flexor digitorum profundus  (hluboký ohýbač prstů)</vt:lpstr>
      <vt:lpstr>M. flexor pollicis longus (dlouhý ohýbač palce)</vt:lpstr>
      <vt:lpstr>M. pronator quadratus (čtyřhranný pronující sval)</vt:lpstr>
      <vt:lpstr>Laterální skupina</vt:lpstr>
      <vt:lpstr>M. brachioradialis (vřetenní sval)</vt:lpstr>
      <vt:lpstr>M. extensor carpi radialis longus (dlouhý zevní natahovač zápěstí)</vt:lpstr>
      <vt:lpstr>M. extensor carpi radialis brevis (krátký zevní natahovač zápěstí)</vt:lpstr>
      <vt:lpstr>M. supinator (supinující sval)</vt:lpstr>
      <vt:lpstr>Zadní skupina</vt:lpstr>
      <vt:lpstr>M. extensor digitorum (natahovač prstů)</vt:lpstr>
      <vt:lpstr>M. extensor digiti minimi (natahovač malíku)</vt:lpstr>
      <vt:lpstr>M. extensor carpi ulnaris (vnitřní natahovač zápěstí)</vt:lpstr>
      <vt:lpstr>Zadní skupina</vt:lpstr>
      <vt:lpstr>M. abductor pollicis longus (dlouhý odtahovač palce)</vt:lpstr>
      <vt:lpstr>M. extensor pollicis longus (dlouhý natahovač palce)</vt:lpstr>
      <vt:lpstr>M. extensor pollicis brevis (krátký natahovač palce)</vt:lpstr>
      <vt:lpstr>M. extensor indicis (natahovač ukazováku)</vt:lpstr>
      <vt:lpstr>Fascie předloktí</vt:lpstr>
      <vt:lpstr>Mm. manus  (svaly ruky)</vt:lpstr>
      <vt:lpstr>Carpus (zápěstí)</vt:lpstr>
      <vt:lpstr>Svaly thenaru</vt:lpstr>
      <vt:lpstr>M. abductor pollicis brevis</vt:lpstr>
      <vt:lpstr>M. opponens pollicis</vt:lpstr>
      <vt:lpstr>m. flexor pollicis brevis</vt:lpstr>
      <vt:lpstr>m. adductor pollicis</vt:lpstr>
      <vt:lpstr>Prostřední skupina svalů ruky</vt:lpstr>
      <vt:lpstr>mm. interossei dorsales</vt:lpstr>
      <vt:lpstr>mm. lumbricales</vt:lpstr>
      <vt:lpstr>mm. interossei palmares</vt:lpstr>
      <vt:lpstr>Svaly hypothenaru</vt:lpstr>
      <vt:lpstr>m. palmaris brevis</vt:lpstr>
      <vt:lpstr>m. abductor digiti minimi</vt:lpstr>
      <vt:lpstr>m. flexor digiti minimi brevis</vt:lpstr>
      <vt:lpstr>m. opponens digiti minimi</vt:lpstr>
      <vt:lpstr>Fascie ruky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Marta Gimunová</dc:creator>
  <cp:lastModifiedBy>Marta</cp:lastModifiedBy>
  <cp:revision>71</cp:revision>
  <dcterms:created xsi:type="dcterms:W3CDTF">2015-12-07T12:09:49Z</dcterms:created>
  <dcterms:modified xsi:type="dcterms:W3CDTF">2017-12-04T22:10:28Z</dcterms:modified>
</cp:coreProperties>
</file>