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6" r:id="rId4"/>
    <p:sldId id="268" r:id="rId5"/>
    <p:sldId id="26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0" r:id="rId14"/>
    <p:sldId id="271" r:id="rId15"/>
    <p:sldId id="26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256" autoAdjust="0"/>
  </p:normalViewPr>
  <p:slideViewPr>
    <p:cSldViewPr snapToGrid="0">
      <p:cViewPr varScale="1">
        <p:scale>
          <a:sx n="60" d="100"/>
          <a:sy n="60" d="100"/>
        </p:scale>
        <p:origin x="9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8897B-8791-4276-94DA-F1137E7A9C7C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9C081-D72F-4E6B-8242-6D2299271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66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9C081-D72F-4E6B-8242-6D2299271DB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73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014A3-D166-4940-99D6-4217E92110D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37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9C081-D72F-4E6B-8242-6D2299271DB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52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9C081-D72F-4E6B-8242-6D2299271DB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672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9C081-D72F-4E6B-8242-6D2299271DB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359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9C081-D72F-4E6B-8242-6D2299271DB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608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57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18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45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86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27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92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437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60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83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52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27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E4858-F734-4B91-BCFF-EB9CE15C9CF3}" type="datetimeFigureOut">
              <a:rPr lang="cs-CZ" smtClean="0"/>
              <a:t>24. 11. 2017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760E3-924A-4F12-93CA-0953EB8DA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65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Rozvoj mentálních dovedností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5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Kombinace krátkodobých a dlouhodobých cílů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2001" y="1875932"/>
            <a:ext cx="9447998" cy="4982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„</a:t>
            </a:r>
            <a:r>
              <a:rPr lang="cs-CZ" i="1" dirty="0"/>
              <a:t>Pokud je dlouhodobým cílem (snem, vizí) mladého běžce být nejlepší na světě, tak mezi jeho aktuální výkonností (osobní rekord v běhu na 1500 metrů je 3:55) a výkonností nejlepších na světě (čas okolo 3:30) je výrazný, více jak půlminutový rozdíl, který může vnímat jako nedosažitelný a tím pádem frustrující, demotivující. Pokud si však sestaví postupný plán na čtyři roky (Olympijský cyklus), kdy v průběhu každého z těchto roků potřebuje zlepšení o cca 7 – 8 vteřin, tzn. Jeho cílem pro letošní rok je dosáhnout času na úrovni 3:47. To už je cíl, který je lépe uchopitelný a při tvrdém tréninkovém úsilí dosažitelný. Navíc je třeba zdůraznit fakt, že každé dosažení stanoveného dílčího cíle má </a:t>
            </a:r>
            <a:r>
              <a:rPr lang="cs-CZ" i="1" dirty="0" err="1"/>
              <a:t>sebeposilující</a:t>
            </a:r>
            <a:r>
              <a:rPr lang="cs-CZ" i="1" dirty="0"/>
              <a:t> účinek – podporuje sportovní sebedůvěru, důvěru ve vlastní schopnost stanovovat si a dosahovat další cíle. Sportovec potřebuje kombinaci dlouhodobého, vysněného cíle (vizi) a cíle „na dosah ruky“ který ho za vizí táhne.“</a:t>
            </a:r>
          </a:p>
        </p:txBody>
      </p:sp>
    </p:spTree>
    <p:extLst>
      <p:ext uri="{BB962C8B-B14F-4D97-AF65-F5344CB8AC3E}">
        <p14:creationId xmlns:p14="http://schemas.microsoft.com/office/powerpoint/2010/main" val="1057758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Stanovování cílů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899484" cy="435133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/>
              <a:t>Proč?</a:t>
            </a:r>
          </a:p>
          <a:p>
            <a:pPr lvl="1"/>
            <a:r>
              <a:rPr lang="cs-CZ" dirty="0" smtClean="0"/>
              <a:t>Sportovci </a:t>
            </a:r>
            <a:r>
              <a:rPr lang="cs-CZ" dirty="0"/>
              <a:t>se stanovenými cíli disponují větší touhou při podávání výkonů než sportovci bez stanovených </a:t>
            </a:r>
            <a:r>
              <a:rPr lang="cs-CZ" dirty="0" smtClean="0"/>
              <a:t>cílů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Stanovené </a:t>
            </a:r>
            <a:r>
              <a:rPr lang="cs-CZ" dirty="0"/>
              <a:t>cíle podporují tvorbu strategických plánů, což usnadňuje jejich </a:t>
            </a:r>
            <a:r>
              <a:rPr lang="cs-CZ" dirty="0" smtClean="0"/>
              <a:t>dosažení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Stanovené </a:t>
            </a:r>
            <a:r>
              <a:rPr lang="cs-CZ" dirty="0"/>
              <a:t>cíle dodávají sportovci větší touhu u činnosti vytrvat i přes časy lemované neúspěchy (např.: několik porážek v řadě), jelikož sportovec má stále před sebou něco, čeho dosáhnout </a:t>
            </a:r>
            <a:r>
              <a:rPr lang="cs-CZ" dirty="0" smtClean="0"/>
              <a:t>chce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Stanovení </a:t>
            </a:r>
            <a:r>
              <a:rPr lang="cs-CZ" dirty="0"/>
              <a:t>cílů má pozitivní dopad také na týmový výkon, tak také na týmovou kohezi (pokud má tým společný cíl, více drží při sobě)</a:t>
            </a:r>
          </a:p>
          <a:p>
            <a:pPr lvl="1"/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27" y="2316165"/>
            <a:ext cx="5361773" cy="33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39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Reakce na stres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Vědomé užívání body </a:t>
            </a:r>
            <a:r>
              <a:rPr lang="cs-CZ" b="1" dirty="0" err="1" smtClean="0"/>
              <a:t>language</a:t>
            </a:r>
            <a:r>
              <a:rPr lang="cs-CZ" b="1" dirty="0" smtClean="0"/>
              <a:t> </a:t>
            </a:r>
          </a:p>
          <a:p>
            <a:pPr lvl="1"/>
            <a:r>
              <a:rPr lang="cs-CZ" dirty="0" smtClean="0"/>
              <a:t>Pohyby hormonů kortizolu a testosteronu po dvou minutách</a:t>
            </a:r>
          </a:p>
          <a:p>
            <a:pPr lvl="1"/>
            <a:r>
              <a:rPr lang="cs-CZ" dirty="0" smtClean="0"/>
              <a:t>Otevřená / uzavřená body </a:t>
            </a:r>
            <a:r>
              <a:rPr lang="cs-CZ" dirty="0" err="1" smtClean="0"/>
              <a:t>language</a:t>
            </a:r>
            <a:endParaRPr lang="cs-CZ" dirty="0" smtClean="0"/>
          </a:p>
          <a:p>
            <a:pPr lvl="1"/>
            <a:endParaRPr lang="cs-CZ" dirty="0"/>
          </a:p>
          <a:p>
            <a:pPr lvl="0"/>
            <a:r>
              <a:rPr lang="cs-CZ" b="1" dirty="0" smtClean="0">
                <a:solidFill>
                  <a:prstClr val="black"/>
                </a:solidFill>
              </a:rPr>
              <a:t>Dechová cvičení</a:t>
            </a:r>
          </a:p>
          <a:p>
            <a:pPr lvl="1"/>
            <a:r>
              <a:rPr lang="cs-CZ" dirty="0" smtClean="0">
                <a:solidFill>
                  <a:prstClr val="black"/>
                </a:solidFill>
              </a:rPr>
              <a:t>Frekvence šesti nádechů a výdechů za minutu</a:t>
            </a:r>
          </a:p>
          <a:p>
            <a:pPr lvl="1"/>
            <a:r>
              <a:rPr lang="cs-CZ" dirty="0" smtClean="0">
                <a:solidFill>
                  <a:prstClr val="black"/>
                </a:solidFill>
              </a:rPr>
              <a:t>Nádech 5 vteřin a výdech 2 vteřin -</a:t>
            </a:r>
            <a:r>
              <a:rPr lang="en-US" dirty="0" smtClean="0">
                <a:solidFill>
                  <a:prstClr val="black"/>
                </a:solidFill>
              </a:rPr>
              <a:t>&gt; f</a:t>
            </a:r>
            <a:r>
              <a:rPr lang="cs-CZ" dirty="0" err="1" smtClean="0">
                <a:solidFill>
                  <a:prstClr val="black"/>
                </a:solidFill>
              </a:rPr>
              <a:t>yziologické</a:t>
            </a:r>
            <a:r>
              <a:rPr lang="cs-CZ" dirty="0" smtClean="0">
                <a:solidFill>
                  <a:prstClr val="black"/>
                </a:solidFill>
              </a:rPr>
              <a:t> změny (tep)</a:t>
            </a:r>
            <a:endParaRPr lang="cs-CZ" dirty="0">
              <a:solidFill>
                <a:prstClr val="black"/>
              </a:solidFill>
            </a:endParaRP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70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Psychoterapie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1) Přebírání zodpovědnosti (</a:t>
            </a:r>
            <a:r>
              <a:rPr lang="cs-CZ" b="1" dirty="0" err="1" smtClean="0"/>
              <a:t>Gestalt</a:t>
            </a:r>
            <a:r>
              <a:rPr lang="cs-CZ" b="1" dirty="0" smtClean="0"/>
              <a:t> terapie)</a:t>
            </a:r>
          </a:p>
          <a:p>
            <a:pPr lvl="1"/>
            <a:r>
              <a:rPr lang="cs-CZ" dirty="0" smtClean="0"/>
              <a:t>Má za následek větší vliv nad svým vlastním životem </a:t>
            </a:r>
          </a:p>
          <a:p>
            <a:pPr lvl="1"/>
            <a:r>
              <a:rPr lang="cs-CZ" dirty="0" smtClean="0"/>
              <a:t>Nástrojem je SELF-TALK</a:t>
            </a:r>
          </a:p>
          <a:p>
            <a:pPr lvl="1"/>
            <a:r>
              <a:rPr lang="cs-CZ" dirty="0"/>
              <a:t>Příklad: „</a:t>
            </a:r>
            <a:r>
              <a:rPr lang="cs-CZ" i="1" dirty="0"/>
              <a:t>Tak například namísto „</a:t>
            </a:r>
            <a:r>
              <a:rPr lang="cs-CZ" i="1" dirty="0" err="1"/>
              <a:t>tys</a:t>
            </a:r>
            <a:r>
              <a:rPr lang="cs-CZ" i="1" dirty="0"/>
              <a:t> mne naštval“ se pacient učí říkat „já mám na tebe zlost a přijímám za to odpovědnost</a:t>
            </a:r>
            <a:r>
              <a:rPr lang="cs-CZ" dirty="0" smtClean="0"/>
              <a:t>“.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7551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Psychoterapie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2) „Prázdná židle“</a:t>
            </a:r>
          </a:p>
          <a:p>
            <a:pPr lvl="1"/>
            <a:r>
              <a:rPr lang="cs-CZ" dirty="0"/>
              <a:t>pacient si má </a:t>
            </a:r>
            <a:r>
              <a:rPr lang="cs-CZ" dirty="0" smtClean="0"/>
              <a:t>na </a:t>
            </a:r>
            <a:r>
              <a:rPr lang="cs-CZ" dirty="0"/>
              <a:t>prázdnou židli před sebou posadit různé části svého já nebo svého těla a nebo různé osoby ze svého života, s nimiž si potřebuje něco vyřídit. Střídavě pak mluví za sebe a za toho nebo „to“, co si posadil na prázdnou </a:t>
            </a:r>
            <a:r>
              <a:rPr lang="cs-CZ" dirty="0" smtClean="0"/>
              <a:t>židli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8232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Test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825625"/>
            <a:ext cx="6625856" cy="4351338"/>
          </a:xfrm>
        </p:spPr>
        <p:txBody>
          <a:bodyPr/>
          <a:lstStyle/>
          <a:p>
            <a:r>
              <a:rPr lang="cs-CZ" dirty="0" smtClean="0"/>
              <a:t>Co je sebedůvěra a jaké máme techniky na její rozvoj?</a:t>
            </a:r>
          </a:p>
          <a:p>
            <a:r>
              <a:rPr lang="cs-CZ" dirty="0" smtClean="0"/>
              <a:t>Co je imaginace?</a:t>
            </a:r>
          </a:p>
          <a:p>
            <a:r>
              <a:rPr lang="cs-CZ" dirty="0" smtClean="0"/>
              <a:t>Jaký je rozdíl mezi imaginací a ideomotorickým představováním?</a:t>
            </a:r>
          </a:p>
          <a:p>
            <a:r>
              <a:rPr lang="cs-CZ" dirty="0" smtClean="0"/>
              <a:t>Co znamená systematická desenzibilizace?</a:t>
            </a:r>
          </a:p>
          <a:p>
            <a:r>
              <a:rPr lang="cs-CZ" dirty="0" smtClean="0"/>
              <a:t>Popište psychoterapeutickou metodu „Prázdnou židli“.</a:t>
            </a:r>
          </a:p>
          <a:p>
            <a:r>
              <a:rPr lang="cs-CZ" dirty="0" smtClean="0"/>
              <a:t>V čem spočívá placebo efekt?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56" y="1690688"/>
            <a:ext cx="4727944" cy="26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30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Rozvoj vybraných mentálních dovedností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Zvládání strachu</a:t>
            </a:r>
          </a:p>
          <a:p>
            <a:r>
              <a:rPr lang="cs-CZ" dirty="0" smtClean="0"/>
              <a:t>Sebedůvěra </a:t>
            </a:r>
          </a:p>
          <a:p>
            <a:r>
              <a:rPr lang="cs-CZ" dirty="0" smtClean="0"/>
              <a:t>Reakce na stres</a:t>
            </a:r>
          </a:p>
          <a:p>
            <a:r>
              <a:rPr lang="cs-CZ" dirty="0" smtClean="0"/>
              <a:t>Stanovování cílů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402" y="1959565"/>
            <a:ext cx="6496598" cy="48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Zvládání strachu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6009167" cy="5032375"/>
          </a:xfrm>
        </p:spPr>
        <p:txBody>
          <a:bodyPr>
            <a:normAutofit/>
          </a:bodyPr>
          <a:lstStyle/>
          <a:p>
            <a:r>
              <a:rPr lang="cs-CZ" b="1" dirty="0" smtClean="0"/>
              <a:t>Pocit </a:t>
            </a:r>
            <a:r>
              <a:rPr lang="cs-CZ" b="1" dirty="0" err="1" smtClean="0"/>
              <a:t>flow</a:t>
            </a:r>
            <a:endParaRPr lang="cs-CZ" b="1" dirty="0" smtClean="0"/>
          </a:p>
          <a:p>
            <a:pPr lvl="1"/>
            <a:r>
              <a:rPr lang="cs-CZ" dirty="0" smtClean="0"/>
              <a:t>Soustředění se na přítomnost (strach v přítomnosti neexistuje – je to něco, co by se mohlo stát – strach z výšek/spadnu ze skály)</a:t>
            </a:r>
          </a:p>
          <a:p>
            <a:pPr lvl="0"/>
            <a:r>
              <a:rPr lang="cs-CZ" b="1" dirty="0" smtClean="0">
                <a:solidFill>
                  <a:prstClr val="black"/>
                </a:solidFill>
              </a:rPr>
              <a:t>Systematická </a:t>
            </a:r>
            <a:r>
              <a:rPr lang="cs-CZ" b="1" dirty="0">
                <a:solidFill>
                  <a:prstClr val="black"/>
                </a:solidFill>
              </a:rPr>
              <a:t>desenzibilace</a:t>
            </a:r>
          </a:p>
          <a:p>
            <a:pPr lvl="1"/>
            <a:r>
              <a:rPr lang="cs-CZ" dirty="0">
                <a:solidFill>
                  <a:prstClr val="black"/>
                </a:solidFill>
              </a:rPr>
              <a:t>Záměrné vystavování nepříjemným podnětům</a:t>
            </a:r>
            <a:endParaRPr lang="cs-CZ" b="1" dirty="0">
              <a:solidFill>
                <a:prstClr val="black"/>
              </a:solidFill>
            </a:endParaRPr>
          </a:p>
          <a:p>
            <a:pPr lvl="0"/>
            <a:r>
              <a:rPr lang="cs-CZ" b="1" dirty="0">
                <a:solidFill>
                  <a:prstClr val="black"/>
                </a:solidFill>
              </a:rPr>
              <a:t>Transformace toho, čeho se bojíme, v příležitost</a:t>
            </a:r>
          </a:p>
          <a:p>
            <a:pPr lvl="1"/>
            <a:r>
              <a:rPr lang="cs-CZ" dirty="0">
                <a:solidFill>
                  <a:prstClr val="black"/>
                </a:solidFill>
              </a:rPr>
              <a:t>(+ motivace, - strach</a:t>
            </a:r>
            <a:r>
              <a:rPr lang="cs-CZ" dirty="0" smtClean="0">
                <a:solidFill>
                  <a:prstClr val="black"/>
                </a:solidFill>
              </a:rPr>
              <a:t>)</a:t>
            </a:r>
            <a:endParaRPr lang="cs-CZ" dirty="0"/>
          </a:p>
          <a:p>
            <a:pPr lvl="0"/>
            <a:r>
              <a:rPr lang="cs-CZ" b="1" dirty="0" smtClean="0">
                <a:solidFill>
                  <a:prstClr val="black"/>
                </a:solidFill>
              </a:rPr>
              <a:t>Imaginace</a:t>
            </a:r>
          </a:p>
          <a:p>
            <a:pPr lvl="1"/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298" y="0"/>
            <a:ext cx="5038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53" y="365125"/>
            <a:ext cx="7852714" cy="6290395"/>
          </a:xfrm>
        </p:spPr>
      </p:pic>
    </p:spTree>
    <p:extLst>
      <p:ext uri="{BB962C8B-B14F-4D97-AF65-F5344CB8AC3E}">
        <p14:creationId xmlns:p14="http://schemas.microsoft.com/office/powerpoint/2010/main" val="193492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Cvičení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4683"/>
            <a:ext cx="10515600" cy="4351338"/>
          </a:xfrm>
        </p:spPr>
        <p:txBody>
          <a:bodyPr/>
          <a:lstStyle/>
          <a:p>
            <a:r>
              <a:rPr lang="cs-CZ" b="1" dirty="0" smtClean="0"/>
              <a:t>Máte hráče, který je o poločase evidentně nervózní a tvrdí, že ‚to‘ nedokáže… Co mu na to řeknete? </a:t>
            </a:r>
            <a:endParaRPr lang="cs-CZ" b="1" dirty="0"/>
          </a:p>
          <a:p>
            <a:pPr lvl="1"/>
            <a:r>
              <a:rPr lang="cs-CZ" dirty="0" smtClean="0"/>
              <a:t>Na reakci máte půl minuty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04" y="2974693"/>
            <a:ext cx="7653842" cy="38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0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Sebedůvěra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6"/>
          </a:xfrm>
        </p:spPr>
        <p:txBody>
          <a:bodyPr/>
          <a:lstStyle/>
          <a:p>
            <a:r>
              <a:rPr lang="cs-CZ" b="1" i="1" dirty="0" smtClean="0"/>
              <a:t>„Vědomí </a:t>
            </a:r>
            <a:r>
              <a:rPr lang="cs-CZ" b="1" i="1" dirty="0"/>
              <a:t>vlastních kvalit a schopností doprovázené vírou v budoucí úspěšné výkony</a:t>
            </a:r>
            <a:r>
              <a:rPr lang="cs-CZ" b="1" dirty="0" smtClean="0"/>
              <a:t>.“</a:t>
            </a:r>
          </a:p>
          <a:p>
            <a:pPr marL="0" indent="0">
              <a:buNone/>
            </a:pPr>
            <a:endParaRPr lang="cs-CZ" b="1" dirty="0" smtClean="0"/>
          </a:p>
          <a:p>
            <a:r>
              <a:rPr lang="cs-CZ" b="1" dirty="0" smtClean="0"/>
              <a:t>„</a:t>
            </a:r>
            <a:r>
              <a:rPr lang="cs-CZ" b="1" i="1" dirty="0" err="1" smtClean="0"/>
              <a:t>Fake</a:t>
            </a:r>
            <a:r>
              <a:rPr lang="cs-CZ" b="1" i="1" dirty="0" smtClean="0"/>
              <a:t> </a:t>
            </a:r>
            <a:r>
              <a:rPr lang="cs-CZ" b="1" i="1" dirty="0" err="1" smtClean="0"/>
              <a:t>it</a:t>
            </a:r>
            <a:r>
              <a:rPr lang="cs-CZ" b="1" i="1" dirty="0" smtClean="0"/>
              <a:t> </a:t>
            </a:r>
            <a:r>
              <a:rPr lang="cs-CZ" b="1" i="1" dirty="0" err="1" smtClean="0"/>
              <a:t>till</a:t>
            </a:r>
            <a:r>
              <a:rPr lang="cs-CZ" b="1" i="1" dirty="0" smtClean="0"/>
              <a:t> </a:t>
            </a:r>
            <a:r>
              <a:rPr lang="cs-CZ" b="1" i="1" dirty="0" err="1" smtClean="0"/>
              <a:t>you</a:t>
            </a:r>
            <a:r>
              <a:rPr lang="cs-CZ" b="1" i="1" dirty="0" smtClean="0"/>
              <a:t> make </a:t>
            </a:r>
            <a:r>
              <a:rPr lang="cs-CZ" b="1" i="1" dirty="0" err="1" smtClean="0"/>
              <a:t>it</a:t>
            </a:r>
            <a:r>
              <a:rPr lang="cs-CZ" b="1" dirty="0" smtClean="0"/>
              <a:t>“</a:t>
            </a:r>
          </a:p>
          <a:p>
            <a:pPr lvl="1"/>
            <a:r>
              <a:rPr lang="cs-CZ" dirty="0" smtClean="0"/>
              <a:t>Stokrát vyřčená lež se stává pravdou</a:t>
            </a:r>
            <a:endParaRPr lang="cs-CZ" dirty="0"/>
          </a:p>
          <a:p>
            <a:r>
              <a:rPr lang="cs-CZ" b="1" dirty="0" smtClean="0"/>
              <a:t>Hypnóza </a:t>
            </a:r>
          </a:p>
          <a:p>
            <a:pPr lvl="1"/>
            <a:r>
              <a:rPr lang="cs-CZ" sz="2000" dirty="0"/>
              <a:t>Tu </a:t>
            </a:r>
            <a:r>
              <a:rPr lang="cs-CZ" sz="2000" dirty="0" smtClean="0"/>
              <a:t>lze </a:t>
            </a:r>
            <a:r>
              <a:rPr lang="cs-CZ" sz="2000" dirty="0"/>
              <a:t>chápat jako psychoterapeutickou metodu využitelnou při léčbě řady psychických problémů a nemocí (fobie, deprese…), přičemž ji lze charakterizovat třemi základními znaky  :</a:t>
            </a:r>
          </a:p>
          <a:p>
            <a:pPr lvl="2"/>
            <a:r>
              <a:rPr lang="cs-CZ" sz="1600" dirty="0" smtClean="0"/>
              <a:t>Změněným </a:t>
            </a:r>
            <a:r>
              <a:rPr lang="cs-CZ" sz="1600" dirty="0"/>
              <a:t>stavem vědomí</a:t>
            </a:r>
          </a:p>
          <a:p>
            <a:pPr lvl="2"/>
            <a:r>
              <a:rPr lang="cs-CZ" sz="1600" dirty="0" smtClean="0"/>
              <a:t>Zvýšenou </a:t>
            </a:r>
            <a:r>
              <a:rPr lang="cs-CZ" sz="1600" dirty="0"/>
              <a:t>ovlivnitelností</a:t>
            </a:r>
          </a:p>
          <a:p>
            <a:pPr lvl="2"/>
            <a:r>
              <a:rPr lang="cs-CZ" sz="1600" dirty="0" smtClean="0"/>
              <a:t>Hyper-koncentrací </a:t>
            </a:r>
            <a:r>
              <a:rPr lang="cs-CZ" sz="1600" dirty="0"/>
              <a:t>pozornosti</a:t>
            </a:r>
          </a:p>
          <a:p>
            <a:pPr lvl="1"/>
            <a:endParaRPr lang="cs-CZ" sz="2000" dirty="0" smtClean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4410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Sebedůvěra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86038"/>
            <a:ext cx="10515600" cy="512064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b="1" dirty="0">
                <a:solidFill>
                  <a:prstClr val="black"/>
                </a:solidFill>
              </a:rPr>
              <a:t>Feedback</a:t>
            </a:r>
          </a:p>
          <a:p>
            <a:pPr lvl="1"/>
            <a:r>
              <a:rPr lang="cs-CZ" b="1" dirty="0">
                <a:solidFill>
                  <a:prstClr val="black"/>
                </a:solidFill>
              </a:rPr>
              <a:t>Metoda „sendviče“</a:t>
            </a:r>
          </a:p>
          <a:p>
            <a:pPr lvl="2"/>
            <a:r>
              <a:rPr lang="cs-CZ" dirty="0">
                <a:solidFill>
                  <a:prstClr val="black"/>
                </a:solidFill>
              </a:rPr>
              <a:t>U dětí a jedinců s nízkým sebevědomím („Ještě lepší by bylo, kdyby…“)</a:t>
            </a:r>
          </a:p>
          <a:p>
            <a:pPr lvl="2"/>
            <a:r>
              <a:rPr lang="cs-CZ" dirty="0">
                <a:solidFill>
                  <a:prstClr val="black"/>
                </a:solidFill>
              </a:rPr>
              <a:t>U profesionálů nepoužívat (zbytečné chlácholení)</a:t>
            </a:r>
          </a:p>
          <a:p>
            <a:pPr marL="914400" lvl="2" indent="0">
              <a:buNone/>
            </a:pPr>
            <a:endParaRPr lang="cs-CZ" dirty="0">
              <a:solidFill>
                <a:prstClr val="black"/>
              </a:solidFill>
            </a:endParaRPr>
          </a:p>
          <a:p>
            <a:pPr lvl="1"/>
            <a:r>
              <a:rPr lang="cs-CZ" b="1" dirty="0">
                <a:solidFill>
                  <a:prstClr val="black"/>
                </a:solidFill>
              </a:rPr>
              <a:t>Feedback vázaný na </a:t>
            </a:r>
            <a:r>
              <a:rPr lang="cs-CZ" b="1" dirty="0" smtClean="0">
                <a:solidFill>
                  <a:prstClr val="black"/>
                </a:solidFill>
              </a:rPr>
              <a:t>činnost</a:t>
            </a:r>
          </a:p>
          <a:p>
            <a:pPr lvl="2"/>
            <a:r>
              <a:rPr lang="cs-CZ" dirty="0" smtClean="0">
                <a:solidFill>
                  <a:prstClr val="black"/>
                </a:solidFill>
              </a:rPr>
              <a:t>NE – feedback vázaný na osobu: „</a:t>
            </a:r>
            <a:r>
              <a:rPr lang="cs-CZ" i="1" dirty="0" smtClean="0">
                <a:solidFill>
                  <a:prstClr val="black"/>
                </a:solidFill>
              </a:rPr>
              <a:t>jsi hloupý, jsi šikovný</a:t>
            </a:r>
            <a:r>
              <a:rPr lang="cs-CZ" dirty="0" smtClean="0">
                <a:solidFill>
                  <a:prstClr val="black"/>
                </a:solidFill>
              </a:rPr>
              <a:t>“!</a:t>
            </a:r>
          </a:p>
          <a:p>
            <a:pPr lvl="2"/>
            <a:r>
              <a:rPr lang="cs-CZ" dirty="0" smtClean="0">
                <a:solidFill>
                  <a:prstClr val="black"/>
                </a:solidFill>
              </a:rPr>
              <a:t>ANO – feedback vázaný na činnost: „</a:t>
            </a:r>
            <a:r>
              <a:rPr lang="cs-CZ" i="1" dirty="0" smtClean="0">
                <a:solidFill>
                  <a:prstClr val="black"/>
                </a:solidFill>
              </a:rPr>
              <a:t>Tohle se ti moc nepovedlo“ , „dobrá práce“, „ještě lepší by bylo, kdybys tam přidal…</a:t>
            </a:r>
            <a:r>
              <a:rPr lang="cs-CZ" dirty="0" smtClean="0">
                <a:solidFill>
                  <a:prstClr val="black"/>
                </a:solidFill>
              </a:rPr>
              <a:t>“</a:t>
            </a:r>
          </a:p>
          <a:p>
            <a:pPr lvl="2"/>
            <a:endParaRPr lang="cs-CZ" b="1" dirty="0">
              <a:solidFill>
                <a:prstClr val="black"/>
              </a:solidFill>
            </a:endParaRPr>
          </a:p>
          <a:p>
            <a:pPr lvl="1"/>
            <a:r>
              <a:rPr lang="cs-CZ" b="1" dirty="0" smtClean="0">
                <a:solidFill>
                  <a:prstClr val="black"/>
                </a:solidFill>
              </a:rPr>
              <a:t>NE - Feedback vztažený na sociální okolí</a:t>
            </a:r>
          </a:p>
          <a:p>
            <a:pPr lvl="2"/>
            <a:r>
              <a:rPr lang="cs-CZ" dirty="0" smtClean="0">
                <a:solidFill>
                  <a:prstClr val="black"/>
                </a:solidFill>
              </a:rPr>
              <a:t>„</a:t>
            </a:r>
            <a:r>
              <a:rPr lang="cs-CZ" i="1" dirty="0" smtClean="0">
                <a:solidFill>
                  <a:prstClr val="black"/>
                </a:solidFill>
              </a:rPr>
              <a:t>Jsi horší, lepší než…“</a:t>
            </a:r>
          </a:p>
          <a:p>
            <a:pPr lvl="2"/>
            <a:r>
              <a:rPr lang="cs-CZ" i="1" dirty="0" smtClean="0">
                <a:solidFill>
                  <a:prstClr val="black"/>
                </a:solidFill>
              </a:rPr>
              <a:t>Neporovnávat</a:t>
            </a:r>
          </a:p>
          <a:p>
            <a:pPr lvl="2"/>
            <a:endParaRPr lang="cs-CZ" b="1" i="1" dirty="0">
              <a:solidFill>
                <a:prstClr val="black"/>
              </a:solidFill>
            </a:endParaRPr>
          </a:p>
          <a:p>
            <a:pPr lvl="1"/>
            <a:r>
              <a:rPr lang="cs-CZ" b="1" dirty="0">
                <a:solidFill>
                  <a:prstClr val="black"/>
                </a:solidFill>
              </a:rPr>
              <a:t>NE - Feedback </a:t>
            </a:r>
            <a:r>
              <a:rPr lang="cs-CZ" b="1" dirty="0" smtClean="0">
                <a:solidFill>
                  <a:prstClr val="black"/>
                </a:solidFill>
              </a:rPr>
              <a:t>postavený na soucitu</a:t>
            </a:r>
          </a:p>
          <a:p>
            <a:pPr lvl="2"/>
            <a:r>
              <a:rPr lang="cs-CZ" dirty="0" smtClean="0">
                <a:solidFill>
                  <a:prstClr val="black"/>
                </a:solidFill>
              </a:rPr>
              <a:t>Dáváme tím najevo, že jedinci už nevěříme</a:t>
            </a:r>
          </a:p>
          <a:p>
            <a:pPr lvl="2"/>
            <a:r>
              <a:rPr lang="cs-CZ" dirty="0" smtClean="0">
                <a:solidFill>
                  <a:prstClr val="black"/>
                </a:solidFill>
              </a:rPr>
              <a:t>Radši vyjádřit mírné znepokojení: „</a:t>
            </a:r>
            <a:r>
              <a:rPr lang="cs-CZ" i="1" dirty="0" smtClean="0">
                <a:solidFill>
                  <a:prstClr val="black"/>
                </a:solidFill>
              </a:rPr>
              <a:t>Jednoduše jsi do toho nedal úplně všechno. Vím, že se můžeš ‚kousnout‘ ještě více…“</a:t>
            </a:r>
          </a:p>
          <a:p>
            <a:pPr lvl="2"/>
            <a:endParaRPr lang="cs-CZ" b="1" dirty="0">
              <a:solidFill>
                <a:prstClr val="black"/>
              </a:solidFill>
            </a:endParaRPr>
          </a:p>
          <a:p>
            <a:pPr lvl="2"/>
            <a:endParaRPr lang="cs-CZ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4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Sebedůvěra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216091" cy="4351338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Imaginace</a:t>
            </a:r>
          </a:p>
          <a:p>
            <a:pPr lvl="1"/>
            <a:r>
              <a:rPr lang="cs-CZ" dirty="0" smtClean="0"/>
              <a:t>Více druhů imaginace (‚Best </a:t>
            </a:r>
            <a:r>
              <a:rPr lang="cs-CZ" dirty="0" err="1" smtClean="0"/>
              <a:t>possible-selves</a:t>
            </a:r>
            <a:r>
              <a:rPr lang="cs-CZ" dirty="0" smtClean="0"/>
              <a:t>‘, ideomotorické představování…)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r>
              <a:rPr lang="cs-CZ" dirty="0" err="1" smtClean="0"/>
              <a:t>Např</a:t>
            </a:r>
            <a:r>
              <a:rPr lang="cs-CZ" dirty="0" smtClean="0"/>
              <a:t>: představování si sebe sama v utkání za nepříznivého stavu, načež utkání závod na základě vašich činů nakonec vyhrajete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Představa musí být živě prožitá (podvědomí nepozná rozdíl mezi realitou a silně prožitou představou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To bude resultovat ve zvýšené sebevědomí při vyrovnaných utkáních, protože jedinec jich už „zažil“ hodně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825625"/>
            <a:ext cx="59055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88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Stanovování cílů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Realistické cíle, ale stále náročné</a:t>
            </a:r>
          </a:p>
          <a:p>
            <a:pPr marL="0" indent="0">
              <a:buNone/>
            </a:pP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Kombinace výsledkových (vyhrát zápas o dva góly) a výkonových (porovnávání výkonů momentálních s těmi z minulosti)</a:t>
            </a:r>
          </a:p>
          <a:p>
            <a:pPr marL="0" indent="0">
              <a:buNone/>
            </a:pP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Kombinace krátkodobých a dlouhodobých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Riziko zanechání činnosti z důvodu nízké sebedůvěry při déletrvajícím nedosahování (dlouhodobého cíle)</a:t>
            </a:r>
          </a:p>
          <a:p>
            <a:pPr lvl="1"/>
            <a:endParaRPr lang="cs-CZ" dirty="0" smtClean="0">
              <a:solidFill>
                <a:srgbClr val="FF0000"/>
              </a:solidFill>
            </a:endParaRPr>
          </a:p>
          <a:p>
            <a:pPr lvl="0"/>
            <a:r>
              <a:rPr lang="cs-CZ" dirty="0" smtClean="0">
                <a:solidFill>
                  <a:srgbClr val="FF0000"/>
                </a:solidFill>
              </a:rPr>
              <a:t>Pouze pozitivní (vyhrát ligu, zaběhnout v čase 1:00…), nikoliv negativní cíle (nespadnout do druhé ligy)</a:t>
            </a:r>
            <a:endParaRPr lang="cs-CZ" dirty="0">
              <a:solidFill>
                <a:srgbClr val="FF0000"/>
              </a:solidFill>
            </a:endParaRP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8583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889</Words>
  <Application>Microsoft Office PowerPoint</Application>
  <PresentationFormat>Širokoúhlá obrazovka</PresentationFormat>
  <Paragraphs>102</Paragraphs>
  <Slides>15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Rozvoj mentálních dovedností</vt:lpstr>
      <vt:lpstr>Rozvoj vybraných mentálních dovedností</vt:lpstr>
      <vt:lpstr>Zvládání strachu</vt:lpstr>
      <vt:lpstr>Prezentace aplikace PowerPoint</vt:lpstr>
      <vt:lpstr>Cvičení</vt:lpstr>
      <vt:lpstr>Sebedůvěra</vt:lpstr>
      <vt:lpstr>Sebedůvěra</vt:lpstr>
      <vt:lpstr>Sebedůvěra</vt:lpstr>
      <vt:lpstr>Stanovování cílů</vt:lpstr>
      <vt:lpstr>Kombinace krátkodobých a dlouhodobých cílů</vt:lpstr>
      <vt:lpstr>Stanovování cílů</vt:lpstr>
      <vt:lpstr>Reakce na stres</vt:lpstr>
      <vt:lpstr>Psychoterapie</vt:lpstr>
      <vt:lpstr>Psychoterapie</vt:lpstr>
      <vt:lpstr>Test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Rozvoj mentálních dovedností</dc:title>
  <dc:creator>admin</dc:creator>
  <cp:lastModifiedBy>admin</cp:lastModifiedBy>
  <cp:revision>36</cp:revision>
  <dcterms:created xsi:type="dcterms:W3CDTF">2017-08-03T09:37:32Z</dcterms:created>
  <dcterms:modified xsi:type="dcterms:W3CDTF">2017-11-24T18:47:07Z</dcterms:modified>
</cp:coreProperties>
</file>