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7A5B7-DE7C-4723-9B59-9558B7A73516}" type="datetimeFigureOut">
              <a:rPr lang="cs-CZ" smtClean="0"/>
              <a:t>29.09.2017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D70D4-DC24-47F2-B547-3B475AF3A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578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D70D4-DC24-47F2-B547-3B475AF3AFC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220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DBC7C-D227-4D8F-9A32-8E6408B7CAAB}" type="datetimeFigureOut">
              <a:rPr lang="cs-CZ" smtClean="0"/>
              <a:pPr/>
              <a:t>29.09.2017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8F713-E8D6-4269-8DD6-B30A80065A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sPflUZ6Jf0" TargetMode="External"/><Relationship Id="rId2" Type="http://schemas.openxmlformats.org/officeDocument/2006/relationships/hyperlink" Target="https://www.youtube.com/watch?v=m5QgmCGoTm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dGKyEH1_svQ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ypSggHsXH8" TargetMode="External"/><Relationship Id="rId2" Type="http://schemas.openxmlformats.org/officeDocument/2006/relationships/hyperlink" Target="http://www.youtube.com/watch?v=tTH2sLeD3pY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s://www.youtube.com/watch?v=JUY0OWPRRN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aoREoyljgQQ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SYNCHRONIZOVANÉ    PLAVÁNÍ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nad vodo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7" y="1124744"/>
            <a:ext cx="7848872" cy="532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10800000" flipV="1">
            <a:off x="685800" y="1052736"/>
            <a:ext cx="7772400" cy="1656184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520280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www.youtube.com/watch?v=m5QgmCGoTmU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www.youtube.com/watch?v=isPflUZ6Jf0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3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HISTORIE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cs-CZ" dirty="0"/>
              <a:t> </a:t>
            </a:r>
            <a:r>
              <a:rPr lang="cs-CZ" b="1" u="sng" dirty="0">
                <a:solidFill>
                  <a:srgbClr val="FF0000"/>
                </a:solidFill>
              </a:rPr>
              <a:t>Ve </a:t>
            </a:r>
            <a:r>
              <a:rPr lang="cs-CZ" b="1" u="sng" dirty="0" smtClean="0">
                <a:solidFill>
                  <a:srgbClr val="FF0000"/>
                </a:solidFill>
              </a:rPr>
              <a:t>světě</a:t>
            </a:r>
            <a:endParaRPr lang="cs-CZ" dirty="0">
              <a:solidFill>
                <a:srgbClr val="FF0000"/>
              </a:solidFill>
            </a:endParaRPr>
          </a:p>
          <a:p>
            <a:pPr lvl="0" algn="ctr"/>
            <a:r>
              <a:rPr lang="cs-CZ" dirty="0"/>
              <a:t>vznik v USA ve 30. letech 20. století</a:t>
            </a:r>
          </a:p>
          <a:p>
            <a:pPr algn="ctr">
              <a:buNone/>
            </a:pPr>
            <a:r>
              <a:rPr lang="cs-CZ" dirty="0"/>
              <a:t> </a:t>
            </a:r>
          </a:p>
          <a:p>
            <a:pPr lvl="0" algn="ctr"/>
            <a:r>
              <a:rPr lang="cs-CZ" dirty="0"/>
              <a:t>uznáno jako oficiální sport v roce 1956</a:t>
            </a:r>
          </a:p>
          <a:p>
            <a:pPr algn="ctr">
              <a:buNone/>
            </a:pPr>
            <a:r>
              <a:rPr lang="cs-CZ" dirty="0" smtClean="0"/>
              <a:t>       (</a:t>
            </a:r>
            <a:r>
              <a:rPr lang="cs-CZ" dirty="0"/>
              <a:t>OH v Melbourne) a včleněno do FINA</a:t>
            </a:r>
          </a:p>
          <a:p>
            <a:pPr algn="ctr">
              <a:buNone/>
            </a:pPr>
            <a:r>
              <a:rPr lang="cs-CZ" dirty="0"/>
              <a:t> </a:t>
            </a:r>
          </a:p>
          <a:p>
            <a:pPr lvl="0" algn="ctr"/>
            <a:r>
              <a:rPr lang="cs-CZ" dirty="0"/>
              <a:t>na OH poprvé v roce 1984 v Los Angeles</a:t>
            </a:r>
          </a:p>
          <a:p>
            <a:pPr algn="ctr">
              <a:buNone/>
            </a:pPr>
            <a:r>
              <a:rPr lang="cs-CZ" dirty="0"/>
              <a:t> </a:t>
            </a:r>
          </a:p>
          <a:p>
            <a:pPr algn="ctr"/>
            <a:endParaRPr lang="cs-CZ" dirty="0"/>
          </a:p>
          <a:p>
            <a:pPr algn="ctr">
              <a:buNone/>
            </a:pPr>
            <a:r>
              <a:rPr lang="cs-CZ" dirty="0"/>
              <a:t> </a:t>
            </a:r>
          </a:p>
          <a:p>
            <a:pPr algn="ctr">
              <a:buNone/>
            </a:pPr>
            <a:r>
              <a:rPr lang="cs-CZ" b="1" u="sng" dirty="0">
                <a:solidFill>
                  <a:srgbClr val="FF0000"/>
                </a:solidFill>
              </a:rPr>
              <a:t>V ČR</a:t>
            </a:r>
            <a:endParaRPr lang="cs-CZ" dirty="0">
              <a:solidFill>
                <a:srgbClr val="FF0000"/>
              </a:solidFill>
            </a:endParaRPr>
          </a:p>
          <a:p>
            <a:pPr lvl="0" algn="ctr"/>
            <a:r>
              <a:rPr lang="cs-CZ" dirty="0"/>
              <a:t>vznik 1. klubu v 50. letech v Brně</a:t>
            </a:r>
          </a:p>
          <a:p>
            <a:pPr algn="ctr">
              <a:buNone/>
            </a:pPr>
            <a:r>
              <a:rPr lang="cs-CZ" dirty="0"/>
              <a:t> </a:t>
            </a:r>
          </a:p>
          <a:p>
            <a:pPr lvl="0" algn="ctr"/>
            <a:r>
              <a:rPr lang="cs-CZ" dirty="0"/>
              <a:t>od roku 1991 pravidelná účast na ME, MS</a:t>
            </a:r>
          </a:p>
          <a:p>
            <a:pPr algn="ctr">
              <a:buNone/>
            </a:pPr>
            <a:r>
              <a:rPr lang="cs-CZ" dirty="0"/>
              <a:t> </a:t>
            </a:r>
          </a:p>
          <a:p>
            <a:pPr lvl="0" algn="ctr"/>
            <a:r>
              <a:rPr lang="cs-CZ" dirty="0"/>
              <a:t>v roce 1992 poprvé účast na OH 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TRÉNINK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u="sng" dirty="0" smtClean="0"/>
              <a:t>Suchá </a:t>
            </a:r>
            <a:r>
              <a:rPr lang="cs-CZ" b="1" u="sng" dirty="0"/>
              <a:t>příprava</a:t>
            </a:r>
            <a:r>
              <a:rPr lang="cs-CZ" b="1" dirty="0"/>
              <a:t>  (25%)</a:t>
            </a:r>
            <a:endParaRPr lang="cs-CZ" dirty="0"/>
          </a:p>
          <a:p>
            <a:pPr lvl="0"/>
            <a:r>
              <a:rPr lang="cs-CZ" dirty="0"/>
              <a:t>rozvíjení kloubní pohyblivosti</a:t>
            </a:r>
          </a:p>
          <a:p>
            <a:pPr lvl="0"/>
            <a:r>
              <a:rPr lang="cs-CZ" dirty="0"/>
              <a:t>akrobatická cvičení</a:t>
            </a:r>
          </a:p>
          <a:p>
            <a:pPr lvl="0"/>
            <a:r>
              <a:rPr lang="cs-CZ" dirty="0"/>
              <a:t>balet</a:t>
            </a:r>
          </a:p>
          <a:p>
            <a:pPr lvl="0"/>
            <a:r>
              <a:rPr lang="cs-CZ" dirty="0"/>
              <a:t>posilování</a:t>
            </a:r>
          </a:p>
          <a:p>
            <a:pPr lvl="0"/>
            <a:r>
              <a:rPr lang="cs-CZ" dirty="0"/>
              <a:t>cvičení s hudbou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u="sng" dirty="0"/>
              <a:t>Voda</a:t>
            </a:r>
            <a:r>
              <a:rPr lang="cs-CZ" b="1" dirty="0"/>
              <a:t>  (75%)</a:t>
            </a:r>
            <a:endParaRPr lang="cs-CZ" dirty="0"/>
          </a:p>
          <a:p>
            <a:pPr lvl="0"/>
            <a:r>
              <a:rPr lang="cs-CZ" dirty="0"/>
              <a:t>všeobecná plavecká příprava (30%)</a:t>
            </a:r>
          </a:p>
          <a:p>
            <a:pPr lvl="0"/>
            <a:r>
              <a:rPr lang="cs-CZ" dirty="0"/>
              <a:t>specializace (70%)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cs-CZ"/>
          </a:p>
        </p:txBody>
      </p:sp>
      <p:pic>
        <p:nvPicPr>
          <p:cNvPr id="2050" name="Picture 2" descr="výn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484784"/>
            <a:ext cx="439248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cs-CZ" sz="3100" u="sng" dirty="0" smtClean="0"/>
              <a:t>TRÉNINK VE VODĚ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361459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14543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u="sng" dirty="0"/>
              <a:t>Základní trénink ve vodě</a:t>
            </a:r>
            <a:endParaRPr lang="cs-CZ" dirty="0"/>
          </a:p>
          <a:p>
            <a:pPr lvl="0"/>
            <a:r>
              <a:rPr lang="cs-CZ" dirty="0"/>
              <a:t>všechny plavecké způsoby</a:t>
            </a:r>
          </a:p>
          <a:p>
            <a:pPr lvl="0"/>
            <a:r>
              <a:rPr lang="cs-CZ" dirty="0"/>
              <a:t>ploutvové pohyby paží</a:t>
            </a:r>
          </a:p>
          <a:p>
            <a:pPr lvl="0"/>
            <a:r>
              <a:rPr lang="cs-CZ" dirty="0"/>
              <a:t>potápění, orientace a plavání po vodou</a:t>
            </a:r>
          </a:p>
          <a:p>
            <a:pPr lvl="0"/>
            <a:r>
              <a:rPr lang="cs-CZ" dirty="0"/>
              <a:t>obraty, převraty na hladině i pod vodou</a:t>
            </a:r>
          </a:p>
          <a:p>
            <a:pPr lvl="0"/>
            <a:r>
              <a:rPr lang="cs-CZ" dirty="0"/>
              <a:t>šlapání vody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b="1" u="sng" dirty="0"/>
              <a:t>Speciální trénink ve vodě</a:t>
            </a:r>
            <a:endParaRPr lang="cs-CZ" dirty="0"/>
          </a:p>
          <a:p>
            <a:pPr lvl="0"/>
            <a:r>
              <a:rPr lang="cs-CZ" dirty="0"/>
              <a:t>nácvik figur </a:t>
            </a:r>
          </a:p>
          <a:p>
            <a:pPr lvl="0"/>
            <a:r>
              <a:rPr lang="cs-CZ" dirty="0"/>
              <a:t>nácvik volných sestav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4" name="Picture 2" descr="plac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764704"/>
            <a:ext cx="4176464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POVINNÉ FIGURY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cs-CZ" dirty="0"/>
              <a:t>základ SP</a:t>
            </a:r>
          </a:p>
          <a:p>
            <a:pPr lvl="0"/>
            <a:r>
              <a:rPr lang="cs-CZ" dirty="0"/>
              <a:t>přesně určeny popsány pravidly</a:t>
            </a:r>
          </a:p>
          <a:p>
            <a:pPr lvl="0"/>
            <a:r>
              <a:rPr lang="cs-CZ" dirty="0"/>
              <a:t>náročnost vyjadřuje „koeficient obtížnosti“</a:t>
            </a:r>
          </a:p>
          <a:p>
            <a:pPr lvl="0"/>
            <a:r>
              <a:rPr lang="cs-CZ" dirty="0"/>
              <a:t>známky 0 – 10 bodů</a:t>
            </a:r>
          </a:p>
          <a:p>
            <a:pPr lvl="0"/>
            <a:r>
              <a:rPr lang="cs-CZ" dirty="0"/>
              <a:t>důraz na přesnost provedení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 descr="noh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9" y="980729"/>
            <a:ext cx="4177034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TECHNICKÉ SESTAVY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>
            <a:normAutofit fontScale="85000" lnSpcReduction="20000"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kratší </a:t>
            </a:r>
            <a:r>
              <a:rPr lang="cs-CZ" dirty="0"/>
              <a:t>sestava s hudbou (sólo, duo, tým)</a:t>
            </a:r>
          </a:p>
          <a:p>
            <a:pPr lvl="0"/>
            <a:r>
              <a:rPr lang="cs-CZ" dirty="0"/>
              <a:t>nahrazují od roku 1995 povinné figury na seniorských závodech</a:t>
            </a:r>
          </a:p>
          <a:p>
            <a:pPr lvl="0"/>
            <a:r>
              <a:rPr lang="cs-CZ" dirty="0"/>
              <a:t>přesně předepsané prvky, které musí obsahovat</a:t>
            </a:r>
          </a:p>
          <a:p>
            <a:pPr lvl="0"/>
            <a:r>
              <a:rPr lang="cs-CZ" dirty="0" smtClean="0"/>
              <a:t>hodnocení </a:t>
            </a:r>
            <a:r>
              <a:rPr lang="cs-CZ" dirty="0"/>
              <a:t>0 – 10 bodů</a:t>
            </a:r>
          </a:p>
          <a:p>
            <a:pPr lvl="0"/>
            <a:r>
              <a:rPr lang="cs-CZ" dirty="0"/>
              <a:t>bodové srážky za špatné provedení nebo vynechání </a:t>
            </a:r>
            <a:r>
              <a:rPr lang="cs-CZ" dirty="0" smtClean="0"/>
              <a:t>prvku</a:t>
            </a:r>
          </a:p>
          <a:p>
            <a:pPr>
              <a:buNone/>
            </a:pPr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youtube.com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watch</a:t>
            </a:r>
            <a:r>
              <a:rPr lang="cs-CZ" u="sng" dirty="0" smtClean="0">
                <a:hlinkClick r:id="rId2"/>
              </a:rPr>
              <a:t>?v=dGKyEH1_</a:t>
            </a:r>
            <a:r>
              <a:rPr lang="cs-CZ" u="sng" dirty="0" err="1" smtClean="0">
                <a:hlinkClick r:id="rId2"/>
              </a:rPr>
              <a:t>svQ</a:t>
            </a:r>
            <a:endParaRPr lang="cs-CZ" dirty="0" smtClean="0"/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122" name="Picture 2" descr="let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0769"/>
            <a:ext cx="4248472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VOLNÉ SESTAVY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4392488" cy="4929411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sólo</a:t>
            </a:r>
            <a:r>
              <a:rPr lang="cs-CZ" sz="2400" dirty="0"/>
              <a:t>, duo, tým </a:t>
            </a:r>
            <a:endParaRPr lang="cs-CZ" sz="2400" dirty="0" smtClean="0"/>
          </a:p>
          <a:p>
            <a:r>
              <a:rPr lang="cs-CZ" sz="2400" dirty="0"/>
              <a:t>na OH pouze dua a týmy – technická a volná sestava (semifinále a finále)</a:t>
            </a:r>
          </a:p>
          <a:p>
            <a:pPr lvl="0"/>
            <a:r>
              <a:rPr lang="cs-CZ" sz="2400" dirty="0" smtClean="0"/>
              <a:t>náplň </a:t>
            </a:r>
            <a:r>
              <a:rPr lang="cs-CZ" sz="2400" dirty="0"/>
              <a:t>i celkové pojetí zcela v kompetenci závodnice a trenérky</a:t>
            </a:r>
          </a:p>
          <a:p>
            <a:pPr lvl="0"/>
            <a:r>
              <a:rPr lang="cs-CZ" sz="2400" dirty="0"/>
              <a:t>vyjádření hudby</a:t>
            </a:r>
          </a:p>
          <a:p>
            <a:pPr lvl="0"/>
            <a:r>
              <a:rPr lang="cs-CZ" sz="2400" dirty="0"/>
              <a:t>originality</a:t>
            </a:r>
          </a:p>
          <a:p>
            <a:pPr lvl="0"/>
            <a:r>
              <a:rPr lang="cs-CZ" sz="2400" dirty="0"/>
              <a:t>synchronizace</a:t>
            </a:r>
          </a:p>
          <a:p>
            <a:pPr lvl="0"/>
            <a:r>
              <a:rPr lang="cs-CZ" sz="2400" dirty="0"/>
              <a:t>hodnocení O – 10 bodů</a:t>
            </a:r>
          </a:p>
          <a:p>
            <a:pPr lvl="0"/>
            <a:r>
              <a:rPr lang="cs-CZ" sz="2400" dirty="0" smtClean="0"/>
              <a:t>bodové srážky</a:t>
            </a:r>
          </a:p>
          <a:p>
            <a:pPr>
              <a:buNone/>
            </a:pPr>
            <a:r>
              <a:rPr lang="cs-CZ" sz="2400" u="sng" dirty="0" smtClean="0">
                <a:hlinkClick r:id="rId2"/>
              </a:rPr>
              <a:t>http://www.</a:t>
            </a:r>
            <a:r>
              <a:rPr lang="cs-CZ" sz="2400" u="sng" dirty="0" err="1" smtClean="0">
                <a:hlinkClick r:id="rId2"/>
              </a:rPr>
              <a:t>youtube.com</a:t>
            </a:r>
            <a:r>
              <a:rPr lang="cs-CZ" sz="2400" u="sng" dirty="0" smtClean="0">
                <a:hlinkClick r:id="rId2"/>
              </a:rPr>
              <a:t>/</a:t>
            </a:r>
            <a:r>
              <a:rPr lang="cs-CZ" sz="2400" u="sng" dirty="0" err="1" smtClean="0">
                <a:hlinkClick r:id="rId2"/>
              </a:rPr>
              <a:t>watch</a:t>
            </a:r>
            <a:r>
              <a:rPr lang="cs-CZ" sz="2400" u="sng" dirty="0" smtClean="0">
                <a:hlinkClick r:id="rId2"/>
              </a:rPr>
              <a:t>?v=tTH2sLeD3pY</a:t>
            </a:r>
            <a:endParaRPr lang="cs-CZ" sz="2400" dirty="0" smtClean="0"/>
          </a:p>
          <a:p>
            <a:pPr>
              <a:buNone/>
            </a:pPr>
            <a:r>
              <a:rPr lang="cs-CZ" sz="2000" u="sng" dirty="0" smtClean="0">
                <a:hlinkClick r:id="rId3"/>
              </a:rPr>
              <a:t>http://www.youtube.com/watch?v=ZypSggHsXH8</a:t>
            </a:r>
            <a:endParaRPr lang="cs-CZ" sz="2000" u="sng" dirty="0" smtClean="0"/>
          </a:p>
          <a:p>
            <a:pPr>
              <a:buNone/>
            </a:pPr>
            <a:r>
              <a:rPr lang="cs-CZ" sz="2000" dirty="0">
                <a:hlinkClick r:id="rId4"/>
              </a:rPr>
              <a:t>https://</a:t>
            </a:r>
            <a:r>
              <a:rPr lang="cs-CZ" sz="2000" dirty="0" smtClean="0">
                <a:hlinkClick r:id="rId4"/>
              </a:rPr>
              <a:t>www.youtube.com/watch?v=JUY0OWPRRNM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lvl="0">
              <a:buNone/>
            </a:pP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/>
          </a:p>
        </p:txBody>
      </p:sp>
      <p:pic>
        <p:nvPicPr>
          <p:cNvPr id="6146" name="Picture 2" descr="obráze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1340768"/>
            <a:ext cx="403244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COMBO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kombinovaná </a:t>
            </a:r>
            <a:r>
              <a:rPr lang="cs-CZ" dirty="0"/>
              <a:t>sestava (10 závodnic)</a:t>
            </a:r>
          </a:p>
          <a:p>
            <a:pPr lvl="0"/>
            <a:r>
              <a:rPr lang="cs-CZ" dirty="0"/>
              <a:t>délka </a:t>
            </a:r>
            <a:r>
              <a:rPr lang="cs-CZ" dirty="0" smtClean="0"/>
              <a:t>4:30 </a:t>
            </a:r>
            <a:r>
              <a:rPr lang="cs-CZ" dirty="0"/>
              <a:t>minut</a:t>
            </a:r>
          </a:p>
          <a:p>
            <a:pPr lvl="0"/>
            <a:r>
              <a:rPr lang="cs-CZ" dirty="0"/>
              <a:t>musí </a:t>
            </a:r>
            <a:r>
              <a:rPr lang="cs-CZ" dirty="0" smtClean="0"/>
              <a:t>obsahovat: </a:t>
            </a:r>
          </a:p>
          <a:p>
            <a:pPr lvl="0">
              <a:buNone/>
            </a:pPr>
            <a:r>
              <a:rPr lang="cs-CZ" dirty="0" smtClean="0"/>
              <a:t>                     části týmové</a:t>
            </a:r>
          </a:p>
          <a:p>
            <a:pPr lvl="0">
              <a:buNone/>
            </a:pPr>
            <a:r>
              <a:rPr lang="cs-CZ" dirty="0" smtClean="0"/>
              <a:t>                     části párové</a:t>
            </a:r>
            <a:endParaRPr lang="cs-CZ" dirty="0"/>
          </a:p>
          <a:p>
            <a:pPr>
              <a:buNone/>
            </a:pPr>
            <a:r>
              <a:rPr lang="cs-CZ" dirty="0" smtClean="0"/>
              <a:t>                     části </a:t>
            </a:r>
            <a:r>
              <a:rPr lang="cs-CZ" dirty="0"/>
              <a:t>sólové</a:t>
            </a:r>
          </a:p>
          <a:p>
            <a:pPr>
              <a:buNone/>
            </a:pPr>
            <a:r>
              <a:rPr lang="cs-CZ" dirty="0"/>
              <a:t> 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www.youtube.com/watch?v=aoREoyljgQQ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7170" name="Picture 2" descr="prohnutí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24744"/>
            <a:ext cx="410445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remiéroví vít&amp;ecaron;zové v nové disciplín&amp;ecaron; synchronizovaného plavání: titul na MS v Kazani získali Ameri&amp;ccaron;ané Christina Jonesová a Bill May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344816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81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139</Words>
  <Application>Microsoft Office PowerPoint</Application>
  <PresentationFormat>Předvádění na obrazovce (4:3)</PresentationFormat>
  <Paragraphs>89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SYNCHRONIZOVANÉ    PLAVÁNÍ </vt:lpstr>
      <vt:lpstr>HISTORIE </vt:lpstr>
      <vt:lpstr>TRÉNINK </vt:lpstr>
      <vt:lpstr>TRÉNINK VE VODĚ </vt:lpstr>
      <vt:lpstr>POVINNÉ FIGURY </vt:lpstr>
      <vt:lpstr>TECHNICKÉ SESTAVY </vt:lpstr>
      <vt:lpstr>VOLNÉ SESTAVY   </vt:lpstr>
      <vt:lpstr>COMBO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SYNCHRONIZOVANÉ    PLAVÁNÍ </dc:title>
  <dc:creator>Hlavoň Petr</dc:creator>
  <cp:lastModifiedBy>Dita Hlavoňová</cp:lastModifiedBy>
  <cp:revision>24</cp:revision>
  <dcterms:created xsi:type="dcterms:W3CDTF">2012-11-11T20:56:08Z</dcterms:created>
  <dcterms:modified xsi:type="dcterms:W3CDTF">2017-09-29T06:44:24Z</dcterms:modified>
</cp:coreProperties>
</file>